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3.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tags/tag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media/image77.jpg" ContentType="image/jpg"/>
  <Override PartName="/ppt/notesSlides/notesSlide40.xml" ContentType="application/vnd.openxmlformats-officedocument.presentationml.notesSlide+xml"/>
  <Override PartName="/ppt/tags/tag8.xml" ContentType="application/vnd.openxmlformats-officedocument.presentationml.tags+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0.xml" ContentType="application/vnd.openxmlformats-officedocument.presentationml.tags+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tags/tag1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15.xml" ContentType="application/vnd.openxmlformats-officedocument.presentationml.tags+xml"/>
  <Override PartName="/ppt/notesSlides/notesSlide53.xml" ContentType="application/vnd.openxmlformats-officedocument.presentationml.notesSlide+xml"/>
  <Override PartName="/ppt/tags/tag16.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8.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07" r:id="rId4"/>
    <p:sldMasterId id="2147483700" r:id="rId5"/>
    <p:sldMasterId id="2147484056" r:id="rId6"/>
  </p:sldMasterIdLst>
  <p:notesMasterIdLst>
    <p:notesMasterId r:id="rId141"/>
  </p:notesMasterIdLst>
  <p:handoutMasterIdLst>
    <p:handoutMasterId r:id="rId142"/>
  </p:handoutMasterIdLst>
  <p:sldIdLst>
    <p:sldId id="476" r:id="rId7"/>
    <p:sldId id="2147472503" r:id="rId8"/>
    <p:sldId id="814" r:id="rId9"/>
    <p:sldId id="2147472408" r:id="rId10"/>
    <p:sldId id="816" r:id="rId11"/>
    <p:sldId id="2147472501" r:id="rId12"/>
    <p:sldId id="2147472637" r:id="rId13"/>
    <p:sldId id="822" r:id="rId14"/>
    <p:sldId id="818" r:id="rId15"/>
    <p:sldId id="827" r:id="rId16"/>
    <p:sldId id="828" r:id="rId17"/>
    <p:sldId id="831" r:id="rId18"/>
    <p:sldId id="2147472379" r:id="rId19"/>
    <p:sldId id="2147472395" r:id="rId20"/>
    <p:sldId id="2147472486" r:id="rId21"/>
    <p:sldId id="2147472419" r:id="rId22"/>
    <p:sldId id="2147472442" r:id="rId23"/>
    <p:sldId id="2147472409" r:id="rId24"/>
    <p:sldId id="2147472420" r:id="rId25"/>
    <p:sldId id="2147472422" r:id="rId26"/>
    <p:sldId id="2147472423" r:id="rId27"/>
    <p:sldId id="808" r:id="rId28"/>
    <p:sldId id="833" r:id="rId29"/>
    <p:sldId id="2142533708" r:id="rId30"/>
    <p:sldId id="2147469853" r:id="rId31"/>
    <p:sldId id="2147469834" r:id="rId32"/>
    <p:sldId id="2147472362" r:id="rId33"/>
    <p:sldId id="817" r:id="rId34"/>
    <p:sldId id="825" r:id="rId35"/>
    <p:sldId id="2147472410" r:id="rId36"/>
    <p:sldId id="2147469854" r:id="rId37"/>
    <p:sldId id="2147472497" r:id="rId38"/>
    <p:sldId id="2147472425" r:id="rId39"/>
    <p:sldId id="2147472384" r:id="rId40"/>
    <p:sldId id="2147472411" r:id="rId41"/>
    <p:sldId id="2147472429" r:id="rId42"/>
    <p:sldId id="2147472430" r:id="rId43"/>
    <p:sldId id="2147472487" r:id="rId44"/>
    <p:sldId id="2147472437" r:id="rId45"/>
    <p:sldId id="2147472436" r:id="rId46"/>
    <p:sldId id="2147472433" r:id="rId47"/>
    <p:sldId id="2147472438" r:id="rId48"/>
    <p:sldId id="2147472439" r:id="rId49"/>
    <p:sldId id="2147472431" r:id="rId50"/>
    <p:sldId id="2147472381" r:id="rId51"/>
    <p:sldId id="2147472448" r:id="rId52"/>
    <p:sldId id="2147472443" r:id="rId53"/>
    <p:sldId id="2147472449" r:id="rId54"/>
    <p:sldId id="2147472451" r:id="rId55"/>
    <p:sldId id="2147472445" r:id="rId56"/>
    <p:sldId id="2147472453" r:id="rId57"/>
    <p:sldId id="2147472454" r:id="rId58"/>
    <p:sldId id="2147472460" r:id="rId59"/>
    <p:sldId id="2147472446" r:id="rId60"/>
    <p:sldId id="2147472455" r:id="rId61"/>
    <p:sldId id="2147472461" r:id="rId62"/>
    <p:sldId id="2147472447" r:id="rId63"/>
    <p:sldId id="2147472456" r:id="rId64"/>
    <p:sldId id="2147472450" r:id="rId65"/>
    <p:sldId id="2147472457" r:id="rId66"/>
    <p:sldId id="2147472488" r:id="rId67"/>
    <p:sldId id="2147472365" r:id="rId68"/>
    <p:sldId id="2147472440" r:id="rId69"/>
    <p:sldId id="2147472489" r:id="rId70"/>
    <p:sldId id="2147472407" r:id="rId71"/>
    <p:sldId id="2147472367" r:id="rId72"/>
    <p:sldId id="2147472441" r:id="rId73"/>
    <p:sldId id="2147469835" r:id="rId74"/>
    <p:sldId id="810" r:id="rId75"/>
    <p:sldId id="2147472368" r:id="rId76"/>
    <p:sldId id="2147472373" r:id="rId77"/>
    <p:sldId id="2147472396" r:id="rId78"/>
    <p:sldId id="2147472374" r:id="rId79"/>
    <p:sldId id="2147472375" r:id="rId80"/>
    <p:sldId id="2147472385" r:id="rId81"/>
    <p:sldId id="2147472426" r:id="rId82"/>
    <p:sldId id="2147472427" r:id="rId83"/>
    <p:sldId id="2147472377" r:id="rId84"/>
    <p:sldId id="809" r:id="rId85"/>
    <p:sldId id="2147472369" r:id="rId86"/>
    <p:sldId id="2147472398" r:id="rId87"/>
    <p:sldId id="2147472405" r:id="rId88"/>
    <p:sldId id="2147472397" r:id="rId89"/>
    <p:sldId id="2147472399" r:id="rId90"/>
    <p:sldId id="2147472496" r:id="rId91"/>
    <p:sldId id="2147472400" r:id="rId92"/>
    <p:sldId id="2147472479" r:id="rId93"/>
    <p:sldId id="2147472480" r:id="rId94"/>
    <p:sldId id="2147472481" r:id="rId95"/>
    <p:sldId id="2147472404" r:id="rId96"/>
    <p:sldId id="2147472458" r:id="rId97"/>
    <p:sldId id="2147472465" r:id="rId98"/>
    <p:sldId id="2147472464" r:id="rId99"/>
    <p:sldId id="2147472466" r:id="rId100"/>
    <p:sldId id="2147472468" r:id="rId101"/>
    <p:sldId id="2147472459" r:id="rId102"/>
    <p:sldId id="2147472469" r:id="rId103"/>
    <p:sldId id="2147472470" r:id="rId104"/>
    <p:sldId id="2147472401" r:id="rId105"/>
    <p:sldId id="2147472403" r:id="rId106"/>
    <p:sldId id="2147472463" r:id="rId107"/>
    <p:sldId id="811" r:id="rId108"/>
    <p:sldId id="2147472370" r:id="rId109"/>
    <p:sldId id="2147472390" r:id="rId110"/>
    <p:sldId id="2147472393" r:id="rId111"/>
    <p:sldId id="2147472391" r:id="rId112"/>
    <p:sldId id="2147472394" r:id="rId113"/>
    <p:sldId id="2147472392" r:id="rId114"/>
    <p:sldId id="812" r:id="rId115"/>
    <p:sldId id="2147472371" r:id="rId116"/>
    <p:sldId id="2147472490" r:id="rId117"/>
    <p:sldId id="2147472491" r:id="rId118"/>
    <p:sldId id="2147472492" r:id="rId119"/>
    <p:sldId id="2147472493" r:id="rId120"/>
    <p:sldId id="2147472494" r:id="rId121"/>
    <p:sldId id="2147472638" r:id="rId122"/>
    <p:sldId id="2147472639" r:id="rId123"/>
    <p:sldId id="2147472471" r:id="rId124"/>
    <p:sldId id="2147472476" r:id="rId125"/>
    <p:sldId id="2147472483" r:id="rId126"/>
    <p:sldId id="2147472473" r:id="rId127"/>
    <p:sldId id="826" r:id="rId128"/>
    <p:sldId id="2147472372" r:id="rId129"/>
    <p:sldId id="2147472462" r:id="rId130"/>
    <p:sldId id="2147472388" r:id="rId131"/>
    <p:sldId id="2147472389" r:id="rId132"/>
    <p:sldId id="2147472386" r:id="rId133"/>
    <p:sldId id="813" r:id="rId134"/>
    <p:sldId id="2147472478" r:id="rId135"/>
    <p:sldId id="2147472502" r:id="rId136"/>
    <p:sldId id="798" r:id="rId137"/>
    <p:sldId id="803" r:id="rId138"/>
    <p:sldId id="2147472640" r:id="rId139"/>
    <p:sldId id="806" r:id="rId140"/>
  </p:sldIdLst>
  <p:sldSz cx="9144000" cy="5143500" type="screen16x9"/>
  <p:notesSz cx="7010400" cy="9296400"/>
  <p:custDataLst>
    <p:tags r:id="rId143"/>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DF9CD5B1-7A8B-449F-9FAB-4ADE1E863EBC}">
          <p14:sldIdLst>
            <p14:sldId id="476"/>
          </p14:sldIdLst>
        </p14:section>
        <p14:section name="Opening" id="{05467DEA-F4B0-B948-930D-78012C2307A1}">
          <p14:sldIdLst>
            <p14:sldId id="2147472503"/>
            <p14:sldId id="814"/>
            <p14:sldId id="2147472408"/>
            <p14:sldId id="816"/>
            <p14:sldId id="2147472501"/>
            <p14:sldId id="2147472637"/>
          </p14:sldIdLst>
        </p14:section>
        <p14:section name="WxCC &amp; Lab Intro" id="{0C49AD31-C53C-1A4F-AEA9-5D9D1DA5E812}">
          <p14:sldIdLst>
            <p14:sldId id="822"/>
            <p14:sldId id="818"/>
            <p14:sldId id="827"/>
            <p14:sldId id="828"/>
            <p14:sldId id="831"/>
            <p14:sldId id="2147472379"/>
            <p14:sldId id="2147472395"/>
            <p14:sldId id="2147472486"/>
            <p14:sldId id="2147472419"/>
            <p14:sldId id="2147472442"/>
            <p14:sldId id="2147472409"/>
            <p14:sldId id="2147472420"/>
            <p14:sldId id="2147472422"/>
            <p14:sldId id="2147472423"/>
          </p14:sldIdLst>
        </p14:section>
        <p14:section name="Analyzer" id="{E9F538CA-65D9-EF4F-B174-954F9C3D190D}">
          <p14:sldIdLst>
            <p14:sldId id="808"/>
            <p14:sldId id="833"/>
            <p14:sldId id="2142533708"/>
            <p14:sldId id="2147469853"/>
            <p14:sldId id="2147469834"/>
            <p14:sldId id="2147472362"/>
            <p14:sldId id="817"/>
            <p14:sldId id="825"/>
            <p14:sldId id="2147472410"/>
            <p14:sldId id="2147469854"/>
            <p14:sldId id="2147472497"/>
            <p14:sldId id="2147472425"/>
            <p14:sldId id="2147472384"/>
            <p14:sldId id="2147472411"/>
            <p14:sldId id="2147472429"/>
            <p14:sldId id="2147472430"/>
            <p14:sldId id="2147472487"/>
            <p14:sldId id="2147472437"/>
            <p14:sldId id="2147472436"/>
            <p14:sldId id="2147472433"/>
            <p14:sldId id="2147472438"/>
            <p14:sldId id="2147472439"/>
            <p14:sldId id="2147472431"/>
            <p14:sldId id="2147472381"/>
            <p14:sldId id="2147472448"/>
            <p14:sldId id="2147472443"/>
            <p14:sldId id="2147472449"/>
            <p14:sldId id="2147472451"/>
            <p14:sldId id="2147472445"/>
            <p14:sldId id="2147472453"/>
            <p14:sldId id="2147472454"/>
            <p14:sldId id="2147472460"/>
            <p14:sldId id="2147472446"/>
            <p14:sldId id="2147472455"/>
            <p14:sldId id="2147472461"/>
            <p14:sldId id="2147472447"/>
            <p14:sldId id="2147472456"/>
            <p14:sldId id="2147472450"/>
            <p14:sldId id="2147472457"/>
            <p14:sldId id="2147472488"/>
            <p14:sldId id="2147472365"/>
            <p14:sldId id="2147472440"/>
            <p14:sldId id="2147472489"/>
            <p14:sldId id="2147472407"/>
            <p14:sldId id="2147472367"/>
            <p14:sldId id="2147472441"/>
            <p14:sldId id="2147469835"/>
          </p14:sldIdLst>
        </p14:section>
        <p14:section name="Desktop" id="{1770AD12-7111-BC49-B82F-C3EBECF3F586}">
          <p14:sldIdLst>
            <p14:sldId id="810"/>
            <p14:sldId id="2147472368"/>
            <p14:sldId id="2147472373"/>
            <p14:sldId id="2147472396"/>
            <p14:sldId id="2147472374"/>
            <p14:sldId id="2147472375"/>
            <p14:sldId id="2147472385"/>
            <p14:sldId id="2147472426"/>
            <p14:sldId id="2147472427"/>
            <p14:sldId id="2147472377"/>
          </p14:sldIdLst>
        </p14:section>
        <p14:section name="APIs" id="{221AE406-6B1B-994B-A005-2B17447946E4}">
          <p14:sldIdLst>
            <p14:sldId id="809"/>
            <p14:sldId id="2147472369"/>
            <p14:sldId id="2147472398"/>
            <p14:sldId id="2147472405"/>
            <p14:sldId id="2147472397"/>
            <p14:sldId id="2147472399"/>
            <p14:sldId id="2147472496"/>
            <p14:sldId id="2147472400"/>
            <p14:sldId id="2147472479"/>
            <p14:sldId id="2147472480"/>
            <p14:sldId id="2147472481"/>
            <p14:sldId id="2147472404"/>
            <p14:sldId id="2147472458"/>
            <p14:sldId id="2147472465"/>
            <p14:sldId id="2147472464"/>
            <p14:sldId id="2147472466"/>
            <p14:sldId id="2147472468"/>
            <p14:sldId id="2147472459"/>
            <p14:sldId id="2147472469"/>
            <p14:sldId id="2147472470"/>
            <p14:sldId id="2147472401"/>
            <p14:sldId id="2147472403"/>
            <p14:sldId id="2147472463"/>
          </p14:sldIdLst>
        </p14:section>
        <p14:section name="Experience Management" id="{95C7336A-F46E-EA40-86C0-132A4062026A}">
          <p14:sldIdLst>
            <p14:sldId id="811"/>
            <p14:sldId id="2147472370"/>
            <p14:sldId id="2147472390"/>
            <p14:sldId id="2147472393"/>
            <p14:sldId id="2147472391"/>
            <p14:sldId id="2147472394"/>
            <p14:sldId id="2147472392"/>
          </p14:sldIdLst>
        </p14:section>
        <p14:section name="JDS" id="{C63E6CDD-DFEE-5E40-9E02-EA044EA7D2D2}">
          <p14:sldIdLst>
            <p14:sldId id="812"/>
            <p14:sldId id="2147472371"/>
            <p14:sldId id="2147472490"/>
            <p14:sldId id="2147472491"/>
            <p14:sldId id="2147472492"/>
            <p14:sldId id="2147472493"/>
            <p14:sldId id="2147472494"/>
            <p14:sldId id="2147472638"/>
            <p14:sldId id="2147472639"/>
            <p14:sldId id="2147472471"/>
            <p14:sldId id="2147472476"/>
            <p14:sldId id="2147472483"/>
            <p14:sldId id="2147472473"/>
          </p14:sldIdLst>
        </p14:section>
        <p14:section name="Configuration &amp; Usage Data" id="{C6A23FBE-7146-B347-9319-14A21282D2AF}">
          <p14:sldIdLst>
            <p14:sldId id="826"/>
            <p14:sldId id="2147472372"/>
            <p14:sldId id="2147472462"/>
            <p14:sldId id="2147472388"/>
            <p14:sldId id="2147472389"/>
            <p14:sldId id="2147472386"/>
          </p14:sldIdLst>
        </p14:section>
        <p14:section name="Closure" id="{6D8CEE23-1BF0-F547-B87C-F50BF3B932BB}">
          <p14:sldIdLst>
            <p14:sldId id="813"/>
            <p14:sldId id="2147472478"/>
            <p14:sldId id="2147472502"/>
            <p14:sldId id="798"/>
            <p14:sldId id="803"/>
            <p14:sldId id="2147472640"/>
            <p14:sldId id="8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C2C"/>
    <a:srgbClr val="000000"/>
    <a:srgbClr val="414344"/>
    <a:srgbClr val="0076D5"/>
    <a:srgbClr val="0051AF"/>
    <a:srgbClr val="1E4471"/>
    <a:srgbClr val="EDEDEE"/>
    <a:srgbClr val="99D6EA"/>
    <a:srgbClr val="E3241B"/>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679191-F926-47E5-AF76-A255F88F5D44}" v="63" dt="2024-06-02T19:39:17.689"/>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89805" autoAdjust="0"/>
  </p:normalViewPr>
  <p:slideViewPr>
    <p:cSldViewPr snapToGrid="0" snapToObjects="1" showGuides="1">
      <p:cViewPr>
        <p:scale>
          <a:sx n="125" d="100"/>
          <a:sy n="125" d="100"/>
        </p:scale>
        <p:origin x="402" y="18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120" d="100"/>
          <a:sy n="120" d="100"/>
        </p:scale>
        <p:origin x="5048"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microsoft.com/office/2015/10/relationships/revisionInfo" Target="revisionInfo.xml"/><Relationship Id="rId5" Type="http://schemas.openxmlformats.org/officeDocument/2006/relationships/slideMaster" Target="slideMasters/slideMaster2.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notesMaster" Target="notesMasters/notesMaster1.xml"/><Relationship Id="rId14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tags" Target="tags/tag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commentAuthors" Target="commentAuthors.xml"/><Relationship Id="rId90"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dirty="0"/>
            <a:t>3rd Party Applications (e.g. </a:t>
          </a:r>
          <a:r>
            <a:rPr lang="en-GB" sz="900" dirty="0" err="1"/>
            <a:t>CRMs,Calabrio</a:t>
          </a:r>
          <a:r>
            <a:rPr lang="en-GB" sz="900" dirty="0"/>
            <a:t>, </a:t>
          </a:r>
          <a:r>
            <a:rPr lang="en-GB" sz="900" dirty="0" err="1"/>
            <a:t>Acqueon</a:t>
          </a:r>
          <a:r>
            <a:rPr lang="en-GB" sz="900" dirty="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A269727-7639-A746-9445-7F5C5C37C87D}" type="doc">
      <dgm:prSet loTypeId="urn:microsoft.com/office/officeart/2005/8/layout/orgChart1" loCatId="" qsTypeId="urn:microsoft.com/office/officeart/2005/8/quickstyle/simple1" qsCatId="simple" csTypeId="urn:microsoft.com/office/officeart/2005/8/colors/colorful4" csCatId="colorful" phldr="1"/>
      <dgm:spPr/>
      <dgm:t>
        <a:bodyPr/>
        <a:lstStyle/>
        <a:p>
          <a:endParaRPr lang="en-GB"/>
        </a:p>
      </dgm:t>
    </dgm:pt>
    <dgm:pt modelId="{BE4E092A-9E8C-C843-8B3E-B78598DAF4BA}">
      <dgm:prSet phldrT="[Text]" custT="1"/>
      <dgm:spPr/>
      <dgm:t>
        <a:bodyPr/>
        <a:lstStyle/>
        <a:p>
          <a:r>
            <a:rPr lang="en-GB" sz="1400" dirty="0">
              <a:solidFill>
                <a:schemeClr val="bg2"/>
              </a:solidFill>
            </a:rPr>
            <a:t>Historical</a:t>
          </a:r>
        </a:p>
      </dgm:t>
    </dgm:pt>
    <dgm:pt modelId="{58148F4B-59C1-944B-8FCD-1CAE8694CCB6}" type="parTrans" cxnId="{7699C49E-1288-FA4B-B97E-BA04B2FCB582}">
      <dgm:prSet/>
      <dgm:spPr/>
      <dgm:t>
        <a:bodyPr/>
        <a:lstStyle/>
        <a:p>
          <a:endParaRPr lang="en-GB" sz="1400">
            <a:solidFill>
              <a:schemeClr val="bg2"/>
            </a:solidFill>
          </a:endParaRPr>
        </a:p>
      </dgm:t>
    </dgm:pt>
    <dgm:pt modelId="{BB905B18-2A32-EA44-8475-5218863CAF4C}" type="sibTrans" cxnId="{7699C49E-1288-FA4B-B97E-BA04B2FCB582}">
      <dgm:prSet/>
      <dgm:spPr/>
      <dgm:t>
        <a:bodyPr/>
        <a:lstStyle/>
        <a:p>
          <a:endParaRPr lang="en-GB">
            <a:solidFill>
              <a:schemeClr val="bg2"/>
            </a:solidFill>
          </a:endParaRPr>
        </a:p>
      </dgm:t>
    </dgm:pt>
    <dgm:pt modelId="{EACE076E-C903-BB4C-8354-646D52A55894}">
      <dgm:prSet phldrT="[Text]" custT="1"/>
      <dgm:spPr/>
      <dgm:t>
        <a:bodyPr/>
        <a:lstStyle/>
        <a:p>
          <a:r>
            <a:rPr lang="en-IN" sz="1400" b="0" i="0" dirty="0">
              <a:solidFill>
                <a:schemeClr val="bg2"/>
              </a:solidFill>
            </a:rPr>
            <a:t>Real-time</a:t>
          </a:r>
        </a:p>
      </dgm:t>
    </dgm:pt>
    <dgm:pt modelId="{F7CCF109-BD52-1146-8D9B-777EEF6292BA}" type="parTrans" cxnId="{6A73E1F2-1BD4-1349-B3FB-F51650D4E9B2}">
      <dgm:prSet/>
      <dgm:spPr/>
      <dgm:t>
        <a:bodyPr/>
        <a:lstStyle/>
        <a:p>
          <a:endParaRPr lang="en-GB" sz="1400"/>
        </a:p>
      </dgm:t>
    </dgm:pt>
    <dgm:pt modelId="{9422AF9C-2667-9146-A06E-E7FDEC8B1C2A}" type="sibTrans" cxnId="{6A73E1F2-1BD4-1349-B3FB-F51650D4E9B2}">
      <dgm:prSet/>
      <dgm:spPr/>
      <dgm:t>
        <a:bodyPr/>
        <a:lstStyle/>
        <a:p>
          <a:endParaRPr lang="en-GB"/>
        </a:p>
      </dgm:t>
    </dgm:pt>
    <dgm:pt modelId="{8F95C849-9B87-C042-8BB7-164F83440CAD}">
      <dgm:prSet phldrT="[Text]" custT="1"/>
      <dgm:spPr>
        <a:solidFill>
          <a:schemeClr val="accent2"/>
        </a:solidFill>
      </dgm:spPr>
      <dgm:t>
        <a:bodyPr/>
        <a:lstStyle/>
        <a:p>
          <a:r>
            <a:rPr lang="en-GB" sz="2200" dirty="0">
              <a:solidFill>
                <a:schemeClr val="bg2"/>
              </a:solidFill>
            </a:rPr>
            <a:t>Stock Report</a:t>
          </a:r>
        </a:p>
      </dgm:t>
    </dgm:pt>
    <dgm:pt modelId="{99CEC9AF-CAE4-764B-A2FC-48E0C7CBE5B5}" type="sibTrans" cxnId="{0540E30E-0B30-0D4D-B493-3A258D2CE434}">
      <dgm:prSet/>
      <dgm:spPr/>
      <dgm:t>
        <a:bodyPr/>
        <a:lstStyle/>
        <a:p>
          <a:endParaRPr lang="en-GB">
            <a:solidFill>
              <a:schemeClr val="bg2"/>
            </a:solidFill>
          </a:endParaRPr>
        </a:p>
      </dgm:t>
    </dgm:pt>
    <dgm:pt modelId="{9A8C3B4C-A3A5-5348-AEED-BA7EEB16FCCC}" type="parTrans" cxnId="{0540E30E-0B30-0D4D-B493-3A258D2CE434}">
      <dgm:prSet/>
      <dgm:spPr/>
      <dgm:t>
        <a:bodyPr/>
        <a:lstStyle/>
        <a:p>
          <a:endParaRPr lang="en-GB">
            <a:solidFill>
              <a:schemeClr val="bg2"/>
            </a:solidFill>
          </a:endParaRPr>
        </a:p>
      </dgm:t>
    </dgm:pt>
    <dgm:pt modelId="{677A32F2-C12A-D447-A43E-05DADB7178B9}">
      <dgm:prSet phldrT="[Text]" custT="1"/>
      <dgm:spPr/>
      <dgm:t>
        <a:bodyPr/>
        <a:lstStyle/>
        <a:p>
          <a:r>
            <a:rPr lang="en-IN" sz="1400" b="0" i="0" dirty="0">
              <a:solidFill>
                <a:schemeClr val="bg2"/>
              </a:solidFill>
            </a:rPr>
            <a:t>Business Metrics</a:t>
          </a:r>
        </a:p>
      </dgm:t>
    </dgm:pt>
    <dgm:pt modelId="{6C63B51D-479B-9F4B-9E8E-C2EE2D434A5E}" type="parTrans" cxnId="{48A40D1D-7D8A-8B4E-9B8E-DDFACE5B2941}">
      <dgm:prSet/>
      <dgm:spPr/>
      <dgm:t>
        <a:bodyPr/>
        <a:lstStyle/>
        <a:p>
          <a:endParaRPr lang="en-GB" sz="1400"/>
        </a:p>
      </dgm:t>
    </dgm:pt>
    <dgm:pt modelId="{4288A834-B254-594B-B411-9565E604F947}" type="sibTrans" cxnId="{48A40D1D-7D8A-8B4E-9B8E-DDFACE5B2941}">
      <dgm:prSet/>
      <dgm:spPr/>
      <dgm:t>
        <a:bodyPr/>
        <a:lstStyle/>
        <a:p>
          <a:endParaRPr lang="en-GB"/>
        </a:p>
      </dgm:t>
    </dgm:pt>
    <dgm:pt modelId="{8004B688-F072-3048-BA4F-00A5B5A2E0EC}">
      <dgm:prSet phldrT="[Text]" custT="1"/>
      <dgm:spPr/>
      <dgm:t>
        <a:bodyPr/>
        <a:lstStyle/>
        <a:p>
          <a:r>
            <a:rPr lang="en-IN" sz="1400" b="0" i="0" dirty="0">
              <a:solidFill>
                <a:schemeClr val="bg2"/>
              </a:solidFill>
            </a:rPr>
            <a:t>Transition Reports </a:t>
          </a:r>
        </a:p>
      </dgm:t>
    </dgm:pt>
    <dgm:pt modelId="{E891D0C1-05D5-5649-9F26-80C608ED033A}" type="parTrans" cxnId="{7796E3D0-3D31-A949-BDEF-5DB5108319CF}">
      <dgm:prSet/>
      <dgm:spPr/>
      <dgm:t>
        <a:bodyPr/>
        <a:lstStyle/>
        <a:p>
          <a:endParaRPr lang="en-GB" sz="1400"/>
        </a:p>
      </dgm:t>
    </dgm:pt>
    <dgm:pt modelId="{035F6C28-548A-A94D-9AFD-C27942B773A0}" type="sibTrans" cxnId="{7796E3D0-3D31-A949-BDEF-5DB5108319CF}">
      <dgm:prSet/>
      <dgm:spPr/>
      <dgm:t>
        <a:bodyPr/>
        <a:lstStyle/>
        <a:p>
          <a:endParaRPr lang="en-GB"/>
        </a:p>
      </dgm:t>
    </dgm:pt>
    <dgm:pt modelId="{F5BC8CA3-A460-0E43-92CF-46CA36A0E8D4}" type="pres">
      <dgm:prSet presAssocID="{DA269727-7639-A746-9445-7F5C5C37C87D}" presName="hierChild1" presStyleCnt="0">
        <dgm:presLayoutVars>
          <dgm:orgChart val="1"/>
          <dgm:chPref val="1"/>
          <dgm:dir/>
          <dgm:animOne val="branch"/>
          <dgm:animLvl val="lvl"/>
          <dgm:resizeHandles/>
        </dgm:presLayoutVars>
      </dgm:prSet>
      <dgm:spPr/>
    </dgm:pt>
    <dgm:pt modelId="{1DD699E7-035E-3F45-9336-A0580BB90494}" type="pres">
      <dgm:prSet presAssocID="{8F95C849-9B87-C042-8BB7-164F83440CAD}" presName="hierRoot1" presStyleCnt="0">
        <dgm:presLayoutVars>
          <dgm:hierBranch val="init"/>
        </dgm:presLayoutVars>
      </dgm:prSet>
      <dgm:spPr/>
    </dgm:pt>
    <dgm:pt modelId="{27CF922E-CF43-A440-9174-0F02842DB19C}" type="pres">
      <dgm:prSet presAssocID="{8F95C849-9B87-C042-8BB7-164F83440CAD}" presName="rootComposite1" presStyleCnt="0"/>
      <dgm:spPr/>
    </dgm:pt>
    <dgm:pt modelId="{BCAD8A86-3C67-0B48-A858-6A0C4C242DCD}" type="pres">
      <dgm:prSet presAssocID="{8F95C849-9B87-C042-8BB7-164F83440CAD}" presName="rootText1" presStyleLbl="node0" presStyleIdx="0" presStyleCnt="1" custScaleX="364692" custScaleY="150744" custLinFactNeighborX="-311" custLinFactNeighborY="-65833">
        <dgm:presLayoutVars>
          <dgm:chPref val="3"/>
        </dgm:presLayoutVars>
      </dgm:prSet>
      <dgm:spPr/>
    </dgm:pt>
    <dgm:pt modelId="{6D53F424-2B8E-BD46-AB3D-903E9E69F226}" type="pres">
      <dgm:prSet presAssocID="{8F95C849-9B87-C042-8BB7-164F83440CAD}" presName="rootConnector1" presStyleLbl="node1" presStyleIdx="0" presStyleCnt="0"/>
      <dgm:spPr/>
    </dgm:pt>
    <dgm:pt modelId="{A4DAB7AD-FA8F-2A4B-9CC3-9BC36E4CFFF7}" type="pres">
      <dgm:prSet presAssocID="{8F95C849-9B87-C042-8BB7-164F83440CAD}" presName="hierChild2" presStyleCnt="0"/>
      <dgm:spPr/>
    </dgm:pt>
    <dgm:pt modelId="{3E499849-3438-8D46-98AE-DC0F67553C6D}" type="pres">
      <dgm:prSet presAssocID="{58148F4B-59C1-944B-8FCD-1CAE8694CCB6}" presName="Name37" presStyleLbl="parChTrans1D2" presStyleIdx="0" presStyleCnt="4"/>
      <dgm:spPr/>
    </dgm:pt>
    <dgm:pt modelId="{021E96B4-0A93-2841-B22C-F90D7A6BF190}" type="pres">
      <dgm:prSet presAssocID="{BE4E092A-9E8C-C843-8B3E-B78598DAF4BA}" presName="hierRoot2" presStyleCnt="0">
        <dgm:presLayoutVars>
          <dgm:hierBranch val="init"/>
        </dgm:presLayoutVars>
      </dgm:prSet>
      <dgm:spPr/>
    </dgm:pt>
    <dgm:pt modelId="{5F2B7339-F59B-E546-90E3-E0F0CBB07CF0}" type="pres">
      <dgm:prSet presAssocID="{BE4E092A-9E8C-C843-8B3E-B78598DAF4BA}" presName="rootComposite" presStyleCnt="0"/>
      <dgm:spPr/>
    </dgm:pt>
    <dgm:pt modelId="{130E02D9-7C9B-3A42-B2D5-AED0273B328F}" type="pres">
      <dgm:prSet presAssocID="{BE4E092A-9E8C-C843-8B3E-B78598DAF4BA}" presName="rootText" presStyleLbl="node2" presStyleIdx="0" presStyleCnt="4">
        <dgm:presLayoutVars>
          <dgm:chPref val="3"/>
        </dgm:presLayoutVars>
      </dgm:prSet>
      <dgm:spPr/>
    </dgm:pt>
    <dgm:pt modelId="{1EDFB2E5-3D5B-1D4D-B3B6-04C15FDB8F3A}" type="pres">
      <dgm:prSet presAssocID="{BE4E092A-9E8C-C843-8B3E-B78598DAF4BA}" presName="rootConnector" presStyleLbl="node2" presStyleIdx="0" presStyleCnt="4"/>
      <dgm:spPr/>
    </dgm:pt>
    <dgm:pt modelId="{DB04CA93-E3FA-FA46-B52F-43A66514697C}" type="pres">
      <dgm:prSet presAssocID="{BE4E092A-9E8C-C843-8B3E-B78598DAF4BA}" presName="hierChild4" presStyleCnt="0"/>
      <dgm:spPr/>
    </dgm:pt>
    <dgm:pt modelId="{AEEF8AAF-4404-C941-A50B-7E24C7689EB6}" type="pres">
      <dgm:prSet presAssocID="{BE4E092A-9E8C-C843-8B3E-B78598DAF4BA}" presName="hierChild5" presStyleCnt="0"/>
      <dgm:spPr/>
    </dgm:pt>
    <dgm:pt modelId="{3EEE181F-AFB0-6D4E-98B6-4F6BCDE8F81B}" type="pres">
      <dgm:prSet presAssocID="{F7CCF109-BD52-1146-8D9B-777EEF6292BA}" presName="Name37" presStyleLbl="parChTrans1D2" presStyleIdx="1" presStyleCnt="4"/>
      <dgm:spPr/>
    </dgm:pt>
    <dgm:pt modelId="{62D708A5-A5D4-664E-B5E5-99A7DA72D248}" type="pres">
      <dgm:prSet presAssocID="{EACE076E-C903-BB4C-8354-646D52A55894}" presName="hierRoot2" presStyleCnt="0">
        <dgm:presLayoutVars>
          <dgm:hierBranch val="init"/>
        </dgm:presLayoutVars>
      </dgm:prSet>
      <dgm:spPr/>
    </dgm:pt>
    <dgm:pt modelId="{E3EB6D98-E68E-7D44-9946-18C4FD199530}" type="pres">
      <dgm:prSet presAssocID="{EACE076E-C903-BB4C-8354-646D52A55894}" presName="rootComposite" presStyleCnt="0"/>
      <dgm:spPr/>
    </dgm:pt>
    <dgm:pt modelId="{CEFF312A-0740-884C-B66D-AC52210E3DB8}" type="pres">
      <dgm:prSet presAssocID="{EACE076E-C903-BB4C-8354-646D52A55894}" presName="rootText" presStyleLbl="node2" presStyleIdx="1" presStyleCnt="4">
        <dgm:presLayoutVars>
          <dgm:chPref val="3"/>
        </dgm:presLayoutVars>
      </dgm:prSet>
      <dgm:spPr/>
    </dgm:pt>
    <dgm:pt modelId="{7825298D-EB32-4947-B908-12EF11B37EA0}" type="pres">
      <dgm:prSet presAssocID="{EACE076E-C903-BB4C-8354-646D52A55894}" presName="rootConnector" presStyleLbl="node2" presStyleIdx="1" presStyleCnt="4"/>
      <dgm:spPr/>
    </dgm:pt>
    <dgm:pt modelId="{018E040C-C699-0B44-94E6-F1E058B0E532}" type="pres">
      <dgm:prSet presAssocID="{EACE076E-C903-BB4C-8354-646D52A55894}" presName="hierChild4" presStyleCnt="0"/>
      <dgm:spPr/>
    </dgm:pt>
    <dgm:pt modelId="{52B44E48-39EF-3E4E-BCEF-ADEEDF855861}" type="pres">
      <dgm:prSet presAssocID="{EACE076E-C903-BB4C-8354-646D52A55894}" presName="hierChild5" presStyleCnt="0"/>
      <dgm:spPr/>
    </dgm:pt>
    <dgm:pt modelId="{B28FAE43-ECA3-E049-A2C2-8DB3CED89BB6}" type="pres">
      <dgm:prSet presAssocID="{6C63B51D-479B-9F4B-9E8E-C2EE2D434A5E}" presName="Name37" presStyleLbl="parChTrans1D2" presStyleIdx="2" presStyleCnt="4"/>
      <dgm:spPr/>
    </dgm:pt>
    <dgm:pt modelId="{54459778-07F6-F046-B4FD-9DAF50B25061}" type="pres">
      <dgm:prSet presAssocID="{677A32F2-C12A-D447-A43E-05DADB7178B9}" presName="hierRoot2" presStyleCnt="0">
        <dgm:presLayoutVars>
          <dgm:hierBranch val="init"/>
        </dgm:presLayoutVars>
      </dgm:prSet>
      <dgm:spPr/>
    </dgm:pt>
    <dgm:pt modelId="{A72206E8-6B36-1848-99CC-5B5CCD7EFEB4}" type="pres">
      <dgm:prSet presAssocID="{677A32F2-C12A-D447-A43E-05DADB7178B9}" presName="rootComposite" presStyleCnt="0"/>
      <dgm:spPr/>
    </dgm:pt>
    <dgm:pt modelId="{580C1854-16F2-E94A-A105-11107CCA6C22}" type="pres">
      <dgm:prSet presAssocID="{677A32F2-C12A-D447-A43E-05DADB7178B9}" presName="rootText" presStyleLbl="node2" presStyleIdx="2" presStyleCnt="4">
        <dgm:presLayoutVars>
          <dgm:chPref val="3"/>
        </dgm:presLayoutVars>
      </dgm:prSet>
      <dgm:spPr/>
    </dgm:pt>
    <dgm:pt modelId="{2259AA63-BFC0-5949-A5E1-2217633F16BE}" type="pres">
      <dgm:prSet presAssocID="{677A32F2-C12A-D447-A43E-05DADB7178B9}" presName="rootConnector" presStyleLbl="node2" presStyleIdx="2" presStyleCnt="4"/>
      <dgm:spPr/>
    </dgm:pt>
    <dgm:pt modelId="{5D93AFA9-C851-2548-9837-47DDC6FB1FD9}" type="pres">
      <dgm:prSet presAssocID="{677A32F2-C12A-D447-A43E-05DADB7178B9}" presName="hierChild4" presStyleCnt="0"/>
      <dgm:spPr/>
    </dgm:pt>
    <dgm:pt modelId="{34CF6B65-2A41-DF4B-8019-B7C5DE7F2B46}" type="pres">
      <dgm:prSet presAssocID="{677A32F2-C12A-D447-A43E-05DADB7178B9}" presName="hierChild5" presStyleCnt="0"/>
      <dgm:spPr/>
    </dgm:pt>
    <dgm:pt modelId="{DF80EB80-32B5-C44F-BE89-3C9EBCB372C8}" type="pres">
      <dgm:prSet presAssocID="{E891D0C1-05D5-5649-9F26-80C608ED033A}" presName="Name37" presStyleLbl="parChTrans1D2" presStyleIdx="3" presStyleCnt="4"/>
      <dgm:spPr/>
    </dgm:pt>
    <dgm:pt modelId="{8DD9F24D-B0A4-7F4F-B90D-89E9266BEF7D}" type="pres">
      <dgm:prSet presAssocID="{8004B688-F072-3048-BA4F-00A5B5A2E0EC}" presName="hierRoot2" presStyleCnt="0">
        <dgm:presLayoutVars>
          <dgm:hierBranch val="init"/>
        </dgm:presLayoutVars>
      </dgm:prSet>
      <dgm:spPr/>
    </dgm:pt>
    <dgm:pt modelId="{1C18811D-8D31-574E-B2FC-5031C6AFC928}" type="pres">
      <dgm:prSet presAssocID="{8004B688-F072-3048-BA4F-00A5B5A2E0EC}" presName="rootComposite" presStyleCnt="0"/>
      <dgm:spPr/>
    </dgm:pt>
    <dgm:pt modelId="{1A822C31-BEA5-1B49-9676-6CCCDB54C8BE}" type="pres">
      <dgm:prSet presAssocID="{8004B688-F072-3048-BA4F-00A5B5A2E0EC}" presName="rootText" presStyleLbl="node2" presStyleIdx="3" presStyleCnt="4">
        <dgm:presLayoutVars>
          <dgm:chPref val="3"/>
        </dgm:presLayoutVars>
      </dgm:prSet>
      <dgm:spPr/>
    </dgm:pt>
    <dgm:pt modelId="{F1F6E8DF-BBD7-394D-8100-51C516E23FF9}" type="pres">
      <dgm:prSet presAssocID="{8004B688-F072-3048-BA4F-00A5B5A2E0EC}" presName="rootConnector" presStyleLbl="node2" presStyleIdx="3" presStyleCnt="4"/>
      <dgm:spPr/>
    </dgm:pt>
    <dgm:pt modelId="{87140621-0BC2-3A42-A9D2-C81EAB7C1A86}" type="pres">
      <dgm:prSet presAssocID="{8004B688-F072-3048-BA4F-00A5B5A2E0EC}" presName="hierChild4" presStyleCnt="0"/>
      <dgm:spPr/>
    </dgm:pt>
    <dgm:pt modelId="{5871040A-A9A5-594E-A24F-D08FA61D1EE9}" type="pres">
      <dgm:prSet presAssocID="{8004B688-F072-3048-BA4F-00A5B5A2E0EC}" presName="hierChild5" presStyleCnt="0"/>
      <dgm:spPr/>
    </dgm:pt>
    <dgm:pt modelId="{13CCDC86-14A9-0848-B2B1-252F8684B920}" type="pres">
      <dgm:prSet presAssocID="{8F95C849-9B87-C042-8BB7-164F83440CAD}" presName="hierChild3" presStyleCnt="0"/>
      <dgm:spPr/>
    </dgm:pt>
  </dgm:ptLst>
  <dgm:cxnLst>
    <dgm:cxn modelId="{8ACF590B-F2B9-5646-A688-E482E9DE79FC}" type="presOf" srcId="{6C63B51D-479B-9F4B-9E8E-C2EE2D434A5E}" destId="{B28FAE43-ECA3-E049-A2C2-8DB3CED89BB6}" srcOrd="0" destOrd="0" presId="urn:microsoft.com/office/officeart/2005/8/layout/orgChart1"/>
    <dgm:cxn modelId="{0540E30E-0B30-0D4D-B493-3A258D2CE434}" srcId="{DA269727-7639-A746-9445-7F5C5C37C87D}" destId="{8F95C849-9B87-C042-8BB7-164F83440CAD}" srcOrd="0" destOrd="0" parTransId="{9A8C3B4C-A3A5-5348-AEED-BA7EEB16FCCC}" sibTransId="{99CEC9AF-CAE4-764B-A2FC-48E0C7CBE5B5}"/>
    <dgm:cxn modelId="{48A40D1D-7D8A-8B4E-9B8E-DDFACE5B2941}" srcId="{8F95C849-9B87-C042-8BB7-164F83440CAD}" destId="{677A32F2-C12A-D447-A43E-05DADB7178B9}" srcOrd="2" destOrd="0" parTransId="{6C63B51D-479B-9F4B-9E8E-C2EE2D434A5E}" sibTransId="{4288A834-B254-594B-B411-9565E604F947}"/>
    <dgm:cxn modelId="{6870711F-6824-6D4B-8DF5-A17BB744C3D9}" type="presOf" srcId="{EACE076E-C903-BB4C-8354-646D52A55894}" destId="{7825298D-EB32-4947-B908-12EF11B37EA0}" srcOrd="1" destOrd="0" presId="urn:microsoft.com/office/officeart/2005/8/layout/orgChart1"/>
    <dgm:cxn modelId="{16A98F32-B854-7F43-B8A2-B652484CD94F}" type="presOf" srcId="{BE4E092A-9E8C-C843-8B3E-B78598DAF4BA}" destId="{1EDFB2E5-3D5B-1D4D-B3B6-04C15FDB8F3A}" srcOrd="1" destOrd="0" presId="urn:microsoft.com/office/officeart/2005/8/layout/orgChart1"/>
    <dgm:cxn modelId="{40D3C153-C781-6A42-AED9-D45862D99796}" type="presOf" srcId="{EACE076E-C903-BB4C-8354-646D52A55894}" destId="{CEFF312A-0740-884C-B66D-AC52210E3DB8}" srcOrd="0" destOrd="0" presId="urn:microsoft.com/office/officeart/2005/8/layout/orgChart1"/>
    <dgm:cxn modelId="{3160E275-7642-3948-99E8-F21740BC83FC}" type="presOf" srcId="{677A32F2-C12A-D447-A43E-05DADB7178B9}" destId="{2259AA63-BFC0-5949-A5E1-2217633F16BE}" srcOrd="1" destOrd="0" presId="urn:microsoft.com/office/officeart/2005/8/layout/orgChart1"/>
    <dgm:cxn modelId="{2A2F8658-AFA5-0D46-9A99-A7A437E4FCA2}" type="presOf" srcId="{58148F4B-59C1-944B-8FCD-1CAE8694CCB6}" destId="{3E499849-3438-8D46-98AE-DC0F67553C6D}" srcOrd="0" destOrd="0" presId="urn:microsoft.com/office/officeart/2005/8/layout/orgChart1"/>
    <dgm:cxn modelId="{19E4DA9A-C2E9-44F7-9192-4A51E000EB28}" type="presOf" srcId="{8F95C849-9B87-C042-8BB7-164F83440CAD}" destId="{6D53F424-2B8E-BD46-AB3D-903E9E69F226}" srcOrd="1" destOrd="0" presId="urn:microsoft.com/office/officeart/2005/8/layout/orgChart1"/>
    <dgm:cxn modelId="{7699C49E-1288-FA4B-B97E-BA04B2FCB582}" srcId="{8F95C849-9B87-C042-8BB7-164F83440CAD}" destId="{BE4E092A-9E8C-C843-8B3E-B78598DAF4BA}" srcOrd="0" destOrd="0" parTransId="{58148F4B-59C1-944B-8FCD-1CAE8694CCB6}" sibTransId="{BB905B18-2A32-EA44-8475-5218863CAF4C}"/>
    <dgm:cxn modelId="{E66D3AA0-B2EE-9B41-9ECF-EEA99EC6F2FC}" type="presOf" srcId="{DA269727-7639-A746-9445-7F5C5C37C87D}" destId="{F5BC8CA3-A460-0E43-92CF-46CA36A0E8D4}" srcOrd="0" destOrd="0" presId="urn:microsoft.com/office/officeart/2005/8/layout/orgChart1"/>
    <dgm:cxn modelId="{6F209FA5-D2C2-254A-A5ED-A0510098F96E}" type="presOf" srcId="{8004B688-F072-3048-BA4F-00A5B5A2E0EC}" destId="{1A822C31-BEA5-1B49-9676-6CCCDB54C8BE}" srcOrd="0" destOrd="0" presId="urn:microsoft.com/office/officeart/2005/8/layout/orgChart1"/>
    <dgm:cxn modelId="{6DA09FB9-0D0E-4E94-8B20-72946458E2F4}" type="presOf" srcId="{8F95C849-9B87-C042-8BB7-164F83440CAD}" destId="{BCAD8A86-3C67-0B48-A858-6A0C4C242DCD}" srcOrd="0" destOrd="0" presId="urn:microsoft.com/office/officeart/2005/8/layout/orgChart1"/>
    <dgm:cxn modelId="{7589DAC4-BF81-9645-966A-DE1988D39904}" type="presOf" srcId="{677A32F2-C12A-D447-A43E-05DADB7178B9}" destId="{580C1854-16F2-E94A-A105-11107CCA6C22}" srcOrd="0" destOrd="0" presId="urn:microsoft.com/office/officeart/2005/8/layout/orgChart1"/>
    <dgm:cxn modelId="{15B623D0-54C3-034C-8800-B4EECEF4486D}" type="presOf" srcId="{8004B688-F072-3048-BA4F-00A5B5A2E0EC}" destId="{F1F6E8DF-BBD7-394D-8100-51C516E23FF9}" srcOrd="1" destOrd="0" presId="urn:microsoft.com/office/officeart/2005/8/layout/orgChart1"/>
    <dgm:cxn modelId="{7796E3D0-3D31-A949-BDEF-5DB5108319CF}" srcId="{8F95C849-9B87-C042-8BB7-164F83440CAD}" destId="{8004B688-F072-3048-BA4F-00A5B5A2E0EC}" srcOrd="3" destOrd="0" parTransId="{E891D0C1-05D5-5649-9F26-80C608ED033A}" sibTransId="{035F6C28-548A-A94D-9AFD-C27942B773A0}"/>
    <dgm:cxn modelId="{3C7AACD4-CB38-4043-B946-FA04F4DA42E4}" type="presOf" srcId="{F7CCF109-BD52-1146-8D9B-777EEF6292BA}" destId="{3EEE181F-AFB0-6D4E-98B6-4F6BCDE8F81B}" srcOrd="0" destOrd="0" presId="urn:microsoft.com/office/officeart/2005/8/layout/orgChart1"/>
    <dgm:cxn modelId="{1E78FADE-9176-5642-A73A-7F543A36F346}" type="presOf" srcId="{BE4E092A-9E8C-C843-8B3E-B78598DAF4BA}" destId="{130E02D9-7C9B-3A42-B2D5-AED0273B328F}" srcOrd="0" destOrd="0" presId="urn:microsoft.com/office/officeart/2005/8/layout/orgChart1"/>
    <dgm:cxn modelId="{EB97E1ED-3109-4746-9F37-3A658DA21B6F}" type="presOf" srcId="{E891D0C1-05D5-5649-9F26-80C608ED033A}" destId="{DF80EB80-32B5-C44F-BE89-3C9EBCB372C8}" srcOrd="0" destOrd="0" presId="urn:microsoft.com/office/officeart/2005/8/layout/orgChart1"/>
    <dgm:cxn modelId="{6A73E1F2-1BD4-1349-B3FB-F51650D4E9B2}" srcId="{8F95C849-9B87-C042-8BB7-164F83440CAD}" destId="{EACE076E-C903-BB4C-8354-646D52A55894}" srcOrd="1" destOrd="0" parTransId="{F7CCF109-BD52-1146-8D9B-777EEF6292BA}" sibTransId="{9422AF9C-2667-9146-A06E-E7FDEC8B1C2A}"/>
    <dgm:cxn modelId="{0B0C0503-4B7F-44CC-9C20-6EE0E7899279}" type="presParOf" srcId="{F5BC8CA3-A460-0E43-92CF-46CA36A0E8D4}" destId="{1DD699E7-035E-3F45-9336-A0580BB90494}" srcOrd="0" destOrd="0" presId="urn:microsoft.com/office/officeart/2005/8/layout/orgChart1"/>
    <dgm:cxn modelId="{BED68FB9-6965-40D4-A286-D908FCA33681}" type="presParOf" srcId="{1DD699E7-035E-3F45-9336-A0580BB90494}" destId="{27CF922E-CF43-A440-9174-0F02842DB19C}" srcOrd="0" destOrd="0" presId="urn:microsoft.com/office/officeart/2005/8/layout/orgChart1"/>
    <dgm:cxn modelId="{79C4FED1-58A9-46F8-9D51-9B539DEBC533}" type="presParOf" srcId="{27CF922E-CF43-A440-9174-0F02842DB19C}" destId="{BCAD8A86-3C67-0B48-A858-6A0C4C242DCD}" srcOrd="0" destOrd="0" presId="urn:microsoft.com/office/officeart/2005/8/layout/orgChart1"/>
    <dgm:cxn modelId="{BB413A1F-6B2E-49D1-BF3C-FF9316BB4C7A}" type="presParOf" srcId="{27CF922E-CF43-A440-9174-0F02842DB19C}" destId="{6D53F424-2B8E-BD46-AB3D-903E9E69F226}" srcOrd="1" destOrd="0" presId="urn:microsoft.com/office/officeart/2005/8/layout/orgChart1"/>
    <dgm:cxn modelId="{C732FDDA-E11F-4B12-8D35-504D1141E468}" type="presParOf" srcId="{1DD699E7-035E-3F45-9336-A0580BB90494}" destId="{A4DAB7AD-FA8F-2A4B-9CC3-9BC36E4CFFF7}" srcOrd="1" destOrd="0" presId="urn:microsoft.com/office/officeart/2005/8/layout/orgChart1"/>
    <dgm:cxn modelId="{6B3B846C-8FA2-2E41-954F-6604AA6C89B7}" type="presParOf" srcId="{A4DAB7AD-FA8F-2A4B-9CC3-9BC36E4CFFF7}" destId="{3E499849-3438-8D46-98AE-DC0F67553C6D}" srcOrd="0" destOrd="0" presId="urn:microsoft.com/office/officeart/2005/8/layout/orgChart1"/>
    <dgm:cxn modelId="{BB069F88-AC20-EA46-82CF-F468A1925EC1}" type="presParOf" srcId="{A4DAB7AD-FA8F-2A4B-9CC3-9BC36E4CFFF7}" destId="{021E96B4-0A93-2841-B22C-F90D7A6BF190}" srcOrd="1" destOrd="0" presId="urn:microsoft.com/office/officeart/2005/8/layout/orgChart1"/>
    <dgm:cxn modelId="{8421E1E2-9562-CB4E-80E3-BB6A6D6DAB79}" type="presParOf" srcId="{021E96B4-0A93-2841-B22C-F90D7A6BF190}" destId="{5F2B7339-F59B-E546-90E3-E0F0CBB07CF0}" srcOrd="0" destOrd="0" presId="urn:microsoft.com/office/officeart/2005/8/layout/orgChart1"/>
    <dgm:cxn modelId="{6A540D3D-1B21-8A40-BE80-1022367CD5EA}" type="presParOf" srcId="{5F2B7339-F59B-E546-90E3-E0F0CBB07CF0}" destId="{130E02D9-7C9B-3A42-B2D5-AED0273B328F}" srcOrd="0" destOrd="0" presId="urn:microsoft.com/office/officeart/2005/8/layout/orgChart1"/>
    <dgm:cxn modelId="{36CBF968-6CF4-C24F-90B4-488BAAABA326}" type="presParOf" srcId="{5F2B7339-F59B-E546-90E3-E0F0CBB07CF0}" destId="{1EDFB2E5-3D5B-1D4D-B3B6-04C15FDB8F3A}" srcOrd="1" destOrd="0" presId="urn:microsoft.com/office/officeart/2005/8/layout/orgChart1"/>
    <dgm:cxn modelId="{092F0B5E-E2F6-584C-B0F2-6824BC1F18B3}" type="presParOf" srcId="{021E96B4-0A93-2841-B22C-F90D7A6BF190}" destId="{DB04CA93-E3FA-FA46-B52F-43A66514697C}" srcOrd="1" destOrd="0" presId="urn:microsoft.com/office/officeart/2005/8/layout/orgChart1"/>
    <dgm:cxn modelId="{16AAB3C1-C41F-7441-8ED3-212EF71522BF}" type="presParOf" srcId="{021E96B4-0A93-2841-B22C-F90D7A6BF190}" destId="{AEEF8AAF-4404-C941-A50B-7E24C7689EB6}" srcOrd="2" destOrd="0" presId="urn:microsoft.com/office/officeart/2005/8/layout/orgChart1"/>
    <dgm:cxn modelId="{258EEF52-794B-CD4E-AA0E-AE535AE1F1D7}" type="presParOf" srcId="{A4DAB7AD-FA8F-2A4B-9CC3-9BC36E4CFFF7}" destId="{3EEE181F-AFB0-6D4E-98B6-4F6BCDE8F81B}" srcOrd="2" destOrd="0" presId="urn:microsoft.com/office/officeart/2005/8/layout/orgChart1"/>
    <dgm:cxn modelId="{015E4CF8-04E5-5649-B6EE-4EF95EF1C11D}" type="presParOf" srcId="{A4DAB7AD-FA8F-2A4B-9CC3-9BC36E4CFFF7}" destId="{62D708A5-A5D4-664E-B5E5-99A7DA72D248}" srcOrd="3" destOrd="0" presId="urn:microsoft.com/office/officeart/2005/8/layout/orgChart1"/>
    <dgm:cxn modelId="{6D456104-AB29-6240-B4DA-62B4F8B2F724}" type="presParOf" srcId="{62D708A5-A5D4-664E-B5E5-99A7DA72D248}" destId="{E3EB6D98-E68E-7D44-9946-18C4FD199530}" srcOrd="0" destOrd="0" presId="urn:microsoft.com/office/officeart/2005/8/layout/orgChart1"/>
    <dgm:cxn modelId="{BD4C23C3-A53A-854E-A871-1AB4AF79C454}" type="presParOf" srcId="{E3EB6D98-E68E-7D44-9946-18C4FD199530}" destId="{CEFF312A-0740-884C-B66D-AC52210E3DB8}" srcOrd="0" destOrd="0" presId="urn:microsoft.com/office/officeart/2005/8/layout/orgChart1"/>
    <dgm:cxn modelId="{FC9F7DF0-EDF5-6449-8A74-D1066D317F72}" type="presParOf" srcId="{E3EB6D98-E68E-7D44-9946-18C4FD199530}" destId="{7825298D-EB32-4947-B908-12EF11B37EA0}" srcOrd="1" destOrd="0" presId="urn:microsoft.com/office/officeart/2005/8/layout/orgChart1"/>
    <dgm:cxn modelId="{C897EB1E-0136-C34F-986D-A902782331DA}" type="presParOf" srcId="{62D708A5-A5D4-664E-B5E5-99A7DA72D248}" destId="{018E040C-C699-0B44-94E6-F1E058B0E532}" srcOrd="1" destOrd="0" presId="urn:microsoft.com/office/officeart/2005/8/layout/orgChart1"/>
    <dgm:cxn modelId="{1AF05419-0431-794A-BE72-429EB3676837}" type="presParOf" srcId="{62D708A5-A5D4-664E-B5E5-99A7DA72D248}" destId="{52B44E48-39EF-3E4E-BCEF-ADEEDF855861}" srcOrd="2" destOrd="0" presId="urn:microsoft.com/office/officeart/2005/8/layout/orgChart1"/>
    <dgm:cxn modelId="{202EA2AD-947F-5E47-B7C0-50FF4DB21CDC}" type="presParOf" srcId="{A4DAB7AD-FA8F-2A4B-9CC3-9BC36E4CFFF7}" destId="{B28FAE43-ECA3-E049-A2C2-8DB3CED89BB6}" srcOrd="4" destOrd="0" presId="urn:microsoft.com/office/officeart/2005/8/layout/orgChart1"/>
    <dgm:cxn modelId="{B8EA38FA-E218-424C-91FF-C6D17B31987C}" type="presParOf" srcId="{A4DAB7AD-FA8F-2A4B-9CC3-9BC36E4CFFF7}" destId="{54459778-07F6-F046-B4FD-9DAF50B25061}" srcOrd="5" destOrd="0" presId="urn:microsoft.com/office/officeart/2005/8/layout/orgChart1"/>
    <dgm:cxn modelId="{6D499663-B9E7-0A4A-B945-340DFE8D57DB}" type="presParOf" srcId="{54459778-07F6-F046-B4FD-9DAF50B25061}" destId="{A72206E8-6B36-1848-99CC-5B5CCD7EFEB4}" srcOrd="0" destOrd="0" presId="urn:microsoft.com/office/officeart/2005/8/layout/orgChart1"/>
    <dgm:cxn modelId="{00CBADCE-CDA0-204D-9822-33D71D903627}" type="presParOf" srcId="{A72206E8-6B36-1848-99CC-5B5CCD7EFEB4}" destId="{580C1854-16F2-E94A-A105-11107CCA6C22}" srcOrd="0" destOrd="0" presId="urn:microsoft.com/office/officeart/2005/8/layout/orgChart1"/>
    <dgm:cxn modelId="{2DAB1D6B-1F5B-DF4B-955C-49AE7195AE7F}" type="presParOf" srcId="{A72206E8-6B36-1848-99CC-5B5CCD7EFEB4}" destId="{2259AA63-BFC0-5949-A5E1-2217633F16BE}" srcOrd="1" destOrd="0" presId="urn:microsoft.com/office/officeart/2005/8/layout/orgChart1"/>
    <dgm:cxn modelId="{E321E212-1946-8749-8A8A-DA3D729F630F}" type="presParOf" srcId="{54459778-07F6-F046-B4FD-9DAF50B25061}" destId="{5D93AFA9-C851-2548-9837-47DDC6FB1FD9}" srcOrd="1" destOrd="0" presId="urn:microsoft.com/office/officeart/2005/8/layout/orgChart1"/>
    <dgm:cxn modelId="{89058EE9-742D-9C4B-B869-8B260BF37473}" type="presParOf" srcId="{54459778-07F6-F046-B4FD-9DAF50B25061}" destId="{34CF6B65-2A41-DF4B-8019-B7C5DE7F2B46}" srcOrd="2" destOrd="0" presId="urn:microsoft.com/office/officeart/2005/8/layout/orgChart1"/>
    <dgm:cxn modelId="{E197962B-71B9-CA4C-9803-977DE6B98B77}" type="presParOf" srcId="{A4DAB7AD-FA8F-2A4B-9CC3-9BC36E4CFFF7}" destId="{DF80EB80-32B5-C44F-BE89-3C9EBCB372C8}" srcOrd="6" destOrd="0" presId="urn:microsoft.com/office/officeart/2005/8/layout/orgChart1"/>
    <dgm:cxn modelId="{1A49E79E-D982-C344-BEB7-5D08C0B84466}" type="presParOf" srcId="{A4DAB7AD-FA8F-2A4B-9CC3-9BC36E4CFFF7}" destId="{8DD9F24D-B0A4-7F4F-B90D-89E9266BEF7D}" srcOrd="7" destOrd="0" presId="urn:microsoft.com/office/officeart/2005/8/layout/orgChart1"/>
    <dgm:cxn modelId="{3C06B8AC-92D5-EC4B-B35D-1B3488B2F75F}" type="presParOf" srcId="{8DD9F24D-B0A4-7F4F-B90D-89E9266BEF7D}" destId="{1C18811D-8D31-574E-B2FC-5031C6AFC928}" srcOrd="0" destOrd="0" presId="urn:microsoft.com/office/officeart/2005/8/layout/orgChart1"/>
    <dgm:cxn modelId="{E0AEC50F-B908-954A-970F-89132F3883B3}" type="presParOf" srcId="{1C18811D-8D31-574E-B2FC-5031C6AFC928}" destId="{1A822C31-BEA5-1B49-9676-6CCCDB54C8BE}" srcOrd="0" destOrd="0" presId="urn:microsoft.com/office/officeart/2005/8/layout/orgChart1"/>
    <dgm:cxn modelId="{0E0247C0-4FFF-C749-97B3-618497726B45}" type="presParOf" srcId="{1C18811D-8D31-574E-B2FC-5031C6AFC928}" destId="{F1F6E8DF-BBD7-394D-8100-51C516E23FF9}" srcOrd="1" destOrd="0" presId="urn:microsoft.com/office/officeart/2005/8/layout/orgChart1"/>
    <dgm:cxn modelId="{7AC9DD3C-DA6A-BD42-95C3-AFDB8B32F22A}" type="presParOf" srcId="{8DD9F24D-B0A4-7F4F-B90D-89E9266BEF7D}" destId="{87140621-0BC2-3A42-A9D2-C81EAB7C1A86}" srcOrd="1" destOrd="0" presId="urn:microsoft.com/office/officeart/2005/8/layout/orgChart1"/>
    <dgm:cxn modelId="{C4B508A9-0526-0542-A550-8899D36301D9}" type="presParOf" srcId="{8DD9F24D-B0A4-7F4F-B90D-89E9266BEF7D}" destId="{5871040A-A9A5-594E-A24F-D08FA61D1EE9}" srcOrd="2" destOrd="0" presId="urn:microsoft.com/office/officeart/2005/8/layout/orgChart1"/>
    <dgm:cxn modelId="{227C6B65-5D17-431A-A989-0967774578A5}" type="presParOf" srcId="{1DD699E7-035E-3F45-9336-A0580BB90494}" destId="{13CCDC86-14A9-0848-B2B1-252F8684B92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EA54B3E6-F0DD-B04B-A6CE-3E6678C44FB8}"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en-GB"/>
        </a:p>
      </dgm:t>
    </dgm:pt>
    <dgm:pt modelId="{7DA3E8C1-3CE4-A84F-A352-B60B99F83A1B}">
      <dgm:prSet phldrT="[Text]" custT="1"/>
      <dgm:spPr/>
      <dgm:t>
        <a:bodyPr/>
        <a:lstStyle/>
        <a:p>
          <a:r>
            <a:rPr lang="en-GB" sz="1000"/>
            <a:t>Analyzer</a:t>
          </a:r>
        </a:p>
      </dgm:t>
    </dgm:pt>
    <dgm:pt modelId="{314033D9-E450-2C47-A87D-25DEB1DFE3DB}" type="parTrans" cxnId="{7216ECDF-7827-7049-97AF-64BF223D6F90}">
      <dgm:prSet/>
      <dgm:spPr/>
      <dgm:t>
        <a:bodyPr/>
        <a:lstStyle/>
        <a:p>
          <a:endParaRPr lang="en-GB"/>
        </a:p>
      </dgm:t>
    </dgm:pt>
    <dgm:pt modelId="{D58819D8-2D29-A94E-989D-55C809514E40}" type="sibTrans" cxnId="{7216ECDF-7827-7049-97AF-64BF223D6F90}">
      <dgm:prSet/>
      <dgm:spPr/>
      <dgm:t>
        <a:bodyPr/>
        <a:lstStyle/>
        <a:p>
          <a:endParaRPr lang="en-GB"/>
        </a:p>
      </dgm:t>
    </dgm:pt>
    <dgm:pt modelId="{AFA6CE53-4E9B-874C-8B4C-8B77A538CBD2}">
      <dgm:prSet phldrT="[Text]" custT="1"/>
      <dgm:spPr>
        <a:solidFill>
          <a:schemeClr val="accent4">
            <a:lumMod val="60000"/>
            <a:lumOff val="40000"/>
          </a:schemeClr>
        </a:solidFill>
      </dgm:spPr>
      <dgm:t>
        <a:bodyPr/>
        <a:lstStyle/>
        <a:p>
          <a:r>
            <a:rPr lang="en-GB" sz="1000"/>
            <a:t> Desktop</a:t>
          </a:r>
        </a:p>
      </dgm:t>
    </dgm:pt>
    <dgm:pt modelId="{74E491B0-DA3E-DB49-85A4-1240CF6946F9}" type="parTrans" cxnId="{B7EF5042-0BBF-9949-88A1-6753720D7F1C}">
      <dgm:prSet/>
      <dgm:spPr/>
      <dgm:t>
        <a:bodyPr/>
        <a:lstStyle/>
        <a:p>
          <a:endParaRPr lang="en-GB"/>
        </a:p>
      </dgm:t>
    </dgm:pt>
    <dgm:pt modelId="{E3646DF7-EC15-284F-A363-2D8411D62C9C}" type="sibTrans" cxnId="{B7EF5042-0BBF-9949-88A1-6753720D7F1C}">
      <dgm:prSet/>
      <dgm:spPr/>
      <dgm:t>
        <a:bodyPr/>
        <a:lstStyle/>
        <a:p>
          <a:endParaRPr lang="en-GB"/>
        </a:p>
      </dgm:t>
    </dgm:pt>
    <dgm:pt modelId="{2ED1A0D9-0023-1648-979F-8428066C83E5}">
      <dgm:prSet phldrT="[Text]" custT="1"/>
      <dgm:spPr>
        <a:solidFill>
          <a:schemeClr val="tx1">
            <a:lumMod val="50000"/>
            <a:lumOff val="50000"/>
          </a:schemeClr>
        </a:solidFill>
      </dgm:spPr>
      <dgm:t>
        <a:bodyPr/>
        <a:lstStyle/>
        <a:p>
          <a:r>
            <a:rPr lang="en-GB" sz="1000"/>
            <a:t>APIs</a:t>
          </a:r>
        </a:p>
      </dgm:t>
    </dgm:pt>
    <dgm:pt modelId="{10374000-D687-7145-9930-71EACE7C7E73}" type="parTrans" cxnId="{C3841AC0-122E-9049-B67E-DADF039A7873}">
      <dgm:prSet/>
      <dgm:spPr/>
      <dgm:t>
        <a:bodyPr/>
        <a:lstStyle/>
        <a:p>
          <a:endParaRPr lang="en-GB"/>
        </a:p>
      </dgm:t>
    </dgm:pt>
    <dgm:pt modelId="{69AAD916-7BF0-BA47-812F-56E1F728CF1B}" type="sibTrans" cxnId="{C3841AC0-122E-9049-B67E-DADF039A7873}">
      <dgm:prSet/>
      <dgm:spPr/>
      <dgm:t>
        <a:bodyPr/>
        <a:lstStyle/>
        <a:p>
          <a:endParaRPr lang="en-GB"/>
        </a:p>
      </dgm:t>
    </dgm:pt>
    <dgm:pt modelId="{805F8FF2-313E-5146-BF58-875D174C160A}">
      <dgm:prSet phldrT="[Text]" custT="1"/>
      <dgm:spPr>
        <a:solidFill>
          <a:schemeClr val="accent1">
            <a:lumMod val="60000"/>
            <a:lumOff val="40000"/>
          </a:schemeClr>
        </a:solidFill>
      </dgm:spPr>
      <dgm:t>
        <a:bodyPr/>
        <a:lstStyle/>
        <a:p>
          <a:r>
            <a:rPr lang="en-GB" sz="1000"/>
            <a:t>Experience Management (EM)</a:t>
          </a:r>
        </a:p>
      </dgm:t>
    </dgm:pt>
    <dgm:pt modelId="{733B3E77-6E69-A349-8FA6-38CF6B08D2EE}" type="parTrans" cxnId="{8C44FA9B-7D9D-1F44-AAB7-1498F85CA9BD}">
      <dgm:prSet/>
      <dgm:spPr/>
      <dgm:t>
        <a:bodyPr/>
        <a:lstStyle/>
        <a:p>
          <a:endParaRPr lang="en-GB"/>
        </a:p>
      </dgm:t>
    </dgm:pt>
    <dgm:pt modelId="{7A55B6A3-E6E1-AC4A-85CB-9B4B2BF57CA7}" type="sibTrans" cxnId="{8C44FA9B-7D9D-1F44-AAB7-1498F85CA9BD}">
      <dgm:prSet/>
      <dgm:spPr/>
      <dgm:t>
        <a:bodyPr/>
        <a:lstStyle/>
        <a:p>
          <a:endParaRPr lang="en-GB"/>
        </a:p>
      </dgm:t>
    </dgm:pt>
    <dgm:pt modelId="{096D85DD-8C2C-404D-AC14-188245FFC782}">
      <dgm:prSet phldrT="[Text]" custT="1"/>
      <dgm:spPr>
        <a:solidFill>
          <a:schemeClr val="accent5">
            <a:lumMod val="75000"/>
          </a:schemeClr>
        </a:solidFill>
      </dgm:spPr>
      <dgm:t>
        <a:bodyPr/>
        <a:lstStyle/>
        <a:p>
          <a:r>
            <a:rPr lang="en-GB" sz="1000"/>
            <a:t>Customer Journey Data Services (CJDS)</a:t>
          </a:r>
        </a:p>
      </dgm:t>
    </dgm:pt>
    <dgm:pt modelId="{700CB136-89F7-2647-91EF-184A90BE8F6A}" type="parTrans" cxnId="{542172AB-2677-7243-A431-B96DB9537995}">
      <dgm:prSet/>
      <dgm:spPr/>
      <dgm:t>
        <a:bodyPr/>
        <a:lstStyle/>
        <a:p>
          <a:endParaRPr lang="en-GB"/>
        </a:p>
      </dgm:t>
    </dgm:pt>
    <dgm:pt modelId="{1C884DE3-4892-254D-AEF9-73683C586D0C}" type="sibTrans" cxnId="{542172AB-2677-7243-A431-B96DB9537995}">
      <dgm:prSet/>
      <dgm:spPr/>
      <dgm:t>
        <a:bodyPr/>
        <a:lstStyle/>
        <a:p>
          <a:endParaRPr lang="en-GB"/>
        </a:p>
      </dgm:t>
    </dgm:pt>
    <dgm:pt modelId="{B2461449-14D7-BC41-8E4F-F09EA92AABEB}">
      <dgm:prSet phldrT="[Text]" custT="1"/>
      <dgm:spPr>
        <a:solidFill>
          <a:schemeClr val="accent1">
            <a:lumMod val="75000"/>
          </a:schemeClr>
        </a:solidFill>
      </dgm:spPr>
      <dgm:t>
        <a:bodyPr/>
        <a:lstStyle/>
        <a:p>
          <a:r>
            <a:rPr lang="en-GB" sz="1000"/>
            <a:t>Configuration &amp; Usage Data</a:t>
          </a:r>
        </a:p>
      </dgm:t>
    </dgm:pt>
    <dgm:pt modelId="{686C6099-005F-F744-A2DE-D3A635B2B0BE}" type="parTrans" cxnId="{E65DA186-DA83-0B46-A487-E0CC17351F93}">
      <dgm:prSet/>
      <dgm:spPr/>
      <dgm:t>
        <a:bodyPr/>
        <a:lstStyle/>
        <a:p>
          <a:endParaRPr lang="en-GB"/>
        </a:p>
      </dgm:t>
    </dgm:pt>
    <dgm:pt modelId="{C8C3A7D2-66B3-374A-AEB2-43A9A2B9BAFC}" type="sibTrans" cxnId="{E65DA186-DA83-0B46-A487-E0CC17351F93}">
      <dgm:prSet/>
      <dgm:spPr/>
      <dgm:t>
        <a:bodyPr/>
        <a:lstStyle/>
        <a:p>
          <a:endParaRPr lang="en-GB"/>
        </a:p>
      </dgm:t>
    </dgm:pt>
    <dgm:pt modelId="{5E0431CC-CA5F-994B-A808-0B29CEBDE6C1}">
      <dgm:prSet phldrT="[Text]" custT="1"/>
      <dgm:spPr>
        <a:solidFill>
          <a:srgbClr val="FF0000"/>
        </a:solidFill>
      </dgm:spPr>
      <dgm:t>
        <a:bodyPr/>
        <a:lstStyle/>
        <a:p>
          <a:r>
            <a:rPr lang="en-GB" sz="900"/>
            <a:t>3rd Party Applications (e.g. </a:t>
          </a:r>
          <a:r>
            <a:rPr lang="en-GB" sz="900" err="1"/>
            <a:t>CRMs,Calabrio</a:t>
          </a:r>
          <a:r>
            <a:rPr lang="en-GB" sz="900"/>
            <a:t>, </a:t>
          </a:r>
          <a:r>
            <a:rPr lang="en-GB" sz="900" err="1"/>
            <a:t>Acqueon</a:t>
          </a:r>
          <a:r>
            <a:rPr lang="en-GB" sz="900"/>
            <a:t>, Google)</a:t>
          </a:r>
        </a:p>
      </dgm:t>
    </dgm:pt>
    <dgm:pt modelId="{6A58A9BC-F9E8-624B-A745-A21F80B71A23}" type="parTrans" cxnId="{F5AF7AD8-AE71-6144-A590-E72E8A433EDD}">
      <dgm:prSet/>
      <dgm:spPr/>
      <dgm:t>
        <a:bodyPr/>
        <a:lstStyle/>
        <a:p>
          <a:endParaRPr lang="en-GB"/>
        </a:p>
      </dgm:t>
    </dgm:pt>
    <dgm:pt modelId="{506F5E3D-2469-7B41-BB37-1D52FF73BDDF}" type="sibTrans" cxnId="{F5AF7AD8-AE71-6144-A590-E72E8A433EDD}">
      <dgm:prSet/>
      <dgm:spPr/>
      <dgm:t>
        <a:bodyPr/>
        <a:lstStyle/>
        <a:p>
          <a:endParaRPr lang="en-GB"/>
        </a:p>
      </dgm:t>
    </dgm:pt>
    <dgm:pt modelId="{DF545C99-0EDD-F14B-929C-53279B5EA428}" type="pres">
      <dgm:prSet presAssocID="{EA54B3E6-F0DD-B04B-A6CE-3E6678C44FB8}" presName="Name0" presStyleCnt="0">
        <dgm:presLayoutVars>
          <dgm:dir/>
          <dgm:resizeHandles val="exact"/>
        </dgm:presLayoutVars>
      </dgm:prSet>
      <dgm:spPr/>
    </dgm:pt>
    <dgm:pt modelId="{100F7AF7-0D5F-9040-B82F-05F66929F545}" type="pres">
      <dgm:prSet presAssocID="{EA54B3E6-F0DD-B04B-A6CE-3E6678C44FB8}" presName="cycle" presStyleCnt="0"/>
      <dgm:spPr/>
    </dgm:pt>
    <dgm:pt modelId="{B8760DB6-D198-E044-A757-61F8931CCDD6}" type="pres">
      <dgm:prSet presAssocID="{7DA3E8C1-3CE4-A84F-A352-B60B99F83A1B}" presName="nodeFirstNode" presStyleLbl="node1" presStyleIdx="0" presStyleCnt="7">
        <dgm:presLayoutVars>
          <dgm:bulletEnabled val="1"/>
        </dgm:presLayoutVars>
      </dgm:prSet>
      <dgm:spPr/>
    </dgm:pt>
    <dgm:pt modelId="{225828F7-D9D4-E440-9CB2-DD7488F3E87B}" type="pres">
      <dgm:prSet presAssocID="{D58819D8-2D29-A94E-989D-55C809514E40}" presName="sibTransFirstNode" presStyleLbl="bgShp" presStyleIdx="0" presStyleCnt="1"/>
      <dgm:spPr/>
    </dgm:pt>
    <dgm:pt modelId="{3E946725-DB83-B84A-A32D-E9A0BE3CA306}" type="pres">
      <dgm:prSet presAssocID="{AFA6CE53-4E9B-874C-8B4C-8B77A538CBD2}" presName="nodeFollowingNodes" presStyleLbl="node1" presStyleIdx="1" presStyleCnt="7">
        <dgm:presLayoutVars>
          <dgm:bulletEnabled val="1"/>
        </dgm:presLayoutVars>
      </dgm:prSet>
      <dgm:spPr/>
    </dgm:pt>
    <dgm:pt modelId="{F6632D25-7449-4F48-8726-E02EA8E606E1}" type="pres">
      <dgm:prSet presAssocID="{2ED1A0D9-0023-1648-979F-8428066C83E5}" presName="nodeFollowingNodes" presStyleLbl="node1" presStyleIdx="2" presStyleCnt="7">
        <dgm:presLayoutVars>
          <dgm:bulletEnabled val="1"/>
        </dgm:presLayoutVars>
      </dgm:prSet>
      <dgm:spPr/>
    </dgm:pt>
    <dgm:pt modelId="{4F2F325E-587A-2248-8639-2A98D1E556A5}" type="pres">
      <dgm:prSet presAssocID="{805F8FF2-313E-5146-BF58-875D174C160A}" presName="nodeFollowingNodes" presStyleLbl="node1" presStyleIdx="3" presStyleCnt="7">
        <dgm:presLayoutVars>
          <dgm:bulletEnabled val="1"/>
        </dgm:presLayoutVars>
      </dgm:prSet>
      <dgm:spPr/>
    </dgm:pt>
    <dgm:pt modelId="{A6C932E8-435F-754B-AA6A-7EE32747B202}" type="pres">
      <dgm:prSet presAssocID="{096D85DD-8C2C-404D-AC14-188245FFC782}" presName="nodeFollowingNodes" presStyleLbl="node1" presStyleIdx="4" presStyleCnt="7">
        <dgm:presLayoutVars>
          <dgm:bulletEnabled val="1"/>
        </dgm:presLayoutVars>
      </dgm:prSet>
      <dgm:spPr/>
    </dgm:pt>
    <dgm:pt modelId="{AAC3B2B7-65F6-8945-9942-A1A7BB8D6C00}" type="pres">
      <dgm:prSet presAssocID="{B2461449-14D7-BC41-8E4F-F09EA92AABEB}" presName="nodeFollowingNodes" presStyleLbl="node1" presStyleIdx="5" presStyleCnt="7">
        <dgm:presLayoutVars>
          <dgm:bulletEnabled val="1"/>
        </dgm:presLayoutVars>
      </dgm:prSet>
      <dgm:spPr/>
    </dgm:pt>
    <dgm:pt modelId="{9195B194-28B1-7A4B-8806-247FF24A5BF6}" type="pres">
      <dgm:prSet presAssocID="{5E0431CC-CA5F-994B-A808-0B29CEBDE6C1}" presName="nodeFollowingNodes" presStyleLbl="node1" presStyleIdx="6" presStyleCnt="7">
        <dgm:presLayoutVars>
          <dgm:bulletEnabled val="1"/>
        </dgm:presLayoutVars>
      </dgm:prSet>
      <dgm:spPr/>
    </dgm:pt>
  </dgm:ptLst>
  <dgm:cxnLst>
    <dgm:cxn modelId="{B7EF5042-0BBF-9949-88A1-6753720D7F1C}" srcId="{EA54B3E6-F0DD-B04B-A6CE-3E6678C44FB8}" destId="{AFA6CE53-4E9B-874C-8B4C-8B77A538CBD2}" srcOrd="1" destOrd="0" parTransId="{74E491B0-DA3E-DB49-85A4-1240CF6946F9}" sibTransId="{E3646DF7-EC15-284F-A363-2D8411D62C9C}"/>
    <dgm:cxn modelId="{52D5016C-6E6A-754E-8166-647D9C4C166E}" type="presOf" srcId="{EA54B3E6-F0DD-B04B-A6CE-3E6678C44FB8}" destId="{DF545C99-0EDD-F14B-929C-53279B5EA428}" srcOrd="0" destOrd="0" presId="urn:microsoft.com/office/officeart/2005/8/layout/cycle3"/>
    <dgm:cxn modelId="{0F5BA07C-B0D9-3A49-BB6D-8BB87504862C}" type="presOf" srcId="{B2461449-14D7-BC41-8E4F-F09EA92AABEB}" destId="{AAC3B2B7-65F6-8945-9942-A1A7BB8D6C00}" srcOrd="0" destOrd="0" presId="urn:microsoft.com/office/officeart/2005/8/layout/cycle3"/>
    <dgm:cxn modelId="{A8DEE180-555D-6B4A-88BE-3CA30F4AADEA}" type="presOf" srcId="{AFA6CE53-4E9B-874C-8B4C-8B77A538CBD2}" destId="{3E946725-DB83-B84A-A32D-E9A0BE3CA306}" srcOrd="0" destOrd="0" presId="urn:microsoft.com/office/officeart/2005/8/layout/cycle3"/>
    <dgm:cxn modelId="{29D29B84-1BF4-ED48-BC25-B1DC0BD7B11E}" type="presOf" srcId="{2ED1A0D9-0023-1648-979F-8428066C83E5}" destId="{F6632D25-7449-4F48-8726-E02EA8E606E1}" srcOrd="0" destOrd="0" presId="urn:microsoft.com/office/officeart/2005/8/layout/cycle3"/>
    <dgm:cxn modelId="{E65DA186-DA83-0B46-A487-E0CC17351F93}" srcId="{EA54B3E6-F0DD-B04B-A6CE-3E6678C44FB8}" destId="{B2461449-14D7-BC41-8E4F-F09EA92AABEB}" srcOrd="5" destOrd="0" parTransId="{686C6099-005F-F744-A2DE-D3A635B2B0BE}" sibTransId="{C8C3A7D2-66B3-374A-AEB2-43A9A2B9BAFC}"/>
    <dgm:cxn modelId="{C49C6F8C-DCE9-E64D-B4A2-AC4E6DA0093E}" type="presOf" srcId="{096D85DD-8C2C-404D-AC14-188245FFC782}" destId="{A6C932E8-435F-754B-AA6A-7EE32747B202}" srcOrd="0" destOrd="0" presId="urn:microsoft.com/office/officeart/2005/8/layout/cycle3"/>
    <dgm:cxn modelId="{8C44FA9B-7D9D-1F44-AAB7-1498F85CA9BD}" srcId="{EA54B3E6-F0DD-B04B-A6CE-3E6678C44FB8}" destId="{805F8FF2-313E-5146-BF58-875D174C160A}" srcOrd="3" destOrd="0" parTransId="{733B3E77-6E69-A349-8FA6-38CF6B08D2EE}" sibTransId="{7A55B6A3-E6E1-AC4A-85CB-9B4B2BF57CA7}"/>
    <dgm:cxn modelId="{542172AB-2677-7243-A431-B96DB9537995}" srcId="{EA54B3E6-F0DD-B04B-A6CE-3E6678C44FB8}" destId="{096D85DD-8C2C-404D-AC14-188245FFC782}" srcOrd="4" destOrd="0" parTransId="{700CB136-89F7-2647-91EF-184A90BE8F6A}" sibTransId="{1C884DE3-4892-254D-AEF9-73683C586D0C}"/>
    <dgm:cxn modelId="{9DAF7CAC-F821-B24C-87FD-51B602B73CA2}" type="presOf" srcId="{7DA3E8C1-3CE4-A84F-A352-B60B99F83A1B}" destId="{B8760DB6-D198-E044-A757-61F8931CCDD6}" srcOrd="0" destOrd="0" presId="urn:microsoft.com/office/officeart/2005/8/layout/cycle3"/>
    <dgm:cxn modelId="{C3841AC0-122E-9049-B67E-DADF039A7873}" srcId="{EA54B3E6-F0DD-B04B-A6CE-3E6678C44FB8}" destId="{2ED1A0D9-0023-1648-979F-8428066C83E5}" srcOrd="2" destOrd="0" parTransId="{10374000-D687-7145-9930-71EACE7C7E73}" sibTransId="{69AAD916-7BF0-BA47-812F-56E1F728CF1B}"/>
    <dgm:cxn modelId="{F5AF7AD8-AE71-6144-A590-E72E8A433EDD}" srcId="{EA54B3E6-F0DD-B04B-A6CE-3E6678C44FB8}" destId="{5E0431CC-CA5F-994B-A808-0B29CEBDE6C1}" srcOrd="6" destOrd="0" parTransId="{6A58A9BC-F9E8-624B-A745-A21F80B71A23}" sibTransId="{506F5E3D-2469-7B41-BB37-1D52FF73BDDF}"/>
    <dgm:cxn modelId="{7216ECDF-7827-7049-97AF-64BF223D6F90}" srcId="{EA54B3E6-F0DD-B04B-A6CE-3E6678C44FB8}" destId="{7DA3E8C1-3CE4-A84F-A352-B60B99F83A1B}" srcOrd="0" destOrd="0" parTransId="{314033D9-E450-2C47-A87D-25DEB1DFE3DB}" sibTransId="{D58819D8-2D29-A94E-989D-55C809514E40}"/>
    <dgm:cxn modelId="{CEA645EA-8B0E-4E44-B2A7-FC1B777174E1}" type="presOf" srcId="{805F8FF2-313E-5146-BF58-875D174C160A}" destId="{4F2F325E-587A-2248-8639-2A98D1E556A5}" srcOrd="0" destOrd="0" presId="urn:microsoft.com/office/officeart/2005/8/layout/cycle3"/>
    <dgm:cxn modelId="{D820D9EC-2EBB-1346-A9A1-7A4547E9F544}" type="presOf" srcId="{5E0431CC-CA5F-994B-A808-0B29CEBDE6C1}" destId="{9195B194-28B1-7A4B-8806-247FF24A5BF6}" srcOrd="0" destOrd="0" presId="urn:microsoft.com/office/officeart/2005/8/layout/cycle3"/>
    <dgm:cxn modelId="{93EC81F0-5438-0C4A-89B5-54CD4ADAA12B}" type="presOf" srcId="{D58819D8-2D29-A94E-989D-55C809514E40}" destId="{225828F7-D9D4-E440-9CB2-DD7488F3E87B}" srcOrd="0" destOrd="0" presId="urn:microsoft.com/office/officeart/2005/8/layout/cycle3"/>
    <dgm:cxn modelId="{2FAA9F3D-1A1F-C543-B124-8B0336F72783}" type="presParOf" srcId="{DF545C99-0EDD-F14B-929C-53279B5EA428}" destId="{100F7AF7-0D5F-9040-B82F-05F66929F545}" srcOrd="0" destOrd="0" presId="urn:microsoft.com/office/officeart/2005/8/layout/cycle3"/>
    <dgm:cxn modelId="{222F799E-5597-134F-B881-62390F7BADB8}" type="presParOf" srcId="{100F7AF7-0D5F-9040-B82F-05F66929F545}" destId="{B8760DB6-D198-E044-A757-61F8931CCDD6}" srcOrd="0" destOrd="0" presId="urn:microsoft.com/office/officeart/2005/8/layout/cycle3"/>
    <dgm:cxn modelId="{352D3B76-3756-4D47-899F-1B595900E5B8}" type="presParOf" srcId="{100F7AF7-0D5F-9040-B82F-05F66929F545}" destId="{225828F7-D9D4-E440-9CB2-DD7488F3E87B}" srcOrd="1" destOrd="0" presId="urn:microsoft.com/office/officeart/2005/8/layout/cycle3"/>
    <dgm:cxn modelId="{E1BD3FDC-EA92-634C-898F-CDF096A81255}" type="presParOf" srcId="{100F7AF7-0D5F-9040-B82F-05F66929F545}" destId="{3E946725-DB83-B84A-A32D-E9A0BE3CA306}" srcOrd="2" destOrd="0" presId="urn:microsoft.com/office/officeart/2005/8/layout/cycle3"/>
    <dgm:cxn modelId="{E16B0FC1-BD71-894A-87CE-ED832718563D}" type="presParOf" srcId="{100F7AF7-0D5F-9040-B82F-05F66929F545}" destId="{F6632D25-7449-4F48-8726-E02EA8E606E1}" srcOrd="3" destOrd="0" presId="urn:microsoft.com/office/officeart/2005/8/layout/cycle3"/>
    <dgm:cxn modelId="{D1257F48-40DF-E042-A846-41BC97213B36}" type="presParOf" srcId="{100F7AF7-0D5F-9040-B82F-05F66929F545}" destId="{4F2F325E-587A-2248-8639-2A98D1E556A5}" srcOrd="4" destOrd="0" presId="urn:microsoft.com/office/officeart/2005/8/layout/cycle3"/>
    <dgm:cxn modelId="{5FFA927C-083E-3B46-B283-74B131B3DE82}" type="presParOf" srcId="{100F7AF7-0D5F-9040-B82F-05F66929F545}" destId="{A6C932E8-435F-754B-AA6A-7EE32747B202}" srcOrd="5" destOrd="0" presId="urn:microsoft.com/office/officeart/2005/8/layout/cycle3"/>
    <dgm:cxn modelId="{C2071E9B-31CA-E145-9554-3933215D5CD2}" type="presParOf" srcId="{100F7AF7-0D5F-9040-B82F-05F66929F545}" destId="{AAC3B2B7-65F6-8945-9942-A1A7BB8D6C00}" srcOrd="6" destOrd="0" presId="urn:microsoft.com/office/officeart/2005/8/layout/cycle3"/>
    <dgm:cxn modelId="{3D439613-9D50-154C-B92F-2D18AFAB969A}" type="presParOf" srcId="{100F7AF7-0D5F-9040-B82F-05F66929F545}" destId="{9195B194-28B1-7A4B-8806-247FF24A5BF6}" srcOrd="7"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dirty="0"/>
            <a:t>3rd Party Applications (e.g. </a:t>
          </a:r>
          <a:r>
            <a:rPr lang="en-GB" sz="900" kern="1200" dirty="0" err="1"/>
            <a:t>CRMs,Calabrio</a:t>
          </a:r>
          <a:r>
            <a:rPr lang="en-GB" sz="900" kern="1200" dirty="0"/>
            <a:t>, </a:t>
          </a:r>
          <a:r>
            <a:rPr lang="en-GB" sz="900" kern="1200" dirty="0" err="1"/>
            <a:t>Acqueon</a:t>
          </a:r>
          <a:r>
            <a:rPr lang="en-GB" sz="900" kern="1200" dirty="0"/>
            <a:t>, Google)</a:t>
          </a:r>
        </a:p>
      </dsp:txBody>
      <dsp:txXfrm>
        <a:off x="1324921" y="607598"/>
        <a:ext cx="1059700" cy="5026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0EB80-32B5-C44F-BE89-3C9EBCB372C8}">
      <dsp:nvSpPr>
        <dsp:cNvPr id="0" name=""/>
        <dsp:cNvSpPr/>
      </dsp:nvSpPr>
      <dsp:spPr>
        <a:xfrm>
          <a:off x="4470405" y="1455927"/>
          <a:ext cx="3511961" cy="440485"/>
        </a:xfrm>
        <a:custGeom>
          <a:avLst/>
          <a:gdLst/>
          <a:ahLst/>
          <a:cxnLst/>
          <a:rect l="0" t="0" r="0" b="0"/>
          <a:pathLst>
            <a:path>
              <a:moveTo>
                <a:pt x="0" y="0"/>
              </a:moveTo>
              <a:lnTo>
                <a:pt x="0" y="237662"/>
              </a:lnTo>
              <a:lnTo>
                <a:pt x="3511961" y="237662"/>
              </a:lnTo>
              <a:lnTo>
                <a:pt x="3511961" y="4404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8FAE43-ECA3-E049-A2C2-8DB3CED89BB6}">
      <dsp:nvSpPr>
        <dsp:cNvPr id="0" name=""/>
        <dsp:cNvSpPr/>
      </dsp:nvSpPr>
      <dsp:spPr>
        <a:xfrm>
          <a:off x="4470405" y="1455927"/>
          <a:ext cx="1174658" cy="440485"/>
        </a:xfrm>
        <a:custGeom>
          <a:avLst/>
          <a:gdLst/>
          <a:ahLst/>
          <a:cxnLst/>
          <a:rect l="0" t="0" r="0" b="0"/>
          <a:pathLst>
            <a:path>
              <a:moveTo>
                <a:pt x="0" y="0"/>
              </a:moveTo>
              <a:lnTo>
                <a:pt x="0" y="237662"/>
              </a:lnTo>
              <a:lnTo>
                <a:pt x="1174658" y="237662"/>
              </a:lnTo>
              <a:lnTo>
                <a:pt x="1174658" y="4404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EE181F-AFB0-6D4E-98B6-4F6BCDE8F81B}">
      <dsp:nvSpPr>
        <dsp:cNvPr id="0" name=""/>
        <dsp:cNvSpPr/>
      </dsp:nvSpPr>
      <dsp:spPr>
        <a:xfrm>
          <a:off x="3307761" y="1455927"/>
          <a:ext cx="1162643" cy="440485"/>
        </a:xfrm>
        <a:custGeom>
          <a:avLst/>
          <a:gdLst/>
          <a:ahLst/>
          <a:cxnLst/>
          <a:rect l="0" t="0" r="0" b="0"/>
          <a:pathLst>
            <a:path>
              <a:moveTo>
                <a:pt x="1162643" y="0"/>
              </a:moveTo>
              <a:lnTo>
                <a:pt x="1162643" y="237662"/>
              </a:lnTo>
              <a:lnTo>
                <a:pt x="0" y="237662"/>
              </a:lnTo>
              <a:lnTo>
                <a:pt x="0" y="4404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499849-3438-8D46-98AE-DC0F67553C6D}">
      <dsp:nvSpPr>
        <dsp:cNvPr id="0" name=""/>
        <dsp:cNvSpPr/>
      </dsp:nvSpPr>
      <dsp:spPr>
        <a:xfrm>
          <a:off x="970458" y="1455927"/>
          <a:ext cx="3499946" cy="440485"/>
        </a:xfrm>
        <a:custGeom>
          <a:avLst/>
          <a:gdLst/>
          <a:ahLst/>
          <a:cxnLst/>
          <a:rect l="0" t="0" r="0" b="0"/>
          <a:pathLst>
            <a:path>
              <a:moveTo>
                <a:pt x="3499946" y="0"/>
              </a:moveTo>
              <a:lnTo>
                <a:pt x="3499946" y="237662"/>
              </a:lnTo>
              <a:lnTo>
                <a:pt x="0" y="237662"/>
              </a:lnTo>
              <a:lnTo>
                <a:pt x="0" y="4404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AD8A86-3C67-0B48-A858-6A0C4C242DCD}">
      <dsp:nvSpPr>
        <dsp:cNvPr id="0" name=""/>
        <dsp:cNvSpPr/>
      </dsp:nvSpPr>
      <dsp:spPr>
        <a:xfrm>
          <a:off x="948109" y="0"/>
          <a:ext cx="7044592" cy="1455927"/>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2"/>
              </a:solidFill>
            </a:rPr>
            <a:t>Stock Report</a:t>
          </a:r>
        </a:p>
      </dsp:txBody>
      <dsp:txXfrm>
        <a:off x="948109" y="0"/>
        <a:ext cx="7044592" cy="1455927"/>
      </dsp:txXfrm>
    </dsp:sp>
    <dsp:sp modelId="{130E02D9-7C9B-3A42-B2D5-AED0273B328F}">
      <dsp:nvSpPr>
        <dsp:cNvPr id="0" name=""/>
        <dsp:cNvSpPr/>
      </dsp:nvSpPr>
      <dsp:spPr>
        <a:xfrm>
          <a:off x="4631" y="1896413"/>
          <a:ext cx="1931655" cy="96582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bg2"/>
              </a:solidFill>
            </a:rPr>
            <a:t>Historical</a:t>
          </a:r>
        </a:p>
      </dsp:txBody>
      <dsp:txXfrm>
        <a:off x="4631" y="1896413"/>
        <a:ext cx="1931655" cy="965827"/>
      </dsp:txXfrm>
    </dsp:sp>
    <dsp:sp modelId="{CEFF312A-0740-884C-B66D-AC52210E3DB8}">
      <dsp:nvSpPr>
        <dsp:cNvPr id="0" name=""/>
        <dsp:cNvSpPr/>
      </dsp:nvSpPr>
      <dsp:spPr>
        <a:xfrm>
          <a:off x="2341933" y="1896413"/>
          <a:ext cx="1931655" cy="96582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schemeClr val="bg2"/>
              </a:solidFill>
            </a:rPr>
            <a:t>Real-time</a:t>
          </a:r>
        </a:p>
      </dsp:txBody>
      <dsp:txXfrm>
        <a:off x="2341933" y="1896413"/>
        <a:ext cx="1931655" cy="965827"/>
      </dsp:txXfrm>
    </dsp:sp>
    <dsp:sp modelId="{580C1854-16F2-E94A-A105-11107CCA6C22}">
      <dsp:nvSpPr>
        <dsp:cNvPr id="0" name=""/>
        <dsp:cNvSpPr/>
      </dsp:nvSpPr>
      <dsp:spPr>
        <a:xfrm>
          <a:off x="4679236" y="1896413"/>
          <a:ext cx="1931655" cy="96582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schemeClr val="bg2"/>
              </a:solidFill>
            </a:rPr>
            <a:t>Business Metrics</a:t>
          </a:r>
        </a:p>
      </dsp:txBody>
      <dsp:txXfrm>
        <a:off x="4679236" y="1896413"/>
        <a:ext cx="1931655" cy="965827"/>
      </dsp:txXfrm>
    </dsp:sp>
    <dsp:sp modelId="{1A822C31-BEA5-1B49-9676-6CCCDB54C8BE}">
      <dsp:nvSpPr>
        <dsp:cNvPr id="0" name=""/>
        <dsp:cNvSpPr/>
      </dsp:nvSpPr>
      <dsp:spPr>
        <a:xfrm>
          <a:off x="7016539" y="1896413"/>
          <a:ext cx="1931655" cy="96582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0" i="0" kern="1200" dirty="0">
              <a:solidFill>
                <a:schemeClr val="bg2"/>
              </a:solidFill>
            </a:rPr>
            <a:t>Transition Reports </a:t>
          </a:r>
        </a:p>
      </dsp:txBody>
      <dsp:txXfrm>
        <a:off x="7016539" y="1896413"/>
        <a:ext cx="1931655" cy="9658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828F7-D9D4-E440-9CB2-DD7488F3E87B}">
      <dsp:nvSpPr>
        <dsp:cNvPr id="0" name=""/>
        <dsp:cNvSpPr/>
      </dsp:nvSpPr>
      <dsp:spPr>
        <a:xfrm>
          <a:off x="1253282" y="-24782"/>
          <a:ext cx="3610457" cy="3610457"/>
        </a:xfrm>
        <a:prstGeom prst="circularArrow">
          <a:avLst>
            <a:gd name="adj1" fmla="val 5544"/>
            <a:gd name="adj2" fmla="val 330680"/>
            <a:gd name="adj3" fmla="val 14528244"/>
            <a:gd name="adj4" fmla="val 1694310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60DB6-D198-E044-A757-61F8931CCDD6}">
      <dsp:nvSpPr>
        <dsp:cNvPr id="0" name=""/>
        <dsp:cNvSpPr/>
      </dsp:nvSpPr>
      <dsp:spPr>
        <a:xfrm>
          <a:off x="2501468" y="715"/>
          <a:ext cx="1114086" cy="55704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Analyzer</a:t>
          </a:r>
        </a:p>
      </dsp:txBody>
      <dsp:txXfrm>
        <a:off x="2528661" y="27908"/>
        <a:ext cx="1059700" cy="502657"/>
      </dsp:txXfrm>
    </dsp:sp>
    <dsp:sp modelId="{3E946725-DB83-B84A-A32D-E9A0BE3CA306}">
      <dsp:nvSpPr>
        <dsp:cNvPr id="0" name=""/>
        <dsp:cNvSpPr/>
      </dsp:nvSpPr>
      <dsp:spPr>
        <a:xfrm>
          <a:off x="3705207" y="580405"/>
          <a:ext cx="1114086" cy="557043"/>
        </a:xfrm>
        <a:prstGeom prst="roundRect">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 Desktop</a:t>
          </a:r>
        </a:p>
      </dsp:txBody>
      <dsp:txXfrm>
        <a:off x="3732400" y="607598"/>
        <a:ext cx="1059700" cy="502657"/>
      </dsp:txXfrm>
    </dsp:sp>
    <dsp:sp modelId="{F6632D25-7449-4F48-8726-E02EA8E606E1}">
      <dsp:nvSpPr>
        <dsp:cNvPr id="0" name=""/>
        <dsp:cNvSpPr/>
      </dsp:nvSpPr>
      <dsp:spPr>
        <a:xfrm>
          <a:off x="4002506" y="1882958"/>
          <a:ext cx="1114086" cy="557043"/>
        </a:xfrm>
        <a:prstGeom prst="roundRect">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APIs</a:t>
          </a:r>
        </a:p>
      </dsp:txBody>
      <dsp:txXfrm>
        <a:off x="4029699" y="1910151"/>
        <a:ext cx="1059700" cy="502657"/>
      </dsp:txXfrm>
    </dsp:sp>
    <dsp:sp modelId="{4F2F325E-587A-2248-8639-2A98D1E556A5}">
      <dsp:nvSpPr>
        <dsp:cNvPr id="0" name=""/>
        <dsp:cNvSpPr/>
      </dsp:nvSpPr>
      <dsp:spPr>
        <a:xfrm>
          <a:off x="3169493" y="2927524"/>
          <a:ext cx="1114086" cy="5570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Experience Management (EM)</a:t>
          </a:r>
        </a:p>
      </dsp:txBody>
      <dsp:txXfrm>
        <a:off x="3196686" y="2954717"/>
        <a:ext cx="1059700" cy="502657"/>
      </dsp:txXfrm>
    </dsp:sp>
    <dsp:sp modelId="{A6C932E8-435F-754B-AA6A-7EE32747B202}">
      <dsp:nvSpPr>
        <dsp:cNvPr id="0" name=""/>
        <dsp:cNvSpPr/>
      </dsp:nvSpPr>
      <dsp:spPr>
        <a:xfrm>
          <a:off x="1833443" y="2927524"/>
          <a:ext cx="1114086" cy="557043"/>
        </a:xfrm>
        <a:prstGeom prst="round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Customer Journey Data Services (CJDS)</a:t>
          </a:r>
        </a:p>
      </dsp:txBody>
      <dsp:txXfrm>
        <a:off x="1860636" y="2954717"/>
        <a:ext cx="1059700" cy="502657"/>
      </dsp:txXfrm>
    </dsp:sp>
    <dsp:sp modelId="{AAC3B2B7-65F6-8945-9942-A1A7BB8D6C00}">
      <dsp:nvSpPr>
        <dsp:cNvPr id="0" name=""/>
        <dsp:cNvSpPr/>
      </dsp:nvSpPr>
      <dsp:spPr>
        <a:xfrm>
          <a:off x="1000429" y="1882958"/>
          <a:ext cx="1114086" cy="557043"/>
        </a:xfrm>
        <a:prstGeom prst="round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a:t>Configuration &amp; Usage Data</a:t>
          </a:r>
        </a:p>
      </dsp:txBody>
      <dsp:txXfrm>
        <a:off x="1027622" y="1910151"/>
        <a:ext cx="1059700" cy="502657"/>
      </dsp:txXfrm>
    </dsp:sp>
    <dsp:sp modelId="{9195B194-28B1-7A4B-8806-247FF24A5BF6}">
      <dsp:nvSpPr>
        <dsp:cNvPr id="0" name=""/>
        <dsp:cNvSpPr/>
      </dsp:nvSpPr>
      <dsp:spPr>
        <a:xfrm>
          <a:off x="1297728" y="580405"/>
          <a:ext cx="1114086" cy="557043"/>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3rd Party Applications (e.g. </a:t>
          </a:r>
          <a:r>
            <a:rPr lang="en-GB" sz="900" kern="1200" err="1"/>
            <a:t>CRMs,Calabrio</a:t>
          </a:r>
          <a:r>
            <a:rPr lang="en-GB" sz="900" kern="1200"/>
            <a:t>, </a:t>
          </a:r>
          <a:r>
            <a:rPr lang="en-GB" sz="900" kern="1200" err="1"/>
            <a:t>Acqueon</a:t>
          </a:r>
          <a:r>
            <a:rPr lang="en-GB" sz="900" kern="1200"/>
            <a:t>, Google)</a:t>
          </a:r>
        </a:p>
      </dsp:txBody>
      <dsp:txXfrm>
        <a:off x="1324921" y="607598"/>
        <a:ext cx="1059700" cy="50265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r>
              <a:rPr lang="en-US" dirty="0">
                <a:latin typeface="CiscoSansTT Light" panose="020B0503020201020303" pitchFamily="34" charset="0"/>
              </a:rPr>
              <a:t>Cisco Live 2022</a:t>
            </a: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ea typeface="+mn-ea"/>
                <a:cs typeface="+mn-cs"/>
              </a:defRPr>
            </a:lvl1pPr>
          </a:lstStyle>
          <a:p>
            <a:pPr>
              <a:defRPr/>
            </a:pPr>
            <a:fld id="{6008FB43-E3F8-9641-B8BB-519F1EA0586D}" type="datetime1">
              <a:rPr lang="en-US" smtClean="0">
                <a:latin typeface="CiscoSansTT Light" panose="020B0503020201020303" pitchFamily="34" charset="0"/>
              </a:rPr>
              <a:t>6/2/2024</a:t>
            </a:fld>
            <a:endParaRPr lang="en-US" dirty="0">
              <a:latin typeface="CiscoSansTT Light" panose="020B0503020201020303"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dirty="0">
              <a:latin typeface="CiscoSansTT Light" panose="020B0503020201020303"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latin typeface="CiscoSansTT Light" panose="020B0503020201020303" pitchFamily="34" charset="0"/>
              </a:rPr>
              <a:pPr>
                <a:defRPr/>
              </a:pPr>
              <a:t>‹#›</a:t>
            </a:fld>
            <a:endParaRPr lang="en-US" dirty="0">
              <a:latin typeface="CiscoSansTT Light" panose="020B0503020201020303" pitchFamily="34" charset="0"/>
            </a:endParaRPr>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CiscoSansTT Light" panose="020B0503020201020303" pitchFamily="34" charset="0"/>
                <a:ea typeface="+mn-ea"/>
                <a:cs typeface="+mn-cs"/>
              </a:defRPr>
            </a:lvl1pPr>
          </a:lstStyle>
          <a:p>
            <a:pPr>
              <a:defRPr/>
            </a:pPr>
            <a:r>
              <a:rPr lang="en-US" dirty="0"/>
              <a:t>Cisco Live 2022</a:t>
            </a: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068DEBF8-BCB5-CA4C-8F7A-9653668CC2EA}" type="datetime1">
              <a:rPr lang="en-US" smtClean="0"/>
              <a:t>6/2/2024</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CiscoSansTT Light" panose="020B0503020201020303"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CiscoSansTT Light" panose="020B0503020201020303" pitchFamily="34" charset="0"/>
                <a:ea typeface="+mn-ea"/>
                <a:cs typeface="+mn-cs"/>
              </a:defRPr>
            </a:lvl1pPr>
          </a:lstStyle>
          <a:p>
            <a:pPr>
              <a:defRPr/>
            </a:pPr>
            <a:fld id="{F97A1FA6-25DE-9E4E-A34D-CF67DE7DBDC7}" type="slidenum">
              <a:rPr lang="en-US" smtClean="0"/>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CiscoSansTT Light" panose="020B0503020201020303"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mailto:ktyagi.xm@email.carehybrid.co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455795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a test call, so that people understand the flow.</a:t>
            </a:r>
          </a:p>
          <a:p>
            <a:r>
              <a:rPr lang="en-US" dirty="0"/>
              <a:t>- Show just that JDS/Desktop/ESD contain data, let people hear the PCS, don’t focus on any of it yet.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a:p>
        </p:txBody>
      </p:sp>
    </p:spTree>
    <p:extLst>
      <p:ext uri="{BB962C8B-B14F-4D97-AF65-F5344CB8AC3E}">
        <p14:creationId xmlns:p14="http://schemas.microsoft.com/office/powerpoint/2010/main" val="18969935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a:t>Explain process</a:t>
            </a:r>
          </a:p>
          <a:p>
            <a:pPr marL="228600" indent="-228600">
              <a:buAutoNum type="arabicParenR"/>
            </a:pPr>
            <a:r>
              <a:rPr lang="en-US"/>
              <a:t>Explain benefits (but future drawbacks compared to the features coming, more of a workaround)</a:t>
            </a:r>
          </a:p>
          <a:p>
            <a:pPr marL="228600" indent="-228600">
              <a:buAutoNum type="arabicParenR"/>
            </a:pPr>
            <a:r>
              <a:rPr lang="en-US"/>
              <a:t>Agent Disconnect from desktop should be fixed in the near future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107</a:t>
            </a:fld>
            <a:endParaRPr lang="en-US"/>
          </a:p>
        </p:txBody>
      </p:sp>
    </p:spTree>
    <p:extLst>
      <p:ext uri="{BB962C8B-B14F-4D97-AF65-F5344CB8AC3E}">
        <p14:creationId xmlns:p14="http://schemas.microsoft.com/office/powerpoint/2010/main" val="26449210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Analysis?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108</a:t>
            </a:fld>
            <a:endParaRPr lang="en-US"/>
          </a:p>
        </p:txBody>
      </p:sp>
    </p:spTree>
    <p:extLst>
      <p:ext uri="{BB962C8B-B14F-4D97-AF65-F5344CB8AC3E}">
        <p14:creationId xmlns:p14="http://schemas.microsoft.com/office/powerpoint/2010/main" val="33194219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109</a:t>
            </a:fld>
            <a:endParaRPr lang="en-US"/>
          </a:p>
        </p:txBody>
      </p:sp>
    </p:spTree>
    <p:extLst>
      <p:ext uri="{BB962C8B-B14F-4D97-AF65-F5344CB8AC3E}">
        <p14:creationId xmlns:p14="http://schemas.microsoft.com/office/powerpoint/2010/main" val="26616194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Journey</a:t>
            </a:r>
          </a:p>
          <a:p>
            <a:endParaRPr lang="en-GB" dirty="0"/>
          </a:p>
          <a:p>
            <a:r>
              <a:rPr lang="en-GB" dirty="0"/>
              <a:t>CJDS is currently API first, but the Cisco team is working to provide a low code/no-code visual experience in future releases.</a:t>
            </a:r>
          </a:p>
          <a:p>
            <a:endParaRPr lang="en-GB" dirty="0"/>
          </a:p>
          <a:p>
            <a:r>
              <a:rPr lang="en-GB" dirty="0"/>
              <a:t>Since it’s API first, complex to work on, but most important to understand the concepts &amp; key terminology.</a:t>
            </a:r>
          </a:p>
          <a:p>
            <a:r>
              <a:rPr lang="en-GB" dirty="0"/>
              <a:t>- Otherwise, you go to the Dev Portal</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110</a:t>
            </a:fld>
            <a:endParaRPr lang="en-US"/>
          </a:p>
        </p:txBody>
      </p:sp>
    </p:spTree>
    <p:extLst>
      <p:ext uri="{BB962C8B-B14F-4D97-AF65-F5344CB8AC3E}">
        <p14:creationId xmlns:p14="http://schemas.microsoft.com/office/powerpoint/2010/main" val="19162082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DE2D0-99AB-21C1-205D-960D4C473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74D19A-B444-587A-5EBB-AD9DD62C6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D0E80-6C25-7D7A-1DAC-7E4F09FE107F}"/>
              </a:ext>
            </a:extLst>
          </p:cNvPr>
          <p:cNvSpPr>
            <a:spLocks noGrp="1"/>
          </p:cNvSpPr>
          <p:nvPr>
            <p:ph type="body" idx="1"/>
          </p:nvPr>
        </p:nvSpPr>
        <p:spPr/>
        <p:txBody>
          <a:bodyPr/>
          <a:lstStyle/>
          <a:p>
            <a:r>
              <a:rPr lang="en-GB" dirty="0"/>
              <a:t>Greatly explains how to set things up, provision JDS Connector etc., and the dev portal as always explains the input/output of APIs.</a:t>
            </a:r>
          </a:p>
          <a:p>
            <a:endParaRPr lang="en-GB" dirty="0"/>
          </a:p>
          <a:p>
            <a:r>
              <a:rPr lang="en-GB" dirty="0"/>
              <a:t>But NOT the basic concepts</a:t>
            </a:r>
          </a:p>
        </p:txBody>
      </p:sp>
      <p:sp>
        <p:nvSpPr>
          <p:cNvPr id="4" name="Slide Number Placeholder 3">
            <a:extLst>
              <a:ext uri="{FF2B5EF4-FFF2-40B4-BE49-F238E27FC236}">
                <a16:creationId xmlns:a16="http://schemas.microsoft.com/office/drawing/2014/main" id="{9F033FB3-2905-5361-9ABE-ED7C1E06256F}"/>
              </a:ext>
            </a:extLst>
          </p:cNvPr>
          <p:cNvSpPr>
            <a:spLocks noGrp="1"/>
          </p:cNvSpPr>
          <p:nvPr>
            <p:ph type="sldNum" sz="quarter" idx="10"/>
          </p:nvPr>
        </p:nvSpPr>
        <p:spPr/>
        <p:txBody>
          <a:bodyPr/>
          <a:lstStyle/>
          <a:p>
            <a:pPr>
              <a:defRPr/>
            </a:pPr>
            <a:fld id="{F97A1FA6-25DE-9E4E-A34D-CF67DE7DBDC7}" type="slidenum">
              <a:rPr lang="en-US" smtClean="0"/>
              <a:pPr>
                <a:defRPr/>
              </a:pPr>
              <a:t>111</a:t>
            </a:fld>
            <a:endParaRPr lang="en-US"/>
          </a:p>
        </p:txBody>
      </p:sp>
    </p:spTree>
    <p:extLst>
      <p:ext uri="{BB962C8B-B14F-4D97-AF65-F5344CB8AC3E}">
        <p14:creationId xmlns:p14="http://schemas.microsoft.com/office/powerpoint/2010/main" val="1525797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6DC98-5608-1F86-1D30-A2ED944DE7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E3AF9-BB12-3916-2BE7-1D9DC42FB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1619C-CF7C-12DB-8280-6AA828816057}"/>
              </a:ext>
            </a:extLst>
          </p:cNvPr>
          <p:cNvSpPr>
            <a:spLocks noGrp="1"/>
          </p:cNvSpPr>
          <p:nvPr>
            <p:ph type="body" idx="1"/>
          </p:nvPr>
        </p:nvSpPr>
        <p:spPr/>
        <p:txBody>
          <a:bodyPr/>
          <a:lstStyle/>
          <a:p>
            <a:r>
              <a:rPr lang="en-GB" dirty="0"/>
              <a:t>Project = UI, workspace = API</a:t>
            </a:r>
          </a:p>
          <a:p>
            <a:endParaRPr lang="en-GB" dirty="0"/>
          </a:p>
          <a:p>
            <a:r>
              <a:rPr lang="en-GB" dirty="0"/>
              <a:t>Other default subscriptions: Call events (connect, hold, transfer)</a:t>
            </a:r>
          </a:p>
        </p:txBody>
      </p:sp>
      <p:sp>
        <p:nvSpPr>
          <p:cNvPr id="4" name="Slide Number Placeholder 3">
            <a:extLst>
              <a:ext uri="{FF2B5EF4-FFF2-40B4-BE49-F238E27FC236}">
                <a16:creationId xmlns:a16="http://schemas.microsoft.com/office/drawing/2014/main" id="{0A9FF5A7-600D-2737-6C26-0B9FFD12783E}"/>
              </a:ext>
            </a:extLst>
          </p:cNvPr>
          <p:cNvSpPr>
            <a:spLocks noGrp="1"/>
          </p:cNvSpPr>
          <p:nvPr>
            <p:ph type="sldNum" sz="quarter" idx="10"/>
          </p:nvPr>
        </p:nvSpPr>
        <p:spPr/>
        <p:txBody>
          <a:bodyPr/>
          <a:lstStyle/>
          <a:p>
            <a:pPr>
              <a:defRPr/>
            </a:pPr>
            <a:fld id="{F97A1FA6-25DE-9E4E-A34D-CF67DE7DBDC7}" type="slidenum">
              <a:rPr lang="en-US" smtClean="0"/>
              <a:pPr>
                <a:defRPr/>
              </a:pPr>
              <a:t>112</a:t>
            </a:fld>
            <a:endParaRPr lang="en-US"/>
          </a:p>
        </p:txBody>
      </p:sp>
    </p:spTree>
    <p:extLst>
      <p:ext uri="{BB962C8B-B14F-4D97-AF65-F5344CB8AC3E}">
        <p14:creationId xmlns:p14="http://schemas.microsoft.com/office/powerpoint/2010/main" val="27231109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0600D-9E0C-CDCA-7D0F-8BCFE1BC73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C8FB3-A0BC-2567-42BB-B16DA0711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DDA74-0239-6175-EA36-6C73084EC309}"/>
              </a:ext>
            </a:extLst>
          </p:cNvPr>
          <p:cNvSpPr>
            <a:spLocks noGrp="1"/>
          </p:cNvSpPr>
          <p:nvPr>
            <p:ph type="body" idx="1"/>
          </p:nvPr>
        </p:nvSpPr>
        <p:spPr/>
        <p:txBody>
          <a:bodyPr/>
          <a:lstStyle/>
          <a:p>
            <a:r>
              <a:rPr lang="en-GB" dirty="0"/>
              <a:t>Don't have to fill all customer IDs</a:t>
            </a:r>
          </a:p>
        </p:txBody>
      </p:sp>
      <p:sp>
        <p:nvSpPr>
          <p:cNvPr id="4" name="Slide Number Placeholder 3">
            <a:extLst>
              <a:ext uri="{FF2B5EF4-FFF2-40B4-BE49-F238E27FC236}">
                <a16:creationId xmlns:a16="http://schemas.microsoft.com/office/drawing/2014/main" id="{132FE6C9-9E95-9FF7-8222-2D8020515EC5}"/>
              </a:ext>
            </a:extLst>
          </p:cNvPr>
          <p:cNvSpPr>
            <a:spLocks noGrp="1"/>
          </p:cNvSpPr>
          <p:nvPr>
            <p:ph type="sldNum" sz="quarter" idx="10"/>
          </p:nvPr>
        </p:nvSpPr>
        <p:spPr/>
        <p:txBody>
          <a:bodyPr/>
          <a:lstStyle/>
          <a:p>
            <a:pPr>
              <a:defRPr/>
            </a:pPr>
            <a:fld id="{F97A1FA6-25DE-9E4E-A34D-CF67DE7DBDC7}" type="slidenum">
              <a:rPr lang="en-US" smtClean="0"/>
              <a:pPr>
                <a:defRPr/>
              </a:pPr>
              <a:t>113</a:t>
            </a:fld>
            <a:endParaRPr lang="en-US"/>
          </a:p>
        </p:txBody>
      </p:sp>
    </p:spTree>
    <p:extLst>
      <p:ext uri="{BB962C8B-B14F-4D97-AF65-F5344CB8AC3E}">
        <p14:creationId xmlns:p14="http://schemas.microsoft.com/office/powerpoint/2010/main" val="38933732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0CBBE-CAF7-2B52-6E32-9C671FC4C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9DED64-04D0-D744-8764-6574B6FE7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086367-1C7B-2A9E-AA29-090AAA9247BC}"/>
              </a:ext>
            </a:extLst>
          </p:cNvPr>
          <p:cNvSpPr>
            <a:spLocks noGrp="1"/>
          </p:cNvSpPr>
          <p:nvPr>
            <p:ph type="body" idx="1"/>
          </p:nvPr>
        </p:nvSpPr>
        <p:spPr/>
        <p:txBody>
          <a:bodyPr/>
          <a:lstStyle/>
          <a:p>
            <a:r>
              <a:rPr lang="en-GB" dirty="0"/>
              <a:t>Profile Template = rule based logic based on customer triggered events</a:t>
            </a:r>
          </a:p>
        </p:txBody>
      </p:sp>
      <p:sp>
        <p:nvSpPr>
          <p:cNvPr id="4" name="Slide Number Placeholder 3">
            <a:extLst>
              <a:ext uri="{FF2B5EF4-FFF2-40B4-BE49-F238E27FC236}">
                <a16:creationId xmlns:a16="http://schemas.microsoft.com/office/drawing/2014/main" id="{651DF6C3-94AC-56FA-2630-34BE0C2DFD26}"/>
              </a:ext>
            </a:extLst>
          </p:cNvPr>
          <p:cNvSpPr>
            <a:spLocks noGrp="1"/>
          </p:cNvSpPr>
          <p:nvPr>
            <p:ph type="sldNum" sz="quarter" idx="10"/>
          </p:nvPr>
        </p:nvSpPr>
        <p:spPr/>
        <p:txBody>
          <a:bodyPr/>
          <a:lstStyle/>
          <a:p>
            <a:pPr>
              <a:defRPr/>
            </a:pPr>
            <a:fld id="{F97A1FA6-25DE-9E4E-A34D-CF67DE7DBDC7}" type="slidenum">
              <a:rPr lang="en-US" smtClean="0"/>
              <a:pPr>
                <a:defRPr/>
              </a:pPr>
              <a:t>114</a:t>
            </a:fld>
            <a:endParaRPr lang="en-US"/>
          </a:p>
        </p:txBody>
      </p:sp>
    </p:spTree>
    <p:extLst>
      <p:ext uri="{BB962C8B-B14F-4D97-AF65-F5344CB8AC3E}">
        <p14:creationId xmlns:p14="http://schemas.microsoft.com/office/powerpoint/2010/main" val="15190321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B0AD9-AE95-372F-7491-0CC33D4C7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3315A-D70F-6AF3-45D8-019467BDF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75F25-730D-5D5B-07C8-DE37A36274E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C32003-9B36-E968-B615-4D9267F851D9}"/>
              </a:ext>
            </a:extLst>
          </p:cNvPr>
          <p:cNvSpPr>
            <a:spLocks noGrp="1"/>
          </p:cNvSpPr>
          <p:nvPr>
            <p:ph type="sldNum" sz="quarter" idx="10"/>
          </p:nvPr>
        </p:nvSpPr>
        <p:spPr/>
        <p:txBody>
          <a:bodyPr/>
          <a:lstStyle/>
          <a:p>
            <a:pPr>
              <a:defRPr/>
            </a:pPr>
            <a:fld id="{F97A1FA6-25DE-9E4E-A34D-CF67DE7DBDC7}" type="slidenum">
              <a:rPr lang="en-US" smtClean="0"/>
              <a:pPr>
                <a:defRPr/>
              </a:pPr>
              <a:t>115</a:t>
            </a:fld>
            <a:endParaRPr lang="en-US"/>
          </a:p>
        </p:txBody>
      </p:sp>
    </p:spTree>
    <p:extLst>
      <p:ext uri="{BB962C8B-B14F-4D97-AF65-F5344CB8AC3E}">
        <p14:creationId xmlns:p14="http://schemas.microsoft.com/office/powerpoint/2010/main" val="16979030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01BB9-9822-99E2-7715-79B5125E6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DE05D-0ADB-8DDC-852A-611080542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AAB9C-E46E-59ED-9AEB-4BD537D0D76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5A83E6-5A32-659E-08A4-E553AE4714AE}"/>
              </a:ext>
            </a:extLst>
          </p:cNvPr>
          <p:cNvSpPr>
            <a:spLocks noGrp="1"/>
          </p:cNvSpPr>
          <p:nvPr>
            <p:ph type="sldNum" sz="quarter" idx="10"/>
          </p:nvPr>
        </p:nvSpPr>
        <p:spPr/>
        <p:txBody>
          <a:bodyPr/>
          <a:lstStyle/>
          <a:p>
            <a:pPr>
              <a:defRPr/>
            </a:pPr>
            <a:fld id="{F97A1FA6-25DE-9E4E-A34D-CF67DE7DBDC7}" type="slidenum">
              <a:rPr lang="en-US" smtClean="0"/>
              <a:pPr>
                <a:defRPr/>
              </a:pPr>
              <a:t>116</a:t>
            </a:fld>
            <a:endParaRPr lang="en-US"/>
          </a:p>
        </p:txBody>
      </p:sp>
    </p:spTree>
    <p:extLst>
      <p:ext uri="{BB962C8B-B14F-4D97-AF65-F5344CB8AC3E}">
        <p14:creationId xmlns:p14="http://schemas.microsoft.com/office/powerpoint/2010/main" val="253023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Some metrics may be the same but from other POV</a:t>
            </a:r>
          </a:p>
          <a:p>
            <a:r>
              <a:rPr lang="en-US"/>
              <a:t>- Customers may have other more specific KPIs but these are the most common</a:t>
            </a:r>
          </a:p>
          <a:p>
            <a:endParaRPr lang="en-US"/>
          </a:p>
          <a:p>
            <a:r>
              <a:rPr lang="en-US"/>
              <a:t>(Next Reference explain KPIs)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a:p>
        </p:txBody>
      </p:sp>
    </p:spTree>
    <p:extLst>
      <p:ext uri="{BB962C8B-B14F-4D97-AF65-F5344CB8AC3E}">
        <p14:creationId xmlns:p14="http://schemas.microsoft.com/office/powerpoint/2010/main" val="1803062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01BB9-9822-99E2-7715-79B5125E6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DE05D-0ADB-8DDC-852A-611080542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AAB9C-E46E-59ED-9AEB-4BD537D0D76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5A83E6-5A32-659E-08A4-E553AE4714AE}"/>
              </a:ext>
            </a:extLst>
          </p:cNvPr>
          <p:cNvSpPr>
            <a:spLocks noGrp="1"/>
          </p:cNvSpPr>
          <p:nvPr>
            <p:ph type="sldNum" sz="quarter" idx="10"/>
          </p:nvPr>
        </p:nvSpPr>
        <p:spPr/>
        <p:txBody>
          <a:bodyPr/>
          <a:lstStyle/>
          <a:p>
            <a:pPr>
              <a:defRPr/>
            </a:pPr>
            <a:fld id="{F97A1FA6-25DE-9E4E-A34D-CF67DE7DBDC7}" type="slidenum">
              <a:rPr lang="en-US" smtClean="0"/>
              <a:pPr>
                <a:defRPr/>
              </a:pPr>
              <a:t>117</a:t>
            </a:fld>
            <a:endParaRPr lang="en-US"/>
          </a:p>
        </p:txBody>
      </p:sp>
    </p:spTree>
    <p:extLst>
      <p:ext uri="{BB962C8B-B14F-4D97-AF65-F5344CB8AC3E}">
        <p14:creationId xmlns:p14="http://schemas.microsoft.com/office/powerpoint/2010/main" val="36187535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Topic Analysis?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118</a:t>
            </a:fld>
            <a:endParaRPr lang="en-US"/>
          </a:p>
        </p:txBody>
      </p:sp>
    </p:spTree>
    <p:extLst>
      <p:ext uri="{BB962C8B-B14F-4D97-AF65-F5344CB8AC3E}">
        <p14:creationId xmlns:p14="http://schemas.microsoft.com/office/powerpoint/2010/main" val="161059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119</a:t>
            </a:fld>
            <a:endParaRPr lang="en-US"/>
          </a:p>
        </p:txBody>
      </p:sp>
    </p:spTree>
    <p:extLst>
      <p:ext uri="{BB962C8B-B14F-4D97-AF65-F5344CB8AC3E}">
        <p14:creationId xmlns:p14="http://schemas.microsoft.com/office/powerpoint/2010/main" val="24728229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FF9B8-C616-7395-5E85-7C0D4484F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B8F60-A973-BBD3-E9D9-AA1587F2B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3E9D0-265F-85D6-D515-08D016221A7C}"/>
              </a:ext>
            </a:extLst>
          </p:cNvPr>
          <p:cNvSpPr>
            <a:spLocks noGrp="1"/>
          </p:cNvSpPr>
          <p:nvPr>
            <p:ph type="body" idx="1"/>
          </p:nvPr>
        </p:nvSpPr>
        <p:spPr/>
        <p:txBody>
          <a:bodyPr/>
          <a:lstStyle/>
          <a:p>
            <a:r>
              <a:rPr lang="en-GB" dirty="0"/>
              <a:t>LA in US</a:t>
            </a:r>
          </a:p>
        </p:txBody>
      </p:sp>
      <p:sp>
        <p:nvSpPr>
          <p:cNvPr id="4" name="Slide Number Placeholder 3">
            <a:extLst>
              <a:ext uri="{FF2B5EF4-FFF2-40B4-BE49-F238E27FC236}">
                <a16:creationId xmlns:a16="http://schemas.microsoft.com/office/drawing/2014/main" id="{4A7F2365-9915-67BF-EC81-A33762BAE7D2}"/>
              </a:ext>
            </a:extLst>
          </p:cNvPr>
          <p:cNvSpPr>
            <a:spLocks noGrp="1"/>
          </p:cNvSpPr>
          <p:nvPr>
            <p:ph type="sldNum" sz="quarter" idx="10"/>
          </p:nvPr>
        </p:nvSpPr>
        <p:spPr/>
        <p:txBody>
          <a:bodyPr/>
          <a:lstStyle/>
          <a:p>
            <a:pPr>
              <a:defRPr/>
            </a:pPr>
            <a:fld id="{F97A1FA6-25DE-9E4E-A34D-CF67DE7DBDC7}" type="slidenum">
              <a:rPr lang="en-US" smtClean="0"/>
              <a:pPr>
                <a:defRPr/>
              </a:pPr>
              <a:t>120</a:t>
            </a:fld>
            <a:endParaRPr lang="en-US"/>
          </a:p>
        </p:txBody>
      </p:sp>
    </p:spTree>
    <p:extLst>
      <p:ext uri="{BB962C8B-B14F-4D97-AF65-F5344CB8AC3E}">
        <p14:creationId xmlns:p14="http://schemas.microsoft.com/office/powerpoint/2010/main" val="1357370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upcoming version 10 will have fully customized icons and </a:t>
            </a:r>
            <a:r>
              <a:rPr lang="en-US" dirty="0" err="1"/>
              <a:t>subTitles</a:t>
            </a:r>
            <a:r>
              <a:rPr lang="en-US" dirty="0"/>
              <a:t> for </a:t>
            </a:r>
            <a:r>
              <a:rPr lang="en-US" dirty="0" err="1"/>
              <a:t>customEvents</a:t>
            </a:r>
            <a:r>
              <a:rPr lang="en-US" dirty="0"/>
              <a:t> (non </a:t>
            </a:r>
            <a:r>
              <a:rPr lang="en-US" dirty="0" err="1"/>
              <a:t>wxcc</a:t>
            </a:r>
            <a:r>
              <a:rPr lang="en-US" dirty="0"/>
              <a:t> events)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121</a:t>
            </a:fld>
            <a:endParaRPr lang="en-US"/>
          </a:p>
        </p:txBody>
      </p:sp>
    </p:spTree>
    <p:extLst>
      <p:ext uri="{BB962C8B-B14F-4D97-AF65-F5344CB8AC3E}">
        <p14:creationId xmlns:p14="http://schemas.microsoft.com/office/powerpoint/2010/main" val="26811837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122</a:t>
            </a:fld>
            <a:endParaRPr lang="en-US"/>
          </a:p>
        </p:txBody>
      </p:sp>
    </p:spTree>
    <p:extLst>
      <p:ext uri="{BB962C8B-B14F-4D97-AF65-F5344CB8AC3E}">
        <p14:creationId xmlns:p14="http://schemas.microsoft.com/office/powerpoint/2010/main" val="155972017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123</a:t>
            </a:fld>
            <a:endParaRPr lang="en-US"/>
          </a:p>
        </p:txBody>
      </p:sp>
    </p:spTree>
    <p:extLst>
      <p:ext uri="{BB962C8B-B14F-4D97-AF65-F5344CB8AC3E}">
        <p14:creationId xmlns:p14="http://schemas.microsoft.com/office/powerpoint/2010/main" val="10667811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 2023 = Talking about 1 EU DC</a:t>
            </a:r>
          </a:p>
          <a:p>
            <a:r>
              <a:rPr lang="en-US" dirty="0"/>
              <a:t>Future = next few months, very soon to come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124</a:t>
            </a:fld>
            <a:endParaRPr lang="en-US"/>
          </a:p>
        </p:txBody>
      </p:sp>
    </p:spTree>
    <p:extLst>
      <p:ext uri="{BB962C8B-B14F-4D97-AF65-F5344CB8AC3E}">
        <p14:creationId xmlns:p14="http://schemas.microsoft.com/office/powerpoint/2010/main" val="39755511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delete</a:t>
            </a:r>
          </a:p>
          <a:p>
            <a:endParaRPr lang="en-US"/>
          </a:p>
          <a:p>
            <a:r>
              <a:rPr lang="en-US"/>
              <a:t>No Supervisor access, only admin</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125</a:t>
            </a:fld>
            <a:endParaRPr lang="en-US"/>
          </a:p>
        </p:txBody>
      </p:sp>
    </p:spTree>
    <p:extLst>
      <p:ext uri="{BB962C8B-B14F-4D97-AF65-F5344CB8AC3E}">
        <p14:creationId xmlns:p14="http://schemas.microsoft.com/office/powerpoint/2010/main" val="3321974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126</a:t>
            </a:fld>
            <a:endParaRPr lang="en-US"/>
          </a:p>
        </p:txBody>
      </p:sp>
    </p:spTree>
    <p:extLst>
      <p:ext uri="{BB962C8B-B14F-4D97-AF65-F5344CB8AC3E}">
        <p14:creationId xmlns:p14="http://schemas.microsoft.com/office/powerpoint/2010/main" val="118227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Data Points</a:t>
            </a:r>
          </a:p>
          <a:p>
            <a:endParaRPr lang="en-US"/>
          </a:p>
          <a:p>
            <a:r>
              <a:rPr lang="en-US"/>
              <a:t>- Cisco goal to unify all the platforms</a:t>
            </a:r>
            <a:br>
              <a:rPr lang="en-US"/>
            </a:br>
            <a:r>
              <a:rPr lang="en-US"/>
              <a:t>- 3</a:t>
            </a:r>
            <a:r>
              <a:rPr lang="en-US" baseline="30000"/>
              <a:t>rd</a:t>
            </a:r>
            <a:r>
              <a:rPr lang="en-US"/>
              <a:t> party applications: too broad, highly customizable, lack of time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17</a:t>
            </a:fld>
            <a:endParaRPr lang="en-US"/>
          </a:p>
        </p:txBody>
      </p:sp>
    </p:spTree>
    <p:extLst>
      <p:ext uri="{BB962C8B-B14F-4D97-AF65-F5344CB8AC3E}">
        <p14:creationId xmlns:p14="http://schemas.microsoft.com/office/powerpoint/2010/main" val="93828351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Credentials </a:t>
            </a:r>
          </a:p>
          <a:p>
            <a:r>
              <a:rPr lang="en-US" dirty="0"/>
              <a:t>=========</a:t>
            </a:r>
          </a:p>
          <a:p>
            <a:r>
              <a:rPr lang="en-GB" dirty="0">
                <a:solidFill>
                  <a:srgbClr val="18B3F2"/>
                </a:solidFill>
                <a:effectLst/>
                <a:latin typeface="Helvetica Neue Light" panose="02000403000000020004" pitchFamily="2" charset="0"/>
                <a:hlinkClick r:id="rId3"/>
              </a:rPr>
              <a:t>ktyagi.xm@email.carehybrid.com</a:t>
            </a:r>
            <a:endParaRPr lang="en-GB" dirty="0">
              <a:solidFill>
                <a:srgbClr val="18B3F2"/>
              </a:solidFill>
              <a:effectLst/>
              <a:latin typeface="Helvetica Neue Light" panose="02000403000000020004" pitchFamily="2" charset="0"/>
            </a:endParaRPr>
          </a:p>
          <a:p>
            <a:r>
              <a:rPr lang="en-GB" dirty="0">
                <a:solidFill>
                  <a:srgbClr val="FFFFFF"/>
                </a:solidFill>
                <a:effectLst/>
                <a:latin typeface="Helvetica Neue Light" panose="02000403000000020004" pitchFamily="2" charset="0"/>
              </a:rPr>
              <a:t>Welcome@2</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127</a:t>
            </a:fld>
            <a:endParaRPr lang="en-US"/>
          </a:p>
        </p:txBody>
      </p:sp>
    </p:spTree>
    <p:extLst>
      <p:ext uri="{BB962C8B-B14F-4D97-AF65-F5344CB8AC3E}">
        <p14:creationId xmlns:p14="http://schemas.microsoft.com/office/powerpoint/2010/main" val="11257000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128</a:t>
            </a:fld>
            <a:endParaRPr lang="en-US"/>
          </a:p>
        </p:txBody>
      </p:sp>
    </p:spTree>
    <p:extLst>
      <p:ext uri="{BB962C8B-B14F-4D97-AF65-F5344CB8AC3E}">
        <p14:creationId xmlns:p14="http://schemas.microsoft.com/office/powerpoint/2010/main" val="20475191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B825D-A0F7-99E8-E404-8BADB882A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0FC05-2297-84C4-EE6C-46DB110FDF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54887-0AF5-E270-82D4-E96B7351EF03}"/>
              </a:ext>
            </a:extLst>
          </p:cNvPr>
          <p:cNvSpPr>
            <a:spLocks noGrp="1"/>
          </p:cNvSpPr>
          <p:nvPr>
            <p:ph type="body" idx="1"/>
          </p:nvPr>
        </p:nvSpPr>
        <p:spPr/>
        <p:txBody>
          <a:bodyPr/>
          <a:lstStyle/>
          <a:p>
            <a:r>
              <a:rPr lang="en-US" dirty="0"/>
              <a:t>Let’s see where we are after 4 hours, for sure there are no clouds (besides Webex Cloud) any more.</a:t>
            </a:r>
          </a:p>
          <a:p>
            <a:endParaRPr lang="en-US" dirty="0"/>
          </a:p>
          <a:p>
            <a:r>
              <a:rPr lang="en-US" dirty="0"/>
              <a:t>-  Learnt so many different tools that can be used </a:t>
            </a:r>
          </a:p>
          <a:p>
            <a:r>
              <a:rPr lang="en-US" dirty="0"/>
              <a:t>-  Always keep in mind for who you need this information and why</a:t>
            </a:r>
          </a:p>
          <a:p>
            <a:r>
              <a:rPr lang="en-US" dirty="0"/>
              <a:t>-  Measure the service you provide. </a:t>
            </a:r>
          </a:p>
          <a:p>
            <a:r>
              <a:rPr lang="en-US" dirty="0"/>
              <a:t>	Customer called 3 times? Be aware and put them on priority?	Customer scored low NPS? Reach out proactively?	High Abandon rate of a call in queue? Add Callback option</a:t>
            </a:r>
          </a:p>
          <a:p>
            <a:endParaRPr lang="en-US" dirty="0"/>
          </a:p>
          <a:p>
            <a:r>
              <a:rPr lang="en-US" dirty="0"/>
              <a:t>Homework</a:t>
            </a:r>
          </a:p>
          <a:p>
            <a:r>
              <a:rPr lang="en-US" dirty="0"/>
              <a:t>- Could only touch base, but made sure to provide you all the links and information for more complex scenarios</a:t>
            </a:r>
          </a:p>
          <a:p>
            <a:r>
              <a:rPr lang="en-US" dirty="0"/>
              <a:t>- Access for 2 more weeks on the lab, and lifetime access to our Webex</a:t>
            </a:r>
          </a:p>
          <a:p>
            <a:r>
              <a:rPr lang="en-US" dirty="0"/>
              <a:t>- But first…</a:t>
            </a:r>
          </a:p>
        </p:txBody>
      </p:sp>
      <p:sp>
        <p:nvSpPr>
          <p:cNvPr id="4" name="Slide Number Placeholder 3">
            <a:extLst>
              <a:ext uri="{FF2B5EF4-FFF2-40B4-BE49-F238E27FC236}">
                <a16:creationId xmlns:a16="http://schemas.microsoft.com/office/drawing/2014/main" id="{9A7E45DE-B689-CFE6-196D-B2886D0C5E6B}"/>
              </a:ext>
            </a:extLst>
          </p:cNvPr>
          <p:cNvSpPr>
            <a:spLocks noGrp="1"/>
          </p:cNvSpPr>
          <p:nvPr>
            <p:ph type="sldNum" sz="quarter" idx="10"/>
          </p:nvPr>
        </p:nvSpPr>
        <p:spPr/>
        <p:txBody>
          <a:bodyPr/>
          <a:lstStyle/>
          <a:p>
            <a:pPr>
              <a:defRPr/>
            </a:pPr>
            <a:fld id="{F97A1FA6-25DE-9E4E-A34D-CF67DE7DBDC7}" type="slidenum">
              <a:rPr lang="en-US" smtClean="0"/>
              <a:pPr>
                <a:defRPr/>
              </a:pPr>
              <a:t>129</a:t>
            </a:fld>
            <a:endParaRPr lang="en-US"/>
          </a:p>
        </p:txBody>
      </p:sp>
    </p:spTree>
    <p:extLst>
      <p:ext uri="{BB962C8B-B14F-4D97-AF65-F5344CB8AC3E}">
        <p14:creationId xmlns:p14="http://schemas.microsoft.com/office/powerpoint/2010/main" val="318103297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 Briefly introduce ourselves (no smile)</a:t>
            </a:r>
          </a:p>
          <a:p>
            <a:endParaRPr lang="en-BE"/>
          </a:p>
          <a:p>
            <a:r>
              <a:rPr lang="en-BE"/>
              <a:t>- Webex icon redirects to our chats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7611653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ready to party!</a:t>
            </a:r>
          </a:p>
        </p:txBody>
      </p:sp>
      <p:sp>
        <p:nvSpPr>
          <p:cNvPr id="7" name="Slide Number Placeholder 6"/>
          <p:cNvSpPr>
            <a:spLocks noGrp="1"/>
          </p:cNvSpPr>
          <p:nvPr>
            <p:ph type="sldNum" sz="quarter" idx="5"/>
          </p:nvPr>
        </p:nvSpPr>
        <p:spPr/>
        <p:txBody>
          <a:bodyPr/>
          <a:lstStyle/>
          <a:p>
            <a:pPr>
              <a:defRPr/>
            </a:pPr>
            <a:fld id="{F97A1FA6-25DE-9E4E-A34D-CF67DE7DBDC7}" type="slidenum">
              <a:rPr lang="en-US" smtClean="0"/>
              <a:pPr>
                <a:defRPr/>
              </a:pPr>
              <a:t>134</a:t>
            </a:fld>
            <a:endParaRPr lang="en-US"/>
          </a:p>
        </p:txBody>
      </p:sp>
    </p:spTree>
    <p:extLst>
      <p:ext uri="{BB962C8B-B14F-4D97-AF65-F5344CB8AC3E}">
        <p14:creationId xmlns:p14="http://schemas.microsoft.com/office/powerpoint/2010/main" val="4262236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 Points</a:t>
            </a:r>
          </a:p>
          <a:p>
            <a:endParaRPr lang="en-US" dirty="0"/>
          </a:p>
          <a:p>
            <a:r>
              <a:rPr lang="en-US" dirty="0"/>
              <a:t>- Multiple (e.g. EM &amp; Configuration objects)</a:t>
            </a:r>
          </a:p>
          <a:p>
            <a:endParaRPr lang="en-US" dirty="0"/>
          </a:p>
          <a:p>
            <a:r>
              <a:rPr lang="en-US" dirty="0"/>
              <a:t>- Cisco goal to unify all the platforms</a:t>
            </a:r>
            <a:br>
              <a:rPr lang="en-US" dirty="0"/>
            </a:br>
            <a:r>
              <a:rPr lang="en-US" dirty="0"/>
              <a:t>- 3</a:t>
            </a:r>
            <a:r>
              <a:rPr lang="en-US" baseline="30000" dirty="0"/>
              <a:t>rd</a:t>
            </a:r>
            <a:r>
              <a:rPr lang="en-US" dirty="0"/>
              <a:t> party applications: too broad, highly customizable, lack of time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18</a:t>
            </a:fld>
            <a:endParaRPr lang="en-US"/>
          </a:p>
        </p:txBody>
      </p:sp>
    </p:spTree>
    <p:extLst>
      <p:ext uri="{BB962C8B-B14F-4D97-AF65-F5344CB8AC3E}">
        <p14:creationId xmlns:p14="http://schemas.microsoft.com/office/powerpoint/2010/main" val="2969146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198542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User Persona: represents a group with similar objectives/needs</a:t>
            </a:r>
          </a:p>
          <a:p>
            <a:r>
              <a:rPr lang="en-US" dirty="0"/>
              <a:t>- What information does each persona look for?</a:t>
            </a:r>
          </a:p>
          <a:p>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 Roles may merge (e.g. admin/analyst)</a:t>
            </a:r>
          </a:p>
          <a:p>
            <a:endParaRPr lang="en-US" dirty="0"/>
          </a:p>
          <a:p>
            <a:r>
              <a:rPr lang="en-US" dirty="0"/>
              <a:t>Programmer = enabler for the others</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21</a:t>
            </a:fld>
            <a:endParaRPr lang="en-US"/>
          </a:p>
        </p:txBody>
      </p:sp>
    </p:spTree>
    <p:extLst>
      <p:ext uri="{BB962C8B-B14F-4D97-AF65-F5344CB8AC3E}">
        <p14:creationId xmlns:p14="http://schemas.microsoft.com/office/powerpoint/2010/main" val="2117669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the star player</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22</a:t>
            </a:fld>
            <a:endParaRPr lang="en-US"/>
          </a:p>
        </p:txBody>
      </p:sp>
    </p:spTree>
    <p:extLst>
      <p:ext uri="{BB962C8B-B14F-4D97-AF65-F5344CB8AC3E}">
        <p14:creationId xmlns:p14="http://schemas.microsoft.com/office/powerpoint/2010/main" val="34146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(Webex Contact </a:t>
            </a:r>
            <a:r>
              <a:rPr lang="en-GB" dirty="0" err="1"/>
              <a:t>Center</a:t>
            </a:r>
            <a:r>
              <a:rPr lang="en-GB" dirty="0"/>
              <a:t> Analyzer mines real-time and historical data from multiple data sources and systems to generate specific business views of the data. The Analyzer visually displays trends to help you discern patterns and gain insights for continuous improvement. </a:t>
            </a:r>
          </a:p>
          <a:p>
            <a:r>
              <a:rPr lang="en-GB" dirty="0"/>
              <a:t>The Analyzer’s standard visualizations tie business data to traditional operational metrics, with visibility across both operational and business performance indicators in a single consolidated view. )</a:t>
            </a:r>
          </a:p>
          <a:p>
            <a:endParaRPr lang="en-GB" dirty="0"/>
          </a:p>
          <a:p>
            <a:r>
              <a:rPr lang="en-GB" dirty="0"/>
              <a:t>4(+1) = if you used Analyzer previously, you would know of 4 repositories, but we will see this further</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386312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4848638-2F64-F842-9AC3-3F145756FA59}"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4572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353377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25</a:t>
            </a:fld>
            <a:endParaRPr lang="en-US"/>
          </a:p>
        </p:txBody>
      </p:sp>
    </p:spTree>
    <p:extLst>
      <p:ext uri="{BB962C8B-B14F-4D97-AF65-F5344CB8AC3E}">
        <p14:creationId xmlns:p14="http://schemas.microsoft.com/office/powerpoint/2010/main" val="2232554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it pains me to see you like that, hopefully why you are here.</a:t>
            </a:r>
          </a:p>
          <a:p>
            <a:endParaRPr lang="en-US" dirty="0"/>
          </a:p>
          <a:p>
            <a:r>
              <a:rPr lang="en-US" dirty="0"/>
              <a:t>Where can we get information and for whom?</a:t>
            </a:r>
          </a:p>
          <a:p>
            <a:endParaRPr lang="en-US" dirty="0"/>
          </a:p>
          <a:p>
            <a:r>
              <a:rPr lang="en-US" dirty="0"/>
              <a:t>- Some idea about data points, but not clear.</a:t>
            </a:r>
          </a:p>
          <a:p>
            <a:r>
              <a:rPr lang="en-US" dirty="0"/>
              <a:t>-If previous experience, that’s also on Cisco. You remember us having a lot in various places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1368687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 Separate repositories but interconnected</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26</a:t>
            </a:fld>
            <a:endParaRPr lang="en-US"/>
          </a:p>
        </p:txBody>
      </p:sp>
    </p:spTree>
    <p:extLst>
      <p:ext uri="{BB962C8B-B14F-4D97-AF65-F5344CB8AC3E}">
        <p14:creationId xmlns:p14="http://schemas.microsoft.com/office/powerpoint/2010/main" val="2916756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BE"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592328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28</a:t>
            </a:fld>
            <a:endParaRPr lang="en-US"/>
          </a:p>
        </p:txBody>
      </p:sp>
    </p:spTree>
    <p:extLst>
      <p:ext uri="{BB962C8B-B14F-4D97-AF65-F5344CB8AC3E}">
        <p14:creationId xmlns:p14="http://schemas.microsoft.com/office/powerpoint/2010/main" val="1301999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Username format, where to find password</a:t>
            </a:r>
          </a:p>
          <a:p>
            <a:pPr marL="228600" indent="-228600">
              <a:buAutoNum type="arabicParenR"/>
            </a:pPr>
            <a:r>
              <a:rPr lang="en-US" dirty="0"/>
              <a:t>Can just use different private browsers</a:t>
            </a:r>
          </a:p>
          <a:p>
            <a:pPr marL="228600" indent="-228600">
              <a:buAutoNum type="arabicParenR"/>
            </a:pPr>
            <a:r>
              <a:rPr lang="en-US" dirty="0"/>
              <a:t>Data available</a:t>
            </a:r>
          </a:p>
          <a:p>
            <a:pPr marL="228600" indent="-228600">
              <a:buAutoNum type="arabicParenR"/>
            </a:pPr>
            <a:r>
              <a:rPr lang="en-US" dirty="0"/>
              <a:t>Appendix at end of lab guide, will let you know if you need to change something in the flow</a:t>
            </a:r>
          </a:p>
          <a:p>
            <a:pPr marL="228600" indent="-228600">
              <a:buAutoNum type="arabicParenR"/>
            </a:pPr>
            <a:r>
              <a:rPr lang="en-US" dirty="0"/>
              <a:t>Calling devices</a:t>
            </a:r>
          </a:p>
          <a:p>
            <a:pPr marL="228600" indent="-228600">
              <a:buAutoNum type="arabicParenR"/>
            </a:pPr>
            <a:r>
              <a:rPr lang="en-US" dirty="0"/>
              <a:t>Not all exercises required</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29</a:t>
            </a:fld>
            <a:endParaRPr lang="en-US"/>
          </a:p>
        </p:txBody>
      </p:sp>
    </p:spTree>
    <p:extLst>
      <p:ext uri="{BB962C8B-B14F-4D97-AF65-F5344CB8AC3E}">
        <p14:creationId xmlns:p14="http://schemas.microsoft.com/office/powerpoint/2010/main" val="654148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a:latin typeface="CiscoSansTT Light"/>
                <a:ea typeface="ＭＳ Ｐゴシック"/>
              </a:rPr>
              <a:t>Nr.1 part of the guide I share, why two people see different results</a:t>
            </a:r>
            <a:endParaRPr lang="en-US">
              <a:latin typeface="CiscoSansTT Light"/>
              <a:ea typeface="ＭＳ Ｐゴシック"/>
            </a:endParaRPr>
          </a:p>
          <a:p>
            <a:pPr marL="228600" indent="-228600">
              <a:buAutoNum type="arabicPeriod"/>
            </a:pPr>
            <a:r>
              <a:rPr lang="en-IN">
                <a:latin typeface="CiscoSansTT Light"/>
                <a:ea typeface="ＭＳ Ｐゴシック"/>
              </a:rPr>
              <a:t>Two is usually the most useful (you'll have APs), Folders/EPs based on UP, the rest based on AP</a:t>
            </a:r>
          </a:p>
          <a:p>
            <a:pPr marL="228600" indent="-228600">
              <a:buAutoNum type="arabicPeriod"/>
            </a:pPr>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904785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Count/Value may be confusing, have an example later</a:t>
            </a:r>
          </a:p>
          <a:p>
            <a:endParaRPr lang="en-US" dirty="0"/>
          </a:p>
          <a:p>
            <a:pPr algn="l"/>
            <a:r>
              <a:rPr lang="en-IN" b="0" i="0" dirty="0">
                <a:solidFill>
                  <a:srgbClr val="FFFFFF"/>
                </a:solidFill>
                <a:effectLst/>
                <a:latin typeface="CiscoSans" panose="020B0503020201020303" pitchFamily="34" charset="0"/>
              </a:rPr>
              <a:t>- Choose a period of up to 12 months, which falls within 13 months from today's date</a:t>
            </a:r>
          </a:p>
          <a:p>
            <a:pPr algn="l"/>
            <a:br>
              <a:rPr lang="en-IN" b="1" i="0" dirty="0">
                <a:solidFill>
                  <a:srgbClr val="FFFFFF"/>
                </a:solidFill>
                <a:effectLst/>
                <a:latin typeface="CiscoSans" panose="020B0503020201020303" pitchFamily="34" charset="0"/>
              </a:rPr>
            </a:br>
            <a:endParaRPr lang="en-IN" b="1" i="0" dirty="0">
              <a:solidFill>
                <a:srgbClr val="FFFFFF"/>
              </a:solidFill>
              <a:effectLst/>
              <a:latin typeface="CiscoSans" panose="020B0503020201020303"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31</a:t>
            </a:fld>
            <a:endParaRPr lang="en-US"/>
          </a:p>
        </p:txBody>
      </p:sp>
    </p:spTree>
    <p:extLst>
      <p:ext uri="{BB962C8B-B14F-4D97-AF65-F5344CB8AC3E}">
        <p14:creationId xmlns:p14="http://schemas.microsoft.com/office/powerpoint/2010/main" val="589018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0205E-2B62-EFD7-BAE4-3BD1FF8C4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7C396-475E-40EE-BFE8-BF5570F13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64B902-C43B-1FEF-19CC-3ADE890EEB61}"/>
              </a:ext>
            </a:extLst>
          </p:cNvPr>
          <p:cNvSpPr>
            <a:spLocks noGrp="1"/>
          </p:cNvSpPr>
          <p:nvPr>
            <p:ph type="body" idx="1"/>
          </p:nvPr>
        </p:nvSpPr>
        <p:spPr/>
        <p:txBody>
          <a:bodyPr/>
          <a:lstStyle/>
          <a:p>
            <a:pPr marL="0" indent="0">
              <a:buNone/>
            </a:pPr>
            <a:r>
              <a:rPr lang="en-US">
                <a:latin typeface="CiscoSansTT Light"/>
                <a:ea typeface="ＭＳ Ｐゴシック"/>
              </a:rPr>
              <a:t>4 folders with 14 subfolders, over 100 stock reports, honestly for me it’s a mess, so I prefer it like this</a:t>
            </a:r>
            <a:endParaRPr lang="en-IN"/>
          </a:p>
        </p:txBody>
      </p:sp>
      <p:sp>
        <p:nvSpPr>
          <p:cNvPr id="4" name="Slide Number Placeholder 3">
            <a:extLst>
              <a:ext uri="{FF2B5EF4-FFF2-40B4-BE49-F238E27FC236}">
                <a16:creationId xmlns:a16="http://schemas.microsoft.com/office/drawing/2014/main" id="{25757B11-952F-1AF5-88FC-6515C03680F4}"/>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416979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 I can, of course, run them directly but I always remember I can adjust them to my needs</a:t>
            </a:r>
          </a:p>
          <a:p>
            <a:pPr marL="0" indent="0">
              <a:buNone/>
            </a:pPr>
            <a:r>
              <a:rPr lang="en-IN"/>
              <a:t>- I don’t waste no memory space remembering report names, I use the search function</a:t>
            </a:r>
          </a:p>
          <a:p>
            <a:pPr marL="0" indent="0">
              <a:buNone/>
            </a:pPr>
            <a:r>
              <a:rPr lang="en-IN"/>
              <a:t>- One big advantage we do not have today with custom options are </a:t>
            </a:r>
            <a:r>
              <a:rPr lang="en-IN" b="1"/>
              <a:t>Card </a:t>
            </a:r>
            <a:r>
              <a:rPr lang="en-IN"/>
              <a:t>formats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360489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also created a cheat sheet</a:t>
            </a:r>
          </a:p>
          <a:p>
            <a:r>
              <a:rPr lang="en-US"/>
              <a:t>- Not only useful stock reports, I would call them a good start that covers the large majority of common metrics</a:t>
            </a:r>
          </a:p>
          <a:p>
            <a:r>
              <a:rPr lang="en-US"/>
              <a:t>- This is also built by you, as it is also based on the most commonly run stock reports globally</a:t>
            </a:r>
          </a:p>
          <a:p>
            <a:endParaRPr lang="en-US"/>
          </a:p>
          <a:p>
            <a:r>
              <a:rPr lang="en-US"/>
              <a:t>- I’ve mixed some real-time with historical, even if they are the same report with different intervals, so they are actually even less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34</a:t>
            </a:fld>
            <a:endParaRPr lang="en-US"/>
          </a:p>
        </p:txBody>
      </p:sp>
    </p:spTree>
    <p:extLst>
      <p:ext uri="{BB962C8B-B14F-4D97-AF65-F5344CB8AC3E}">
        <p14:creationId xmlns:p14="http://schemas.microsoft.com/office/powerpoint/2010/main" val="2593435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 I can, of course, run them directly but I always remember I can adjust them to my needs</a:t>
            </a:r>
          </a:p>
          <a:p>
            <a:pPr marL="0" indent="0">
              <a:buNone/>
            </a:pPr>
            <a:r>
              <a:rPr lang="en-IN"/>
              <a:t>- I don’t waste no memory space remembering report names, I use the search function</a:t>
            </a:r>
          </a:p>
          <a:p>
            <a:pPr marL="0" indent="0">
              <a:buNone/>
            </a:pPr>
            <a:r>
              <a:rPr lang="en-IN"/>
              <a:t>- One big advantage we do not have today with custom options are </a:t>
            </a:r>
            <a:r>
              <a:rPr lang="en-IN" b="1"/>
              <a:t>Card </a:t>
            </a:r>
            <a:r>
              <a:rPr lang="en-IN"/>
              <a:t>formats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4275174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t>Hide Joke (we will learn the how but the important is the what)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2607159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37</a:t>
            </a:fld>
            <a:endParaRPr lang="en-US"/>
          </a:p>
        </p:txBody>
      </p:sp>
    </p:spTree>
    <p:extLst>
      <p:ext uri="{BB962C8B-B14F-4D97-AF65-F5344CB8AC3E}">
        <p14:creationId xmlns:p14="http://schemas.microsoft.com/office/powerpoint/2010/main" val="660862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6C436-96EE-E838-E17D-2F135327B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B326B-E0B9-6993-26C7-7C31CA912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555F2-964C-F90C-A8D5-E4A7D461B823}"/>
              </a:ext>
            </a:extLst>
          </p:cNvPr>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BE" b="1"/>
          </a:p>
        </p:txBody>
      </p:sp>
      <p:sp>
        <p:nvSpPr>
          <p:cNvPr id="4" name="Slide Number Placeholder 3">
            <a:extLst>
              <a:ext uri="{FF2B5EF4-FFF2-40B4-BE49-F238E27FC236}">
                <a16:creationId xmlns:a16="http://schemas.microsoft.com/office/drawing/2014/main" id="{885FBD08-325C-BA12-B650-E2BC7465E6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62608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39</a:t>
            </a:fld>
            <a:endParaRPr lang="en-US"/>
          </a:p>
        </p:txBody>
      </p:sp>
    </p:spTree>
    <p:extLst>
      <p:ext uri="{BB962C8B-B14F-4D97-AF65-F5344CB8AC3E}">
        <p14:creationId xmlns:p14="http://schemas.microsoft.com/office/powerpoint/2010/main" val="335549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40</a:t>
            </a:fld>
            <a:endParaRPr lang="en-US"/>
          </a:p>
        </p:txBody>
      </p:sp>
    </p:spTree>
    <p:extLst>
      <p:ext uri="{BB962C8B-B14F-4D97-AF65-F5344CB8AC3E}">
        <p14:creationId xmlns:p14="http://schemas.microsoft.com/office/powerpoint/2010/main" val="366888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502492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838667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381840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44</a:t>
            </a:fld>
            <a:endParaRPr lang="en-US"/>
          </a:p>
        </p:txBody>
      </p:sp>
    </p:spTree>
    <p:extLst>
      <p:ext uri="{BB962C8B-B14F-4D97-AF65-F5344CB8AC3E}">
        <p14:creationId xmlns:p14="http://schemas.microsoft.com/office/powerpoint/2010/main" val="350535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45</a:t>
            </a:fld>
            <a:endParaRPr lang="en-US"/>
          </a:p>
        </p:txBody>
      </p:sp>
    </p:spTree>
    <p:extLst>
      <p:ext uri="{BB962C8B-B14F-4D97-AF65-F5344CB8AC3E}">
        <p14:creationId xmlns:p14="http://schemas.microsoft.com/office/powerpoint/2010/main" val="3082386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441294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a:t>- Briefly introduce ourselves (no smile)</a:t>
            </a:r>
          </a:p>
          <a:p>
            <a:endParaRPr lang="en-BE"/>
          </a:p>
          <a:p>
            <a:r>
              <a:rPr lang="en-BE"/>
              <a:t>- Webex icon redirects to our chats</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727668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47</a:t>
            </a:fld>
            <a:endParaRPr lang="en-US"/>
          </a:p>
        </p:txBody>
      </p:sp>
    </p:spTree>
    <p:extLst>
      <p:ext uri="{BB962C8B-B14F-4D97-AF65-F5344CB8AC3E}">
        <p14:creationId xmlns:p14="http://schemas.microsoft.com/office/powerpoint/2010/main" val="2353239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738108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512241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50</a:t>
            </a:fld>
            <a:endParaRPr lang="en-US"/>
          </a:p>
        </p:txBody>
      </p:sp>
    </p:spTree>
    <p:extLst>
      <p:ext uri="{BB962C8B-B14F-4D97-AF65-F5344CB8AC3E}">
        <p14:creationId xmlns:p14="http://schemas.microsoft.com/office/powerpoint/2010/main" val="894120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3543766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bg2"/>
                </a:solidFill>
                <a:latin typeface="CiscoSansTT Light" panose="020B0503020201020303" pitchFamily="34" charset="0"/>
                <a:ea typeface="ＭＳ Ｐゴシック" charset="0"/>
                <a:cs typeface="ＭＳ Ｐゴシック" charset="0"/>
              </a:rPr>
              <a:t>Reason for confusion, it’s a “hidden” config</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795051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337916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54</a:t>
            </a:fld>
            <a:endParaRPr lang="en-US"/>
          </a:p>
        </p:txBody>
      </p:sp>
    </p:spTree>
    <p:extLst>
      <p:ext uri="{BB962C8B-B14F-4D97-AF65-F5344CB8AC3E}">
        <p14:creationId xmlns:p14="http://schemas.microsoft.com/office/powerpoint/2010/main" val="4205404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0198539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56</a:t>
            </a:fld>
            <a:endParaRPr lang="en-US"/>
          </a:p>
        </p:txBody>
      </p:sp>
    </p:spTree>
    <p:extLst>
      <p:ext uri="{BB962C8B-B14F-4D97-AF65-F5344CB8AC3E}">
        <p14:creationId xmlns:p14="http://schemas.microsoft.com/office/powerpoint/2010/main" val="2469674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Experience with:</a:t>
            </a:r>
          </a:p>
          <a:p>
            <a:r>
              <a:rPr lang="en-US"/>
              <a:t>- Contact Center Technologies</a:t>
            </a:r>
          </a:p>
          <a:p>
            <a:r>
              <a:rPr lang="en-US"/>
              <a:t>- Webex Contact Center</a:t>
            </a:r>
            <a:br>
              <a:rPr lang="en-US"/>
            </a:br>
            <a:r>
              <a:rPr lang="en-US"/>
              <a:t>- Webex Contact Center Reporting</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1152821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57</a:t>
            </a:fld>
            <a:endParaRPr lang="en-US"/>
          </a:p>
        </p:txBody>
      </p:sp>
    </p:spTree>
    <p:extLst>
      <p:ext uri="{BB962C8B-B14F-4D97-AF65-F5344CB8AC3E}">
        <p14:creationId xmlns:p14="http://schemas.microsoft.com/office/powerpoint/2010/main" val="1490469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783316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59</a:t>
            </a:fld>
            <a:endParaRPr lang="en-US"/>
          </a:p>
        </p:txBody>
      </p:sp>
    </p:spTree>
    <p:extLst>
      <p:ext uri="{BB962C8B-B14F-4D97-AF65-F5344CB8AC3E}">
        <p14:creationId xmlns:p14="http://schemas.microsoft.com/office/powerpoint/2010/main" val="1183605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889956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B5A11-AC31-FC67-33A8-0DF65A4C9C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4FAD63-C55D-E63B-AA3B-69F15DED3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15DD8-232B-B0E2-6251-9C426159EC49}"/>
              </a:ext>
            </a:extLst>
          </p:cNvPr>
          <p:cNvSpPr>
            <a:spLocks noGrp="1"/>
          </p:cNvSpPr>
          <p:nvPr>
            <p:ph type="body" idx="1"/>
          </p:nvPr>
        </p:nvSpPr>
        <p:spPr/>
        <p:txBody>
          <a:bodyPr/>
          <a:lstStyle/>
          <a:p>
            <a:endParaRPr lang="en-IN" sz="1200" kern="1200" dirty="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a:extLst>
              <a:ext uri="{FF2B5EF4-FFF2-40B4-BE49-F238E27FC236}">
                <a16:creationId xmlns:a16="http://schemas.microsoft.com/office/drawing/2014/main" id="{9B6CE329-5880-2382-A3D6-D9FAC2E097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11502716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62</a:t>
            </a:fld>
            <a:endParaRPr lang="en-US"/>
          </a:p>
        </p:txBody>
      </p:sp>
    </p:spTree>
    <p:extLst>
      <p:ext uri="{BB962C8B-B14F-4D97-AF65-F5344CB8AC3E}">
        <p14:creationId xmlns:p14="http://schemas.microsoft.com/office/powerpoint/2010/main" val="34525399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a:solidFill>
                <a:schemeClr val="bg2"/>
              </a:solidFill>
              <a:latin typeface="CiscoSansTT Light" panose="020B0503020201020303" pitchFamily="34"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iscoSansTT Light" panose="020B0503020201020303"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iscoSansTT Light" panose="020B0503020201020303" pitchFamily="34" charset="0"/>
              <a:ea typeface="+mn-ea"/>
              <a:cs typeface="+mn-cs"/>
            </a:endParaRPr>
          </a:p>
        </p:txBody>
      </p:sp>
    </p:spTree>
    <p:extLst>
      <p:ext uri="{BB962C8B-B14F-4D97-AF65-F5344CB8AC3E}">
        <p14:creationId xmlns:p14="http://schemas.microsoft.com/office/powerpoint/2010/main" val="23590200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E851C-694D-A0F1-3371-F4EDF857D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51F0B-DD2D-8893-4E1E-837F8B492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78D6E-C045-05D8-752C-7F378C3F05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1BF87C-58EE-C36D-F4E3-2EB1629346FA}"/>
              </a:ext>
            </a:extLst>
          </p:cNvPr>
          <p:cNvSpPr>
            <a:spLocks noGrp="1"/>
          </p:cNvSpPr>
          <p:nvPr>
            <p:ph type="sldNum" sz="quarter" idx="10"/>
          </p:nvPr>
        </p:nvSpPr>
        <p:spPr/>
        <p:txBody>
          <a:bodyPr/>
          <a:lstStyle/>
          <a:p>
            <a:pPr>
              <a:defRPr/>
            </a:pPr>
            <a:fld id="{F97A1FA6-25DE-9E4E-A34D-CF67DE7DBDC7}" type="slidenum">
              <a:rPr lang="en-US" smtClean="0"/>
              <a:pPr>
                <a:defRPr/>
              </a:pPr>
              <a:t>64</a:t>
            </a:fld>
            <a:endParaRPr lang="en-US"/>
          </a:p>
        </p:txBody>
      </p:sp>
    </p:spTree>
    <p:extLst>
      <p:ext uri="{BB962C8B-B14F-4D97-AF65-F5344CB8AC3E}">
        <p14:creationId xmlns:p14="http://schemas.microsoft.com/office/powerpoint/2010/main" val="1378548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65</a:t>
            </a:fld>
            <a:endParaRPr lang="en-US"/>
          </a:p>
        </p:txBody>
      </p:sp>
    </p:spTree>
    <p:extLst>
      <p:ext uri="{BB962C8B-B14F-4D97-AF65-F5344CB8AC3E}">
        <p14:creationId xmlns:p14="http://schemas.microsoft.com/office/powerpoint/2010/main" val="3644521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66</a:t>
            </a:fld>
            <a:endParaRPr lang="en-US"/>
          </a:p>
        </p:txBody>
      </p:sp>
    </p:spTree>
    <p:extLst>
      <p:ext uri="{BB962C8B-B14F-4D97-AF65-F5344CB8AC3E}">
        <p14:creationId xmlns:p14="http://schemas.microsoft.com/office/powerpoint/2010/main" val="26027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Very very high level flow</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a:t>
            </a:fld>
            <a:endParaRPr lang="en-US"/>
          </a:p>
        </p:txBody>
      </p:sp>
    </p:spTree>
    <p:extLst>
      <p:ext uri="{BB962C8B-B14F-4D97-AF65-F5344CB8AC3E}">
        <p14:creationId xmlns:p14="http://schemas.microsoft.com/office/powerpoint/2010/main" val="40390313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67</a:t>
            </a:fld>
            <a:endParaRPr lang="en-US"/>
          </a:p>
        </p:txBody>
      </p:sp>
    </p:spTree>
    <p:extLst>
      <p:ext uri="{BB962C8B-B14F-4D97-AF65-F5344CB8AC3E}">
        <p14:creationId xmlns:p14="http://schemas.microsoft.com/office/powerpoint/2010/main" val="2064793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68</a:t>
            </a:fld>
            <a:endParaRPr lang="en-US"/>
          </a:p>
        </p:txBody>
      </p:sp>
    </p:spTree>
    <p:extLst>
      <p:ext uri="{BB962C8B-B14F-4D97-AF65-F5344CB8AC3E}">
        <p14:creationId xmlns:p14="http://schemas.microsoft.com/office/powerpoint/2010/main" val="1095439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Already spoiled that a bit in the test but let’s see it in more detail.</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69</a:t>
            </a:fld>
            <a:endParaRPr lang="en-US"/>
          </a:p>
        </p:txBody>
      </p:sp>
    </p:spTree>
    <p:extLst>
      <p:ext uri="{BB962C8B-B14F-4D97-AF65-F5344CB8AC3E}">
        <p14:creationId xmlns:p14="http://schemas.microsoft.com/office/powerpoint/2010/main" val="25312805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Widget customization very broad, still provide some documentation.</a:t>
            </a:r>
          </a:p>
          <a:p>
            <a:r>
              <a:rPr lang="en-GB"/>
              <a:t>https://</a:t>
            </a:r>
            <a:r>
              <a:rPr lang="en-GB" err="1"/>
              <a:t>github.com</a:t>
            </a:r>
            <a:r>
              <a:rPr lang="en-GB"/>
              <a:t>/</a:t>
            </a:r>
            <a:r>
              <a:rPr lang="en-GB" err="1"/>
              <a:t>WebexSamples</a:t>
            </a:r>
            <a:r>
              <a:rPr lang="en-GB"/>
              <a:t>/</a:t>
            </a:r>
            <a:r>
              <a:rPr lang="en-GB" err="1"/>
              <a:t>webex</a:t>
            </a:r>
            <a:r>
              <a:rPr lang="en-GB"/>
              <a:t>-contact-</a:t>
            </a:r>
            <a:r>
              <a:rPr lang="en-GB" err="1"/>
              <a:t>center</a:t>
            </a:r>
            <a:r>
              <a:rPr lang="en-GB"/>
              <a:t>-</a:t>
            </a:r>
            <a:r>
              <a:rPr lang="en-GB" err="1"/>
              <a:t>api</a:t>
            </a:r>
            <a:r>
              <a:rPr lang="en-GB"/>
              <a:t>-samples/tree/</a:t>
            </a:r>
            <a:r>
              <a:rPr lang="en-GB" err="1"/>
              <a:t>main?tab</a:t>
            </a:r>
            <a:r>
              <a:rPr lang="en-GB"/>
              <a:t>=readme-</a:t>
            </a:r>
            <a:r>
              <a:rPr lang="en-GB" err="1"/>
              <a:t>ov</a:t>
            </a:r>
            <a:r>
              <a:rPr lang="en-GB"/>
              <a:t>-file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70</a:t>
            </a:fld>
            <a:endParaRPr lang="en-US"/>
          </a:p>
        </p:txBody>
      </p:sp>
    </p:spTree>
    <p:extLst>
      <p:ext uri="{BB962C8B-B14F-4D97-AF65-F5344CB8AC3E}">
        <p14:creationId xmlns:p14="http://schemas.microsoft.com/office/powerpoint/2010/main" val="472299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additional gadget/customization needed</a:t>
            </a:r>
          </a:p>
          <a:p>
            <a:endParaRPr lang="en-US"/>
          </a:p>
          <a:p>
            <a:r>
              <a:rPr lang="en-US"/>
              <a:t>Fetched = practically almost everything since we can do HTTP Requests (APIs) in flow</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71</a:t>
            </a:fld>
            <a:endParaRPr lang="en-US"/>
          </a:p>
        </p:txBody>
      </p:sp>
    </p:spTree>
    <p:extLst>
      <p:ext uri="{BB962C8B-B14F-4D97-AF65-F5344CB8AC3E}">
        <p14:creationId xmlns:p14="http://schemas.microsoft.com/office/powerpoint/2010/main" val="37990405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Emphasize it is not editable today</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72</a:t>
            </a:fld>
            <a:endParaRPr lang="en-US"/>
          </a:p>
        </p:txBody>
      </p:sp>
    </p:spTree>
    <p:extLst>
      <p:ext uri="{BB962C8B-B14F-4D97-AF65-F5344CB8AC3E}">
        <p14:creationId xmlns:p14="http://schemas.microsoft.com/office/powerpoint/2010/main" val="35874326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if you want something custom?</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73</a:t>
            </a:fld>
            <a:endParaRPr lang="en-US"/>
          </a:p>
        </p:txBody>
      </p:sp>
    </p:spTree>
    <p:extLst>
      <p:ext uri="{BB962C8B-B14F-4D97-AF65-F5344CB8AC3E}">
        <p14:creationId xmlns:p14="http://schemas.microsoft.com/office/powerpoint/2010/main" val="5599964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better option when we want to re-share the same report.</a:t>
            </a:r>
          </a:p>
          <a:p>
            <a:endParaRPr lang="en-US"/>
          </a:p>
          <a:p>
            <a:r>
              <a:rPr lang="en-US"/>
              <a:t>It is added in the Desktop Layout, so it will be visible to all agents with that layout.</a:t>
            </a:r>
          </a:p>
          <a:p>
            <a:endParaRPr lang="en-US"/>
          </a:p>
          <a:p>
            <a:r>
              <a:rPr lang="en-US"/>
              <a:t>Agents will only see the data they have access to, not necessarily what the supervisor sees.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74</a:t>
            </a:fld>
            <a:endParaRPr lang="en-US"/>
          </a:p>
        </p:txBody>
      </p:sp>
    </p:spTree>
    <p:extLst>
      <p:ext uri="{BB962C8B-B14F-4D97-AF65-F5344CB8AC3E}">
        <p14:creationId xmlns:p14="http://schemas.microsoft.com/office/powerpoint/2010/main" val="15751335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75</a:t>
            </a:fld>
            <a:endParaRPr lang="en-US"/>
          </a:p>
        </p:txBody>
      </p:sp>
    </p:spTree>
    <p:extLst>
      <p:ext uri="{BB962C8B-B14F-4D97-AF65-F5344CB8AC3E}">
        <p14:creationId xmlns:p14="http://schemas.microsoft.com/office/powerpoint/2010/main" val="1368234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reference slide: KPI Comparisons ESD &lt;-&gt; Analyzer</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76</a:t>
            </a:fld>
            <a:endParaRPr lang="en-US"/>
          </a:p>
        </p:txBody>
      </p:sp>
    </p:spTree>
    <p:extLst>
      <p:ext uri="{BB962C8B-B14F-4D97-AF65-F5344CB8AC3E}">
        <p14:creationId xmlns:p14="http://schemas.microsoft.com/office/powerpoint/2010/main" val="423421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a:t>
            </a:fld>
            <a:endParaRPr lang="en-US"/>
          </a:p>
        </p:txBody>
      </p:sp>
    </p:spTree>
    <p:extLst>
      <p:ext uri="{BB962C8B-B14F-4D97-AF65-F5344CB8AC3E}">
        <p14:creationId xmlns:p14="http://schemas.microsoft.com/office/powerpoint/2010/main" val="11384868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77</a:t>
            </a:fld>
            <a:endParaRPr lang="en-US"/>
          </a:p>
        </p:txBody>
      </p:sp>
    </p:spTree>
    <p:extLst>
      <p:ext uri="{BB962C8B-B14F-4D97-AF65-F5344CB8AC3E}">
        <p14:creationId xmlns:p14="http://schemas.microsoft.com/office/powerpoint/2010/main" val="990800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what we have moved already to ESD (team monitoring, call monitoring, recordings) and the goal to move even more (change agent state, customized widgets, update configuration)</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78</a:t>
            </a:fld>
            <a:endParaRPr lang="en-US"/>
          </a:p>
        </p:txBody>
      </p:sp>
    </p:spTree>
    <p:extLst>
      <p:ext uri="{BB962C8B-B14F-4D97-AF65-F5344CB8AC3E}">
        <p14:creationId xmlns:p14="http://schemas.microsoft.com/office/powerpoint/2010/main" val="29045621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79</a:t>
            </a:fld>
            <a:endParaRPr lang="en-US"/>
          </a:p>
        </p:txBody>
      </p:sp>
    </p:spTree>
    <p:extLst>
      <p:ext uri="{BB962C8B-B14F-4D97-AF65-F5344CB8AC3E}">
        <p14:creationId xmlns:p14="http://schemas.microsoft.com/office/powerpoint/2010/main" val="28109461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Search API allows us to basically retrieve the Analyzer data</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80</a:t>
            </a:fld>
            <a:endParaRPr lang="en-US"/>
          </a:p>
        </p:txBody>
      </p:sp>
    </p:spTree>
    <p:extLst>
      <p:ext uri="{BB962C8B-B14F-4D97-AF65-F5344CB8AC3E}">
        <p14:creationId xmlns:p14="http://schemas.microsoft.com/office/powerpoint/2010/main" val="1795155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81</a:t>
            </a:fld>
            <a:endParaRPr lang="en-US"/>
          </a:p>
        </p:txBody>
      </p:sp>
    </p:spTree>
    <p:extLst>
      <p:ext uri="{BB962C8B-B14F-4D97-AF65-F5344CB8AC3E}">
        <p14:creationId xmlns:p14="http://schemas.microsoft.com/office/powerpoint/2010/main" val="1004047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did we say we do whenever we have APIs? We check the docs</a:t>
            </a:r>
          </a:p>
          <a:p>
            <a:endParaRPr lang="en-US"/>
          </a:p>
          <a:p>
            <a:r>
              <a:rPr lang="en-US"/>
              <a:t>Developer portal documentation a bit lackluster on that compared to other APIs, as it is (1) different and (2) very broad</a:t>
            </a:r>
          </a:p>
          <a:p>
            <a:endParaRPr lang="en-US"/>
          </a:p>
          <a:p>
            <a:r>
              <a:rPr lang="en-US"/>
              <a:t>Variables are different names</a:t>
            </a:r>
          </a:p>
          <a:p>
            <a:endParaRPr lang="en-US"/>
          </a:p>
          <a:p>
            <a:r>
              <a:rPr lang="en-US"/>
              <a:t>Take control and show live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82</a:t>
            </a:fld>
            <a:endParaRPr lang="en-US"/>
          </a:p>
        </p:txBody>
      </p:sp>
    </p:spTree>
    <p:extLst>
      <p:ext uri="{BB962C8B-B14F-4D97-AF65-F5344CB8AC3E}">
        <p14:creationId xmlns:p14="http://schemas.microsoft.com/office/powerpoint/2010/main" val="2198325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of the items are provided to us by the portal</a:t>
            </a:r>
          </a:p>
          <a:p>
            <a:endParaRPr lang="en-US" dirty="0"/>
          </a:p>
          <a:p>
            <a:r>
              <a:rPr lang="en-US" dirty="0"/>
              <a:t>Luckily for us, developer portal is good.</a:t>
            </a:r>
          </a:p>
          <a:p>
            <a:endParaRPr lang="en-US" dirty="0"/>
          </a:p>
          <a:p>
            <a:r>
              <a:rPr lang="en-US" dirty="0"/>
              <a:t>No matter the level of software dev experience, follows the docs.</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83</a:t>
            </a:fld>
            <a:endParaRPr lang="en-US"/>
          </a:p>
        </p:txBody>
      </p:sp>
    </p:spTree>
    <p:extLst>
      <p:ext uri="{BB962C8B-B14F-4D97-AF65-F5344CB8AC3E}">
        <p14:creationId xmlns:p14="http://schemas.microsoft.com/office/powerpoint/2010/main" val="14790161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Authentication &amp; Language left</a:t>
            </a:r>
          </a:p>
          <a:p>
            <a:endParaRPr lang="en-US"/>
          </a:p>
          <a:p>
            <a:r>
              <a:rPr lang="en-US"/>
              <a:t>OAuth2 = Airbnb (</a:t>
            </a:r>
            <a:r>
              <a:rPr lang="en-GB">
                <a:effectLst/>
                <a:latin typeface="Arial" panose="020B0604020202020204" pitchFamily="34" charset="0"/>
              </a:rPr>
              <a:t>owner uses their “key” to create a door </a:t>
            </a:r>
            <a:r>
              <a:rPr lang="en-GB" err="1">
                <a:effectLst/>
                <a:latin typeface="Arial" panose="020B0604020202020204" pitchFamily="34" charset="0"/>
              </a:rPr>
              <a:t>code.You</a:t>
            </a:r>
            <a:r>
              <a:rPr lang="en-GB">
                <a:effectLst/>
                <a:latin typeface="Arial" panose="020B0604020202020204" pitchFamily="34" charset="0"/>
              </a:rPr>
              <a:t> use that to access the </a:t>
            </a:r>
            <a:r>
              <a:rPr lang="en-GB" err="1">
                <a:effectLst/>
                <a:latin typeface="Arial" panose="020B0604020202020204" pitchFamily="34" charset="0"/>
              </a:rPr>
              <a:t>property.When</a:t>
            </a:r>
            <a:r>
              <a:rPr lang="en-GB">
                <a:effectLst/>
                <a:latin typeface="Arial" panose="020B0604020202020204" pitchFamily="34" charset="0"/>
              </a:rPr>
              <a:t> the code expires, you no longer have access, and you never </a:t>
            </a:r>
            <a:r>
              <a:rPr lang="en-GB" err="1">
                <a:effectLst/>
                <a:latin typeface="Arial" panose="020B0604020202020204" pitchFamily="34" charset="0"/>
              </a:rPr>
              <a:t>touchthe</a:t>
            </a:r>
            <a:r>
              <a:rPr lang="en-GB">
                <a:effectLst/>
                <a:latin typeface="Arial" panose="020B0604020202020204" pitchFamily="34" charset="0"/>
              </a:rPr>
              <a:t> owner’s key!)</a:t>
            </a:r>
          </a:p>
          <a:p>
            <a:br>
              <a:rPr lang="en-GB">
                <a:effectLst/>
                <a:latin typeface="Arial" panose="020B0604020202020204" pitchFamily="34" charset="0"/>
              </a:rPr>
            </a:br>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84</a:t>
            </a:fld>
            <a:endParaRPr lang="en-US"/>
          </a:p>
        </p:txBody>
      </p:sp>
    </p:spTree>
    <p:extLst>
      <p:ext uri="{BB962C8B-B14F-4D97-AF65-F5344CB8AC3E}">
        <p14:creationId xmlns:p14="http://schemas.microsoft.com/office/powerpoint/2010/main" val="25867904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6000D-F5D5-4BF0-44D8-A3B538D15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F517F-9F7F-7A8C-F9A5-A35C6843B8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CFB00-9FA6-1461-EC0F-C7434D88079F}"/>
              </a:ext>
            </a:extLst>
          </p:cNvPr>
          <p:cNvSpPr>
            <a:spLocks noGrp="1"/>
          </p:cNvSpPr>
          <p:nvPr>
            <p:ph type="body" idx="1"/>
          </p:nvPr>
        </p:nvSpPr>
        <p:spPr/>
        <p:txBody>
          <a:bodyPr/>
          <a:lstStyle/>
          <a:p>
            <a:r>
              <a:rPr lang="en-US" dirty="0"/>
              <a:t>Integration -&gt; In Webex page</a:t>
            </a:r>
          </a:p>
        </p:txBody>
      </p:sp>
      <p:sp>
        <p:nvSpPr>
          <p:cNvPr id="4" name="Slide Number Placeholder 3">
            <a:extLst>
              <a:ext uri="{FF2B5EF4-FFF2-40B4-BE49-F238E27FC236}">
                <a16:creationId xmlns:a16="http://schemas.microsoft.com/office/drawing/2014/main" id="{D58554BA-F6AD-DEDF-19CC-06753FAB67C8}"/>
              </a:ext>
            </a:extLst>
          </p:cNvPr>
          <p:cNvSpPr>
            <a:spLocks noGrp="1"/>
          </p:cNvSpPr>
          <p:nvPr>
            <p:ph type="sldNum" sz="quarter" idx="10"/>
          </p:nvPr>
        </p:nvSpPr>
        <p:spPr/>
        <p:txBody>
          <a:bodyPr/>
          <a:lstStyle/>
          <a:p>
            <a:pPr>
              <a:defRPr/>
            </a:pPr>
            <a:fld id="{F97A1FA6-25DE-9E4E-A34D-CF67DE7DBDC7}" type="slidenum">
              <a:rPr lang="en-US" smtClean="0"/>
              <a:pPr>
                <a:defRPr/>
              </a:pPr>
              <a:t>85</a:t>
            </a:fld>
            <a:endParaRPr lang="en-US"/>
          </a:p>
        </p:txBody>
      </p:sp>
    </p:spTree>
    <p:extLst>
      <p:ext uri="{BB962C8B-B14F-4D97-AF65-F5344CB8AC3E}">
        <p14:creationId xmlns:p14="http://schemas.microsoft.com/office/powerpoint/2010/main" val="2147656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Integration -&gt; In Webex page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86</a:t>
            </a:fld>
            <a:endParaRPr lang="en-US"/>
          </a:p>
        </p:txBody>
      </p:sp>
    </p:spTree>
    <p:extLst>
      <p:ext uri="{BB962C8B-B14F-4D97-AF65-F5344CB8AC3E}">
        <p14:creationId xmlns:p14="http://schemas.microsoft.com/office/powerpoint/2010/main" val="118614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whole process</a:t>
            </a:r>
          </a:p>
          <a:p>
            <a:endParaRPr lang="en-US"/>
          </a:p>
          <a:p>
            <a:r>
              <a:rPr lang="en-US"/>
              <a:t>Entry Point = House</a:t>
            </a:r>
          </a:p>
          <a:p>
            <a:r>
              <a:rPr lang="en-US"/>
              <a:t>Entry Point Mapping = Address, a website, a phone</a:t>
            </a:r>
          </a:p>
          <a:p>
            <a:endParaRPr lang="en-US"/>
          </a:p>
          <a:p>
            <a:r>
              <a:rPr lang="en-US"/>
              <a:t>Many More = callback, 3</a:t>
            </a:r>
            <a:r>
              <a:rPr lang="en-US" baseline="30000"/>
              <a:t>rd</a:t>
            </a:r>
            <a:r>
              <a:rPr lang="en-US"/>
              <a:t> party, HTTP Request</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11</a:t>
            </a:fld>
            <a:endParaRPr lang="en-US"/>
          </a:p>
        </p:txBody>
      </p:sp>
    </p:spTree>
    <p:extLst>
      <p:ext uri="{BB962C8B-B14F-4D97-AF65-F5344CB8AC3E}">
        <p14:creationId xmlns:p14="http://schemas.microsoft.com/office/powerpoint/2010/main" val="12496481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5AB2D-DFD2-C4FB-63C8-07E4F0161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E7006-B482-6A85-1BD4-15F86D3BE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B5C77-A1E3-DE49-F9CD-A01B825580D7}"/>
              </a:ext>
            </a:extLst>
          </p:cNvPr>
          <p:cNvSpPr>
            <a:spLocks noGrp="1"/>
          </p:cNvSpPr>
          <p:nvPr>
            <p:ph type="body" idx="1"/>
          </p:nvPr>
        </p:nvSpPr>
        <p:spPr/>
        <p:txBody>
          <a:bodyPr/>
          <a:lstStyle/>
          <a:p>
            <a:r>
              <a:rPr lang="en-US"/>
              <a:t>Integration -&gt; In Webex page</a:t>
            </a:r>
          </a:p>
        </p:txBody>
      </p:sp>
      <p:sp>
        <p:nvSpPr>
          <p:cNvPr id="4" name="Slide Number Placeholder 3">
            <a:extLst>
              <a:ext uri="{FF2B5EF4-FFF2-40B4-BE49-F238E27FC236}">
                <a16:creationId xmlns:a16="http://schemas.microsoft.com/office/drawing/2014/main" id="{4AEB5A6B-16F5-58DA-C6B9-896823BA302A}"/>
              </a:ext>
            </a:extLst>
          </p:cNvPr>
          <p:cNvSpPr>
            <a:spLocks noGrp="1"/>
          </p:cNvSpPr>
          <p:nvPr>
            <p:ph type="sldNum" sz="quarter" idx="10"/>
          </p:nvPr>
        </p:nvSpPr>
        <p:spPr/>
        <p:txBody>
          <a:bodyPr/>
          <a:lstStyle/>
          <a:p>
            <a:pPr>
              <a:defRPr/>
            </a:pPr>
            <a:fld id="{F97A1FA6-25DE-9E4E-A34D-CF67DE7DBDC7}" type="slidenum">
              <a:rPr lang="en-US" smtClean="0"/>
              <a:pPr>
                <a:defRPr/>
              </a:pPr>
              <a:t>87</a:t>
            </a:fld>
            <a:endParaRPr lang="en-US"/>
          </a:p>
        </p:txBody>
      </p:sp>
    </p:spTree>
    <p:extLst>
      <p:ext uri="{BB962C8B-B14F-4D97-AF65-F5344CB8AC3E}">
        <p14:creationId xmlns:p14="http://schemas.microsoft.com/office/powerpoint/2010/main" val="996121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F67FA-B791-4745-9127-0EE3DE257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C3EB5-FE9F-9CE2-AB62-EC147EDB7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68616-229C-7077-FF61-2642C8C55A76}"/>
              </a:ext>
            </a:extLst>
          </p:cNvPr>
          <p:cNvSpPr>
            <a:spLocks noGrp="1"/>
          </p:cNvSpPr>
          <p:nvPr>
            <p:ph type="body" idx="1"/>
          </p:nvPr>
        </p:nvSpPr>
        <p:spPr/>
        <p:txBody>
          <a:bodyPr/>
          <a:lstStyle/>
          <a:p>
            <a:r>
              <a:rPr lang="en-US" dirty="0"/>
              <a:t>Integration -&gt; In Webex page</a:t>
            </a:r>
          </a:p>
        </p:txBody>
      </p:sp>
      <p:sp>
        <p:nvSpPr>
          <p:cNvPr id="4" name="Slide Number Placeholder 3">
            <a:extLst>
              <a:ext uri="{FF2B5EF4-FFF2-40B4-BE49-F238E27FC236}">
                <a16:creationId xmlns:a16="http://schemas.microsoft.com/office/drawing/2014/main" id="{C1052B21-1225-0AA6-D254-164887ACEDDE}"/>
              </a:ext>
            </a:extLst>
          </p:cNvPr>
          <p:cNvSpPr>
            <a:spLocks noGrp="1"/>
          </p:cNvSpPr>
          <p:nvPr>
            <p:ph type="sldNum" sz="quarter" idx="10"/>
          </p:nvPr>
        </p:nvSpPr>
        <p:spPr/>
        <p:txBody>
          <a:bodyPr/>
          <a:lstStyle/>
          <a:p>
            <a:pPr>
              <a:defRPr/>
            </a:pPr>
            <a:fld id="{F97A1FA6-25DE-9E4E-A34D-CF67DE7DBDC7}" type="slidenum">
              <a:rPr lang="en-US" smtClean="0"/>
              <a:pPr>
                <a:defRPr/>
              </a:pPr>
              <a:t>88</a:t>
            </a:fld>
            <a:endParaRPr lang="en-US"/>
          </a:p>
        </p:txBody>
      </p:sp>
    </p:spTree>
    <p:extLst>
      <p:ext uri="{BB962C8B-B14F-4D97-AF65-F5344CB8AC3E}">
        <p14:creationId xmlns:p14="http://schemas.microsoft.com/office/powerpoint/2010/main" val="21459844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C0EDB-CC52-3AF4-70AE-8DA7BBDC5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88B8C-168B-1BD0-F5DA-E2909D751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807B7-B13F-44EB-FC55-2B50F13E8503}"/>
              </a:ext>
            </a:extLst>
          </p:cNvPr>
          <p:cNvSpPr>
            <a:spLocks noGrp="1"/>
          </p:cNvSpPr>
          <p:nvPr>
            <p:ph type="body" idx="1"/>
          </p:nvPr>
        </p:nvSpPr>
        <p:spPr/>
        <p:txBody>
          <a:bodyPr/>
          <a:lstStyle/>
          <a:p>
            <a:r>
              <a:rPr lang="en-US" dirty="0"/>
              <a:t>Integration -&gt; In Webex page</a:t>
            </a:r>
          </a:p>
        </p:txBody>
      </p:sp>
      <p:sp>
        <p:nvSpPr>
          <p:cNvPr id="4" name="Slide Number Placeholder 3">
            <a:extLst>
              <a:ext uri="{FF2B5EF4-FFF2-40B4-BE49-F238E27FC236}">
                <a16:creationId xmlns:a16="http://schemas.microsoft.com/office/drawing/2014/main" id="{CBBF67E7-D4CC-F76D-F0CC-0B5C4BD160E7}"/>
              </a:ext>
            </a:extLst>
          </p:cNvPr>
          <p:cNvSpPr>
            <a:spLocks noGrp="1"/>
          </p:cNvSpPr>
          <p:nvPr>
            <p:ph type="sldNum" sz="quarter" idx="10"/>
          </p:nvPr>
        </p:nvSpPr>
        <p:spPr/>
        <p:txBody>
          <a:bodyPr/>
          <a:lstStyle/>
          <a:p>
            <a:pPr>
              <a:defRPr/>
            </a:pPr>
            <a:fld id="{F97A1FA6-25DE-9E4E-A34D-CF67DE7DBDC7}" type="slidenum">
              <a:rPr lang="en-US" smtClean="0"/>
              <a:pPr>
                <a:defRPr/>
              </a:pPr>
              <a:t>89</a:t>
            </a:fld>
            <a:endParaRPr lang="en-US"/>
          </a:p>
        </p:txBody>
      </p:sp>
    </p:spTree>
    <p:extLst>
      <p:ext uri="{BB962C8B-B14F-4D97-AF65-F5344CB8AC3E}">
        <p14:creationId xmlns:p14="http://schemas.microsoft.com/office/powerpoint/2010/main" val="1484691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thing left, the language</a:t>
            </a:r>
          </a:p>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90</a:t>
            </a:fld>
            <a:endParaRPr lang="en-US"/>
          </a:p>
        </p:txBody>
      </p:sp>
    </p:spTree>
    <p:extLst>
      <p:ext uri="{BB962C8B-B14F-4D97-AF65-F5344CB8AC3E}">
        <p14:creationId xmlns:p14="http://schemas.microsoft.com/office/powerpoint/2010/main" val="35609497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Constant values based on the repo we want</a:t>
            </a:r>
          </a:p>
          <a:p>
            <a:r>
              <a:rPr lang="en-US" dirty="0"/>
              <a:t>2: Number of sec since Jan1,1970</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91</a:t>
            </a:fld>
            <a:endParaRPr lang="en-US"/>
          </a:p>
        </p:txBody>
      </p:sp>
    </p:spTree>
    <p:extLst>
      <p:ext uri="{BB962C8B-B14F-4D97-AF65-F5344CB8AC3E}">
        <p14:creationId xmlns:p14="http://schemas.microsoft.com/office/powerpoint/2010/main" val="22682752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thing left, the language</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92</a:t>
            </a:fld>
            <a:endParaRPr lang="en-US"/>
          </a:p>
        </p:txBody>
      </p:sp>
    </p:spTree>
    <p:extLst>
      <p:ext uri="{BB962C8B-B14F-4D97-AF65-F5344CB8AC3E}">
        <p14:creationId xmlns:p14="http://schemas.microsoft.com/office/powerpoint/2010/main" val="12353146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Constant values based on the repo we want</a:t>
            </a:r>
          </a:p>
          <a:p>
            <a:r>
              <a:rPr lang="en-US" dirty="0"/>
              <a:t>2: Number of sec since Jan1,1970</a:t>
            </a:r>
          </a:p>
          <a:p>
            <a:r>
              <a:rPr lang="en-US" dirty="0"/>
              <a:t>4. Fields can be either scalar or composite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93</a:t>
            </a:fld>
            <a:endParaRPr lang="en-US"/>
          </a:p>
        </p:txBody>
      </p:sp>
    </p:spTree>
    <p:extLst>
      <p:ext uri="{BB962C8B-B14F-4D97-AF65-F5344CB8AC3E}">
        <p14:creationId xmlns:p14="http://schemas.microsoft.com/office/powerpoint/2010/main" val="866713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Constant values based on the repo we want</a:t>
            </a:r>
          </a:p>
          <a:p>
            <a:r>
              <a:rPr lang="en-US" dirty="0"/>
              <a:t>2: Number of sec since Jan1,1970</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94</a:t>
            </a:fld>
            <a:endParaRPr lang="en-US"/>
          </a:p>
        </p:txBody>
      </p:sp>
    </p:spTree>
    <p:extLst>
      <p:ext uri="{BB962C8B-B14F-4D97-AF65-F5344CB8AC3E}">
        <p14:creationId xmlns:p14="http://schemas.microsoft.com/office/powerpoint/2010/main" val="24735165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thing left, the language</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95</a:t>
            </a:fld>
            <a:endParaRPr lang="en-US"/>
          </a:p>
        </p:txBody>
      </p:sp>
    </p:spTree>
    <p:extLst>
      <p:ext uri="{BB962C8B-B14F-4D97-AF65-F5344CB8AC3E}">
        <p14:creationId xmlns:p14="http://schemas.microsoft.com/office/powerpoint/2010/main" val="4668317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thing left, the language</a:t>
            </a:r>
          </a:p>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96</a:t>
            </a:fld>
            <a:endParaRPr lang="en-US"/>
          </a:p>
        </p:txBody>
      </p:sp>
    </p:spTree>
    <p:extLst>
      <p:ext uri="{BB962C8B-B14F-4D97-AF65-F5344CB8AC3E}">
        <p14:creationId xmlns:p14="http://schemas.microsoft.com/office/powerpoint/2010/main" val="3292859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main portals, there may be more (</a:t>
            </a:r>
            <a:r>
              <a:rPr lang="en-US" err="1"/>
              <a:t>esp</a:t>
            </a:r>
            <a:r>
              <a:rPr lang="en-US"/>
              <a:t> with add-ons) but these are the basic ones</a:t>
            </a:r>
          </a:p>
          <a:p>
            <a:r>
              <a:rPr lang="en-US"/>
              <a:t>- Management Portal Caveat</a:t>
            </a:r>
          </a:p>
          <a:p>
            <a:endParaRPr lang="en-US"/>
          </a:p>
          <a:p>
            <a:r>
              <a:rPr lang="en-US"/>
              <a:t>Explain reference slides (Hidden in presentation but still there for them)</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a:p>
        </p:txBody>
      </p:sp>
    </p:spTree>
    <p:extLst>
      <p:ext uri="{BB962C8B-B14F-4D97-AF65-F5344CB8AC3E}">
        <p14:creationId xmlns:p14="http://schemas.microsoft.com/office/powerpoint/2010/main" val="2059793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thing left, the language</a:t>
            </a:r>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97</a:t>
            </a:fld>
            <a:endParaRPr lang="en-US"/>
          </a:p>
        </p:txBody>
      </p:sp>
    </p:spTree>
    <p:extLst>
      <p:ext uri="{BB962C8B-B14F-4D97-AF65-F5344CB8AC3E}">
        <p14:creationId xmlns:p14="http://schemas.microsoft.com/office/powerpoint/2010/main" val="38829733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thing left, the language</a:t>
            </a:r>
          </a:p>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98</a:t>
            </a:fld>
            <a:endParaRPr lang="en-US"/>
          </a:p>
        </p:txBody>
      </p:sp>
    </p:spTree>
    <p:extLst>
      <p:ext uri="{BB962C8B-B14F-4D97-AF65-F5344CB8AC3E}">
        <p14:creationId xmlns:p14="http://schemas.microsoft.com/office/powerpoint/2010/main" val="4320995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what we have moved already to ESD (team monitoring, call monitoring, recordings) and the goal to move even more (change agent state, customized widgets, update configuration)</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99</a:t>
            </a:fld>
            <a:endParaRPr lang="en-US"/>
          </a:p>
        </p:txBody>
      </p:sp>
    </p:spTree>
    <p:extLst>
      <p:ext uri="{BB962C8B-B14F-4D97-AF65-F5344CB8AC3E}">
        <p14:creationId xmlns:p14="http://schemas.microsoft.com/office/powerpoint/2010/main" val="23086813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100</a:t>
            </a:fld>
            <a:endParaRPr lang="en-US"/>
          </a:p>
        </p:txBody>
      </p:sp>
    </p:spTree>
    <p:extLst>
      <p:ext uri="{BB962C8B-B14F-4D97-AF65-F5344CB8AC3E}">
        <p14:creationId xmlns:p14="http://schemas.microsoft.com/office/powerpoint/2010/main" val="6634085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101</a:t>
            </a:fld>
            <a:endParaRPr lang="en-US"/>
          </a:p>
        </p:txBody>
      </p:sp>
    </p:spTree>
    <p:extLst>
      <p:ext uri="{BB962C8B-B14F-4D97-AF65-F5344CB8AC3E}">
        <p14:creationId xmlns:p14="http://schemas.microsoft.com/office/powerpoint/2010/main" val="12669904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102</a:t>
            </a:fld>
            <a:endParaRPr lang="en-US"/>
          </a:p>
        </p:txBody>
      </p:sp>
    </p:spTree>
    <p:extLst>
      <p:ext uri="{BB962C8B-B14F-4D97-AF65-F5344CB8AC3E}">
        <p14:creationId xmlns:p14="http://schemas.microsoft.com/office/powerpoint/2010/main" val="507701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only the beginning, not the complete feature.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103</a:t>
            </a:fld>
            <a:endParaRPr lang="en-US"/>
          </a:p>
        </p:txBody>
      </p:sp>
    </p:spTree>
    <p:extLst>
      <p:ext uri="{BB962C8B-B14F-4D97-AF65-F5344CB8AC3E}">
        <p14:creationId xmlns:p14="http://schemas.microsoft.com/office/powerpoint/2010/main" val="6329976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app.vidcast.io</a:t>
            </a:r>
            <a:r>
              <a:rPr lang="en-US" dirty="0"/>
              <a:t>/share/0049a028-85b6-4b56-90f7-1fc696201ea3</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104</a:t>
            </a:fld>
            <a:endParaRPr lang="en-US"/>
          </a:p>
        </p:txBody>
      </p:sp>
    </p:spTree>
    <p:extLst>
      <p:ext uri="{BB962C8B-B14F-4D97-AF65-F5344CB8AC3E}">
        <p14:creationId xmlns:p14="http://schemas.microsoft.com/office/powerpoint/2010/main" val="38612250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beginning</a:t>
            </a:r>
          </a:p>
          <a:p>
            <a:endParaRPr lang="en-US" dirty="0"/>
          </a:p>
          <a:p>
            <a:r>
              <a:rPr lang="en-US" dirty="0"/>
              <a:t>Future = next few months, very soon to come</a:t>
            </a:r>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105</a:t>
            </a:fld>
            <a:endParaRPr lang="en-US"/>
          </a:p>
        </p:txBody>
      </p:sp>
    </p:spTree>
    <p:extLst>
      <p:ext uri="{BB962C8B-B14F-4D97-AF65-F5344CB8AC3E}">
        <p14:creationId xmlns:p14="http://schemas.microsoft.com/office/powerpoint/2010/main" val="37355845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106</a:t>
            </a:fld>
            <a:endParaRPr lang="en-US"/>
          </a:p>
        </p:txBody>
      </p:sp>
    </p:spTree>
    <p:extLst>
      <p:ext uri="{BB962C8B-B14F-4D97-AF65-F5344CB8AC3E}">
        <p14:creationId xmlns:p14="http://schemas.microsoft.com/office/powerpoint/2010/main" val="195082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587927-90CE-6007-DE35-1DAB96215617}"/>
              </a:ext>
            </a:extLst>
          </p:cNvPr>
          <p:cNvPicPr>
            <a:picLocks noChangeAspect="1"/>
          </p:cNvPicPr>
          <p:nvPr userDrawn="1"/>
        </p:nvPicPr>
        <p:blipFill>
          <a:blip r:embed="rId2"/>
          <a:stretch>
            <a:fillRect/>
          </a:stretch>
        </p:blipFill>
        <p:spPr>
          <a:xfrm>
            <a:off x="1755648" y="2492178"/>
            <a:ext cx="7388352" cy="2651322"/>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7" y="3232757"/>
            <a:ext cx="4767778"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@X handle</a:t>
            </a:r>
          </a:p>
        </p:txBody>
      </p:sp>
      <p:sp>
        <p:nvSpPr>
          <p:cNvPr id="17" name="Text Placeholder 38"/>
          <p:cNvSpPr>
            <a:spLocks noGrp="1"/>
          </p:cNvSpPr>
          <p:nvPr>
            <p:ph type="body" sz="quarter" idx="11" hasCustomPrompt="1"/>
          </p:nvPr>
        </p:nvSpPr>
        <p:spPr>
          <a:xfrm>
            <a:off x="446360" y="3722012"/>
            <a:ext cx="4766188"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6998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205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48662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C8887-AB91-D351-47B0-851EE0ADEE50}"/>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5847377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Heading Only">
    <p:bg>
      <p:bgPr>
        <a:solidFill>
          <a:schemeClr val="bg2"/>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6858" cy="6858"/>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304778" indent="0">
              <a:buNone/>
              <a:defRPr/>
            </a:lvl2pPr>
            <a:lvl3pPr marL="427397" indent="0">
              <a:buNone/>
              <a:defRPr/>
            </a:lvl3pPr>
            <a:lvl4pPr marL="516690" indent="0">
              <a:buNone/>
              <a:defRPr/>
            </a:lvl4pPr>
            <a:lvl5pPr marL="601216"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457202" y="288059"/>
            <a:ext cx="8229600" cy="514350"/>
          </a:xfrm>
          <a:prstGeom prst="rect">
            <a:avLst/>
          </a:prstGeom>
        </p:spPr>
        <p:txBody>
          <a:bodyPr vert="horz" lIns="45720" tIns="45720" rIns="45720" bIns="45720" rtlCol="0" anchor="ctr">
            <a:noAutofit/>
          </a:bodyPr>
          <a:lstStyle/>
          <a:p>
            <a:r>
              <a:rPr lang="en-US"/>
              <a:t>Click to edit master title style</a:t>
            </a:r>
          </a:p>
        </p:txBody>
      </p:sp>
    </p:spTree>
    <p:extLst>
      <p:ext uri="{BB962C8B-B14F-4D97-AF65-F5344CB8AC3E}">
        <p14:creationId xmlns:p14="http://schemas.microsoft.com/office/powerpoint/2010/main" val="254522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03FB8-6200-4D2D-D0BD-D37FAF44920F}"/>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sp>
        <p:nvSpPr>
          <p:cNvPr id="8" name="TextBox 7">
            <a:extLst>
              <a:ext uri="{FF2B5EF4-FFF2-40B4-BE49-F238E27FC236}">
                <a16:creationId xmlns:a16="http://schemas.microsoft.com/office/drawing/2014/main" id="{9BFE7E97-8476-D0E2-8A6B-F37B75D08835}"/>
              </a:ext>
            </a:extLst>
          </p:cNvPr>
          <p:cNvSpPr txBox="1"/>
          <p:nvPr userDrawn="1"/>
        </p:nvSpPr>
        <p:spPr>
          <a:xfrm>
            <a:off x="4158265" y="4720026"/>
            <a:ext cx="827470" cy="246221"/>
          </a:xfrm>
          <a:prstGeom prst="rect">
            <a:avLst/>
          </a:prstGeom>
          <a:noFill/>
        </p:spPr>
        <p:txBody>
          <a:bodyPr wrap="none" rtlCol="0" anchor="ctr">
            <a:spAutoFit/>
          </a:bodyPr>
          <a:lstStyle/>
          <a:p>
            <a:pPr lvl="0" algn="ctr">
              <a:defRPr/>
            </a:pPr>
            <a:r>
              <a:rPr lang="en-US" sz="1000" dirty="0">
                <a:solidFill>
                  <a:schemeClr val="bg1"/>
                </a:solidFill>
                <a:latin typeface="+mn-lt"/>
                <a:cs typeface="CiscoSansTT Light" panose="020B0503020201020303" pitchFamily="34" charset="0"/>
              </a:rPr>
              <a:t>#</a:t>
            </a:r>
            <a:r>
              <a:rPr lang="en-US" sz="1000" dirty="0" err="1">
                <a:solidFill>
                  <a:schemeClr val="bg1"/>
                </a:solidFill>
                <a:latin typeface="+mn-lt"/>
                <a:cs typeface="CiscoSansTT Light" panose="020B0503020201020303" pitchFamily="34" charset="0"/>
              </a:rPr>
              <a:t>CiscoLive</a:t>
            </a:r>
            <a:endParaRPr lang="en-US" sz="1000" dirty="0">
              <a:solidFill>
                <a:schemeClr val="bg1"/>
              </a:solidFill>
              <a:latin typeface="+mn-lt"/>
              <a:cs typeface="CiscoSansTT Light" panose="020B0503020201020303" pitchFamily="34" charset="0"/>
            </a:endParaRPr>
          </a:p>
        </p:txBody>
      </p:sp>
      <p:grpSp>
        <p:nvGrpSpPr>
          <p:cNvPr id="10" name="Group 9">
            <a:extLst>
              <a:ext uri="{FF2B5EF4-FFF2-40B4-BE49-F238E27FC236}">
                <a16:creationId xmlns:a16="http://schemas.microsoft.com/office/drawing/2014/main" id="{F05EFDC3-5B6F-724E-F4A9-020DCB4FEEAF}"/>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11" name="Group 10">
              <a:extLst>
                <a:ext uri="{FF2B5EF4-FFF2-40B4-BE49-F238E27FC236}">
                  <a16:creationId xmlns:a16="http://schemas.microsoft.com/office/drawing/2014/main" id="{9D800C78-1D28-EB75-3D53-BE8801A4ACCF}"/>
                </a:ext>
              </a:extLst>
            </p:cNvPr>
            <p:cNvGrpSpPr/>
            <p:nvPr/>
          </p:nvGrpSpPr>
          <p:grpSpPr>
            <a:xfrm>
              <a:off x="535546" y="2463009"/>
              <a:ext cx="456533" cy="213303"/>
              <a:chOff x="535546" y="2463009"/>
              <a:chExt cx="456533" cy="213303"/>
            </a:xfrm>
            <a:grpFill/>
          </p:grpSpPr>
          <p:sp>
            <p:nvSpPr>
              <p:cNvPr id="20" name="Freeform 19">
                <a:extLst>
                  <a:ext uri="{FF2B5EF4-FFF2-40B4-BE49-F238E27FC236}">
                    <a16:creationId xmlns:a16="http://schemas.microsoft.com/office/drawing/2014/main" id="{2A289EF8-85AB-F279-C666-FCE9B856C04C}"/>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21" name="Freeform 20">
                <a:extLst>
                  <a:ext uri="{FF2B5EF4-FFF2-40B4-BE49-F238E27FC236}">
                    <a16:creationId xmlns:a16="http://schemas.microsoft.com/office/drawing/2014/main" id="{02E52C77-D924-000F-08D5-5EC64E24AEBC}"/>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12" name="Group 11">
              <a:extLst>
                <a:ext uri="{FF2B5EF4-FFF2-40B4-BE49-F238E27FC236}">
                  <a16:creationId xmlns:a16="http://schemas.microsoft.com/office/drawing/2014/main" id="{7379AAB4-01A1-2461-E2F1-D8CC7E3CC29C}"/>
                </a:ext>
              </a:extLst>
            </p:cNvPr>
            <p:cNvGrpSpPr/>
            <p:nvPr/>
          </p:nvGrpSpPr>
          <p:grpSpPr>
            <a:xfrm>
              <a:off x="1195043" y="2465134"/>
              <a:ext cx="1384867" cy="211236"/>
              <a:chOff x="1195043" y="2465134"/>
              <a:chExt cx="1384867" cy="211236"/>
            </a:xfrm>
            <a:grpFill/>
          </p:grpSpPr>
          <p:sp>
            <p:nvSpPr>
              <p:cNvPr id="14" name="Freeform 13">
                <a:extLst>
                  <a:ext uri="{FF2B5EF4-FFF2-40B4-BE49-F238E27FC236}">
                    <a16:creationId xmlns:a16="http://schemas.microsoft.com/office/drawing/2014/main" id="{96241D99-40B3-2A78-CE46-89CCAD007C80}"/>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15" name="Freeform 14">
                <a:extLst>
                  <a:ext uri="{FF2B5EF4-FFF2-40B4-BE49-F238E27FC236}">
                    <a16:creationId xmlns:a16="http://schemas.microsoft.com/office/drawing/2014/main" id="{378BDD9B-B2C7-0E45-71A2-9CF016341DCB}"/>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16" name="Freeform 15">
                <a:extLst>
                  <a:ext uri="{FF2B5EF4-FFF2-40B4-BE49-F238E27FC236}">
                    <a16:creationId xmlns:a16="http://schemas.microsoft.com/office/drawing/2014/main" id="{DBAF32EE-4A82-997C-0688-CBDABBC63DD7}"/>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17" name="Freeform 16">
                <a:extLst>
                  <a:ext uri="{FF2B5EF4-FFF2-40B4-BE49-F238E27FC236}">
                    <a16:creationId xmlns:a16="http://schemas.microsoft.com/office/drawing/2014/main" id="{F9D7EE94-49BA-D700-F6F3-8DF36F8F3D79}"/>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18" name="Freeform 17">
                <a:extLst>
                  <a:ext uri="{FF2B5EF4-FFF2-40B4-BE49-F238E27FC236}">
                    <a16:creationId xmlns:a16="http://schemas.microsoft.com/office/drawing/2014/main" id="{52A8BE5C-D007-B3FB-CE17-FA19DDAF79E8}"/>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19" name="Freeform 18">
                <a:extLst>
                  <a:ext uri="{FF2B5EF4-FFF2-40B4-BE49-F238E27FC236}">
                    <a16:creationId xmlns:a16="http://schemas.microsoft.com/office/drawing/2014/main" id="{8AE4F4B2-B682-0D5B-31A3-075EAC4C818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2" name="Group 21">
            <a:extLst>
              <a:ext uri="{FF2B5EF4-FFF2-40B4-BE49-F238E27FC236}">
                <a16:creationId xmlns:a16="http://schemas.microsoft.com/office/drawing/2014/main" id="{A3E5E2AA-7092-6B6E-8113-939C029D6797}"/>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35" name="Group 34">
              <a:extLst>
                <a:ext uri="{FF2B5EF4-FFF2-40B4-BE49-F238E27FC236}">
                  <a16:creationId xmlns:a16="http://schemas.microsoft.com/office/drawing/2014/main" id="{EA7BE30D-E9FA-2C34-A2E4-304B75F20FD9}"/>
                </a:ext>
              </a:extLst>
            </p:cNvPr>
            <p:cNvGrpSpPr/>
            <p:nvPr/>
          </p:nvGrpSpPr>
          <p:grpSpPr>
            <a:xfrm>
              <a:off x="3837709" y="1047428"/>
              <a:ext cx="563901" cy="126511"/>
              <a:chOff x="2826390" y="-407669"/>
              <a:chExt cx="1216132" cy="272841"/>
            </a:xfrm>
            <a:grpFill/>
          </p:grpSpPr>
          <p:sp>
            <p:nvSpPr>
              <p:cNvPr id="42" name="Freeform 41">
                <a:extLst>
                  <a:ext uri="{FF2B5EF4-FFF2-40B4-BE49-F238E27FC236}">
                    <a16:creationId xmlns:a16="http://schemas.microsoft.com/office/drawing/2014/main" id="{CBD8D476-C4AC-09C0-398F-F28A6D6BE4C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95140785-CDC6-F1FE-9AF8-8E2AF7F69F5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7386B19-91DB-87A1-A64A-D104F4E4609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78D51E5-F1F0-3E4C-1EA4-F71CF592D87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9588724-21C2-0C87-D954-2E2804443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CF710760-1279-DBA7-C0B9-C554347E18DD}"/>
                </a:ext>
              </a:extLst>
            </p:cNvPr>
            <p:cNvGrpSpPr/>
            <p:nvPr/>
          </p:nvGrpSpPr>
          <p:grpSpPr>
            <a:xfrm>
              <a:off x="4468299" y="836121"/>
              <a:ext cx="837992" cy="400336"/>
              <a:chOff x="4186345" y="-863385"/>
              <a:chExt cx="1807247" cy="863385"/>
            </a:xfrm>
            <a:grpFill/>
          </p:grpSpPr>
          <p:sp>
            <p:nvSpPr>
              <p:cNvPr id="37" name="Freeform 36">
                <a:extLst>
                  <a:ext uri="{FF2B5EF4-FFF2-40B4-BE49-F238E27FC236}">
                    <a16:creationId xmlns:a16="http://schemas.microsoft.com/office/drawing/2014/main" id="{B640F7A0-D55F-79EB-1781-9A0C809ED11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B575E61-5271-3704-A4E4-687AA7B0C2A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21CC118-E766-A98B-CCE2-C91ECE652B2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2D96D8A-6F11-1764-ABE3-68AE4B69C3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A76950B-6973-3B12-2FB0-634145F8894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221612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51C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EBD4F-02C3-01A4-6C68-03C864FA4FE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2757"/>
            <a:ext cx="3621024"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@X handle</a:t>
            </a:r>
          </a:p>
        </p:txBody>
      </p:sp>
      <p:sp>
        <p:nvSpPr>
          <p:cNvPr id="17" name="Text Placeholder 38"/>
          <p:cNvSpPr>
            <a:spLocks noGrp="1"/>
          </p:cNvSpPr>
          <p:nvPr>
            <p:ph type="body" sz="quarter" idx="11" hasCustomPrompt="1"/>
          </p:nvPr>
        </p:nvSpPr>
        <p:spPr>
          <a:xfrm>
            <a:off x="446359" y="3722012"/>
            <a:ext cx="3620892"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6998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205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926154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0E796-2B54-9CF3-3276-3D6FA334AC5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8293"/>
            <a:ext cx="3621024" cy="554375"/>
          </a:xfrm>
          <a:prstGeom prst="rect">
            <a:avLst/>
          </a:prstGeom>
        </p:spPr>
        <p:txBody>
          <a:bodyPr lIns="91420" tIns="45710" rIns="91420" bIns="45710" anchor="b" anchorCtr="0">
            <a:noAutofit/>
          </a:bodyPr>
          <a:lstStyle>
            <a:lvl1pPr marL="0" indent="0" algn="l">
              <a:spcBef>
                <a:spcPts val="0"/>
              </a:spcBef>
              <a:buNone/>
              <a:defRPr sz="1600" b="0" i="0">
                <a:solidFill>
                  <a:schemeClr val="bg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solidFill>
                  <a:schemeClr val="bg1"/>
                </a:solidFill>
              </a:rPr>
              <a:t>@X handle</a:t>
            </a:r>
            <a:endParaRPr lang="en-US" dirty="0"/>
          </a:p>
        </p:txBody>
      </p:sp>
      <p:sp>
        <p:nvSpPr>
          <p:cNvPr id="17" name="Text Placeholder 38"/>
          <p:cNvSpPr>
            <a:spLocks noGrp="1"/>
          </p:cNvSpPr>
          <p:nvPr>
            <p:ph type="body" sz="quarter" idx="11" hasCustomPrompt="1"/>
          </p:nvPr>
        </p:nvSpPr>
        <p:spPr>
          <a:xfrm>
            <a:off x="446359" y="3727548"/>
            <a:ext cx="3621024"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75522"/>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1"/>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7588"/>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1"/>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1"/>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321792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9BC7C1-CBF7-4609-7157-F4FEC8E29F42}"/>
              </a:ext>
            </a:extLst>
          </p:cNvPr>
          <p:cNvPicPr>
            <a:picLocks noChangeAspect="1"/>
          </p:cNvPicPr>
          <p:nvPr userDrawn="1"/>
        </p:nvPicPr>
        <p:blipFill rotWithShape="1">
          <a:blip r:embed="rId2"/>
          <a:srcRect l="1560"/>
          <a:stretch/>
        </p:blipFill>
        <p:spPr>
          <a:xfrm>
            <a:off x="0" y="157734"/>
            <a:ext cx="4573364" cy="4828032"/>
          </a:xfrm>
          <a:prstGeom prst="rect">
            <a:avLst/>
          </a:prstGeom>
        </p:spPr>
      </p:pic>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20583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215174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B268D-1521-2EAC-6593-3ADF2F3FF3AB}"/>
              </a:ext>
            </a:extLst>
          </p:cNvPr>
          <p:cNvPicPr>
            <a:picLocks noChangeAspect="1"/>
          </p:cNvPicPr>
          <p:nvPr userDrawn="1"/>
        </p:nvPicPr>
        <p:blipFill rotWithShape="1">
          <a:blip r:embed="rId2"/>
          <a:srcRect l="1485" t="46695" r="46995" b="46695"/>
          <a:stretch/>
        </p:blipFill>
        <p:spPr>
          <a:xfrm>
            <a:off x="0" y="0"/>
            <a:ext cx="9144002" cy="12192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grp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96841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gue">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BEAB8-45F5-455C-A20F-B888547CE057}"/>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50489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gue 2">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51722-4AC8-34F6-390D-16FE0E3A9354}"/>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55111550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gue 3">
    <p:bg>
      <p:bgPr>
        <a:solidFill>
          <a:srgbClr val="051C2C"/>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9" name="Picture 8">
            <a:extLst>
              <a:ext uri="{FF2B5EF4-FFF2-40B4-BE49-F238E27FC236}">
                <a16:creationId xmlns:a16="http://schemas.microsoft.com/office/drawing/2014/main" id="{0F955C2B-B708-EF59-73A1-1EE1A62D9EED}"/>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Tree>
    <p:extLst>
      <p:ext uri="{BB962C8B-B14F-4D97-AF65-F5344CB8AC3E}">
        <p14:creationId xmlns:p14="http://schemas.microsoft.com/office/powerpoint/2010/main" val="28100086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gue 4">
    <p:bg>
      <p:bgPr>
        <a:solidFill>
          <a:srgbClr val="051C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32D8E2-C47B-4579-FFC1-920997E43A31}"/>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4914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45627-DEAC-782B-EFE7-E1E8F1FBA5F2}"/>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6002675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gue 5">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53214-923A-46BC-56F0-978A3B8922CE}"/>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237270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C8887-AB91-D351-47B0-851EE0ADEE50}"/>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30485420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45627-DEAC-782B-EFE7-E1E8F1FBA5F2}"/>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41865192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8EA0AA-46D7-0E6C-A15E-1C337F79DE5C}"/>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6597847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CE5A-81BF-E03B-AC1B-D41D733FB60D}"/>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2818089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FE728-F84D-5893-C2ED-85DD63B605B1}"/>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560581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rgbClr val="051C2C"/>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Tx/>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Tx/>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Tx/>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a:solidFill>
            <a:schemeClr val="bg2"/>
          </a:solidFill>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grp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5" name="Picture 14">
            <a:extLst>
              <a:ext uri="{FF2B5EF4-FFF2-40B4-BE49-F238E27FC236}">
                <a16:creationId xmlns:a16="http://schemas.microsoft.com/office/drawing/2014/main" id="{E6F12B99-C16A-ACF3-24B6-939A069F722F}"/>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42737318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52948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631D3698-9879-E54C-DC38-2870DEB0E715}"/>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40438046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rgbClr val="051C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F3450-EB02-F4E5-03E3-EA96A16C01E0}"/>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grp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50066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8EA0AA-46D7-0E6C-A15E-1C337F79DE5C}"/>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6306414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48635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729501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ullet_Title only_Dark">
    <p:bg>
      <p:bgPr>
        <a:solidFill>
          <a:srgbClr val="051C2C"/>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grp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18147577"/>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380970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939491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grp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40098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grp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grp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806530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7430477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28757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grp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16734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CE5A-81BF-E03B-AC1B-D41D733FB60D}"/>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29127404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23769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7998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16D97B-D0E9-B8A8-71D3-892866AB68CC}"/>
              </a:ext>
            </a:extLst>
          </p:cNvPr>
          <p:cNvPicPr>
            <a:picLocks noChangeAspect="1"/>
          </p:cNvPicPr>
          <p:nvPr userDrawn="1"/>
        </p:nvPicPr>
        <p:blipFill>
          <a:blip r:embed="rId2"/>
          <a:srcRect t="8409" r="46333" b="8409"/>
          <a:stretch>
            <a:fillRect/>
          </a:stretch>
        </p:blipFill>
        <p:spPr>
          <a:xfrm>
            <a:off x="5950788" y="0"/>
            <a:ext cx="3193212" cy="5143500"/>
          </a:xfrm>
          <a:custGeom>
            <a:avLst/>
            <a:gdLst>
              <a:gd name="connsiteX0" fmla="*/ 0 w 3193212"/>
              <a:gd name="connsiteY0" fmla="*/ 0 h 5143500"/>
              <a:gd name="connsiteX1" fmla="*/ 3193212 w 3193212"/>
              <a:gd name="connsiteY1" fmla="*/ 0 h 5143500"/>
              <a:gd name="connsiteX2" fmla="*/ 3193212 w 3193212"/>
              <a:gd name="connsiteY2" fmla="*/ 5143500 h 5143500"/>
              <a:gd name="connsiteX3" fmla="*/ 0 w 31932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193212" h="5143500">
                <a:moveTo>
                  <a:pt x="0" y="0"/>
                </a:moveTo>
                <a:lnTo>
                  <a:pt x="3193212" y="0"/>
                </a:lnTo>
                <a:lnTo>
                  <a:pt x="3193212" y="5143500"/>
                </a:lnTo>
                <a:lnTo>
                  <a:pt x="0" y="5143500"/>
                </a:lnTo>
                <a:close/>
              </a:path>
            </a:pathLst>
          </a:cu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1"/>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322822"/>
            <a:ext cx="5235064"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947254"/>
            <a:ext cx="5485195" cy="2278837"/>
          </a:xfrm>
          <a:prstGeom prst="rect">
            <a:avLst/>
          </a:prstGeom>
        </p:spPr>
        <p:txBody>
          <a:bodyPr>
            <a:noAutofit/>
          </a:bodyPr>
          <a:lstStyle>
            <a:lvl1pPr marL="183600" indent="-399968" algn="l">
              <a:lnSpc>
                <a:spcPct val="90000"/>
              </a:lnSpc>
              <a:defRPr sz="3600" b="0" i="1" spc="0" baseline="0">
                <a:solidFill>
                  <a:schemeClr val="bg1"/>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427296454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644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649087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a:solidFill>
            <a:schemeClr val="bg1"/>
          </a:solidFill>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grp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9605649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783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41526203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814240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2501093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FE728-F84D-5893-C2ED-85DD63B605B1}"/>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5335294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2810537"/>
      </p:ext>
    </p:extLst>
  </p:cSld>
  <p:clrMapOvr>
    <a:masterClrMapping/>
  </p:clrMapOvr>
  <p:extLst mod="1">
    <p:ext uri="{DCECCB84-F9BA-43D5-87BE-67443E8EF086}">
      <p15:sldGuideLst xmlns:p15="http://schemas.microsoft.com/office/powerpoint/2012/main">
        <p15:guide id="3" pos="259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08500298"/>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18890318"/>
      </p:ext>
    </p:extLst>
  </p:cSld>
  <p:clrMapOvr>
    <a:masterClrMapping/>
  </p:clrMapOvr>
  <p:extLst mod="1">
    <p:ext uri="{DCECCB84-F9BA-43D5-87BE-67443E8EF086}">
      <p15:sldGuideLst xmlns:p15="http://schemas.microsoft.com/office/powerpoint/2012/main">
        <p15:guide id="4" pos="267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50585252"/>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p15:clr>
            <a:srgbClr val="FBAE40"/>
          </p15:clr>
        </p15:guide>
        <p15:guide id="7" pos="320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a:solidFill>
            <a:schemeClr val="bg1"/>
          </a:solidFill>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grp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grp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29166309"/>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58938337"/>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40147823"/>
      </p:ext>
    </p:extLst>
  </p:cSld>
  <p:clrMapOvr>
    <a:masterClrMapping/>
  </p:clrMapOvr>
  <p:extLst mod="1">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44828536"/>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1C2C"/>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7" name="Picture 6">
            <a:extLst>
              <a:ext uri="{FF2B5EF4-FFF2-40B4-BE49-F238E27FC236}">
                <a16:creationId xmlns:a16="http://schemas.microsoft.com/office/drawing/2014/main" id="{6011D37B-79D2-1F07-52A3-42A154555F9B}"/>
              </a:ext>
            </a:extLst>
          </p:cNvPr>
          <p:cNvPicPr>
            <a:picLocks noChangeAspect="1"/>
          </p:cNvPicPr>
          <p:nvPr userDrawn="1"/>
        </p:nvPicPr>
        <p:blipFill>
          <a:blip r:embed="rId4"/>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31136942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5ECD-0767-6C23-C77F-1390E0478783}"/>
              </a:ext>
            </a:extLst>
          </p:cNvPr>
          <p:cNvPicPr>
            <a:picLocks noChangeAspect="1"/>
          </p:cNvPicPr>
          <p:nvPr userDrawn="1"/>
        </p:nvPicPr>
        <p:blipFill>
          <a:blip r:embed="rId2"/>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1"/>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631005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rgbClr val="051C2C"/>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Tx/>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Tx/>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Tx/>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a:solidFill>
            <a:schemeClr val="bg2"/>
          </a:solidFill>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grp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5" name="Picture 14">
            <a:extLst>
              <a:ext uri="{FF2B5EF4-FFF2-40B4-BE49-F238E27FC236}">
                <a16:creationId xmlns:a16="http://schemas.microsoft.com/office/drawing/2014/main" id="{E6F12B99-C16A-ACF3-24B6-939A069F722F}"/>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189064250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0A4B7-EEAF-34D5-7590-59BC8D0CF911}"/>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grpSp>
        <p:nvGrpSpPr>
          <p:cNvPr id="5" name="Group 4">
            <a:extLst>
              <a:ext uri="{FF2B5EF4-FFF2-40B4-BE49-F238E27FC236}">
                <a16:creationId xmlns:a16="http://schemas.microsoft.com/office/drawing/2014/main" id="{D75A970F-6F5A-E9D6-C865-DDD0EAF4916D}"/>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8" name="Group 7">
              <a:extLst>
                <a:ext uri="{FF2B5EF4-FFF2-40B4-BE49-F238E27FC236}">
                  <a16:creationId xmlns:a16="http://schemas.microsoft.com/office/drawing/2014/main" id="{24EF81F2-CF6E-77F6-0786-580F56FC7A87}"/>
                </a:ext>
              </a:extLst>
            </p:cNvPr>
            <p:cNvGrpSpPr/>
            <p:nvPr/>
          </p:nvGrpSpPr>
          <p:grpSpPr>
            <a:xfrm>
              <a:off x="535546" y="2463009"/>
              <a:ext cx="456533" cy="213303"/>
              <a:chOff x="535546" y="2463009"/>
              <a:chExt cx="456533" cy="213303"/>
            </a:xfrm>
            <a:grpFill/>
          </p:grpSpPr>
          <p:sp>
            <p:nvSpPr>
              <p:cNvPr id="29" name="Freeform 28">
                <a:extLst>
                  <a:ext uri="{FF2B5EF4-FFF2-40B4-BE49-F238E27FC236}">
                    <a16:creationId xmlns:a16="http://schemas.microsoft.com/office/drawing/2014/main" id="{ABFC8437-7F41-9482-A0F5-32F5548BA0AB}"/>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30" name="Freeform 29">
                <a:extLst>
                  <a:ext uri="{FF2B5EF4-FFF2-40B4-BE49-F238E27FC236}">
                    <a16:creationId xmlns:a16="http://schemas.microsoft.com/office/drawing/2014/main" id="{C74BC5EB-14DA-2E43-A26E-CCBC39C6F868}"/>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9" name="Group 8">
              <a:extLst>
                <a:ext uri="{FF2B5EF4-FFF2-40B4-BE49-F238E27FC236}">
                  <a16:creationId xmlns:a16="http://schemas.microsoft.com/office/drawing/2014/main" id="{B225FB7E-C05A-5B87-20E9-B03F283410D5}"/>
                </a:ext>
              </a:extLst>
            </p:cNvPr>
            <p:cNvGrpSpPr/>
            <p:nvPr/>
          </p:nvGrpSpPr>
          <p:grpSpPr>
            <a:xfrm>
              <a:off x="1195043" y="2465134"/>
              <a:ext cx="1384867" cy="211236"/>
              <a:chOff x="1195043" y="2465134"/>
              <a:chExt cx="1384867" cy="211236"/>
            </a:xfrm>
            <a:grpFill/>
          </p:grpSpPr>
          <p:sp>
            <p:nvSpPr>
              <p:cNvPr id="10" name="Freeform 9">
                <a:extLst>
                  <a:ext uri="{FF2B5EF4-FFF2-40B4-BE49-F238E27FC236}">
                    <a16:creationId xmlns:a16="http://schemas.microsoft.com/office/drawing/2014/main" id="{9D559619-8719-EA76-9B10-F5B0B925B9CE}"/>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24" name="Freeform 23">
                <a:extLst>
                  <a:ext uri="{FF2B5EF4-FFF2-40B4-BE49-F238E27FC236}">
                    <a16:creationId xmlns:a16="http://schemas.microsoft.com/office/drawing/2014/main" id="{260D3A4C-7A1B-A76E-FC32-95EBD0A89166}"/>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25" name="Freeform 24">
                <a:extLst>
                  <a:ext uri="{FF2B5EF4-FFF2-40B4-BE49-F238E27FC236}">
                    <a16:creationId xmlns:a16="http://schemas.microsoft.com/office/drawing/2014/main" id="{A2185B0D-CD47-0A59-9D89-BFB8F9F40FA3}"/>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26" name="Freeform 25">
                <a:extLst>
                  <a:ext uri="{FF2B5EF4-FFF2-40B4-BE49-F238E27FC236}">
                    <a16:creationId xmlns:a16="http://schemas.microsoft.com/office/drawing/2014/main" id="{822B5976-842C-DB5E-1ACC-0C79F8FF7548}"/>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27" name="Freeform 26">
                <a:extLst>
                  <a:ext uri="{FF2B5EF4-FFF2-40B4-BE49-F238E27FC236}">
                    <a16:creationId xmlns:a16="http://schemas.microsoft.com/office/drawing/2014/main" id="{4CFE5B2C-EDB7-ABF4-6725-FB87AE43FB6A}"/>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28" name="Freeform 27">
                <a:extLst>
                  <a:ext uri="{FF2B5EF4-FFF2-40B4-BE49-F238E27FC236}">
                    <a16:creationId xmlns:a16="http://schemas.microsoft.com/office/drawing/2014/main" id="{7A9D16A6-AF0A-F56B-DF98-B5F5F6F8F6C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0" name="Group 19">
            <a:extLst>
              <a:ext uri="{FF2B5EF4-FFF2-40B4-BE49-F238E27FC236}">
                <a16:creationId xmlns:a16="http://schemas.microsoft.com/office/drawing/2014/main" id="{12DEAA55-BEB2-3F04-DF00-B784B4F35D2B}"/>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21" name="Group 20">
              <a:extLst>
                <a:ext uri="{FF2B5EF4-FFF2-40B4-BE49-F238E27FC236}">
                  <a16:creationId xmlns:a16="http://schemas.microsoft.com/office/drawing/2014/main" id="{4F5CF411-ECA0-D6AB-FAEF-EEA1A793607D}"/>
                </a:ext>
              </a:extLst>
            </p:cNvPr>
            <p:cNvGrpSpPr/>
            <p:nvPr/>
          </p:nvGrpSpPr>
          <p:grpSpPr>
            <a:xfrm>
              <a:off x="3837709" y="1047428"/>
              <a:ext cx="563901" cy="126511"/>
              <a:chOff x="2826390" y="-407669"/>
              <a:chExt cx="1216132" cy="272841"/>
            </a:xfrm>
            <a:grpFill/>
          </p:grpSpPr>
          <p:sp>
            <p:nvSpPr>
              <p:cNvPr id="40" name="Freeform 39">
                <a:extLst>
                  <a:ext uri="{FF2B5EF4-FFF2-40B4-BE49-F238E27FC236}">
                    <a16:creationId xmlns:a16="http://schemas.microsoft.com/office/drawing/2014/main" id="{961FB425-7B62-53B9-CD12-C796827F3E0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EE5DD46-670E-F50E-0352-24158A25D7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F313EE-76CF-8482-4EA2-D975A5C9AA7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1BDCBA9-E1C0-BCA2-0635-F2F60FFE86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3C276EE9-54EE-077A-A2DB-03D9A0116FC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A550339-E531-E7E5-A2D4-5167D76227D2}"/>
                </a:ext>
              </a:extLst>
            </p:cNvPr>
            <p:cNvGrpSpPr/>
            <p:nvPr/>
          </p:nvGrpSpPr>
          <p:grpSpPr>
            <a:xfrm>
              <a:off x="4468299" y="836121"/>
              <a:ext cx="837992" cy="400336"/>
              <a:chOff x="4186345" y="-863385"/>
              <a:chExt cx="1807247" cy="863385"/>
            </a:xfrm>
            <a:grpFill/>
          </p:grpSpPr>
          <p:sp>
            <p:nvSpPr>
              <p:cNvPr id="23" name="Freeform 22">
                <a:extLst>
                  <a:ext uri="{FF2B5EF4-FFF2-40B4-BE49-F238E27FC236}">
                    <a16:creationId xmlns:a16="http://schemas.microsoft.com/office/drawing/2014/main" id="{DD5DC53A-CCD0-5BC7-1C87-82DC9385EA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95F2BC-6108-90FC-E19D-714C31B288C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01AAE-5632-FCF8-5C45-CF83260FE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2C17C3E-57D5-0C3A-0940-9774BD7080D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8F171B36-28C4-2A94-3F4B-36C8644BEA3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solidFill>
                  <a:schemeClr val="bg1"/>
                </a:solidFill>
              </a:rPr>
              <a:t>#CiscoLive</a:t>
            </a:r>
          </a:p>
        </p:txBody>
      </p:sp>
    </p:spTree>
    <p:extLst>
      <p:ext uri="{BB962C8B-B14F-4D97-AF65-F5344CB8AC3E}">
        <p14:creationId xmlns:p14="http://schemas.microsoft.com/office/powerpoint/2010/main" val="3927050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9176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631D3698-9879-E54C-DC38-2870DEB0E715}"/>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149716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rgbClr val="051C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F3450-EB02-F4E5-03E3-EA96A16C01E0}"/>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grp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50549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97391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332E03-91EF-1014-3AEC-811D45DDC789}"/>
              </a:ext>
            </a:extLst>
          </p:cNvPr>
          <p:cNvPicPr>
            <a:picLocks noChangeAspect="1"/>
          </p:cNvPicPr>
          <p:nvPr userDrawn="1"/>
        </p:nvPicPr>
        <p:blipFill>
          <a:blip r:embed="rId2"/>
          <a:stretch>
            <a:fillRect/>
          </a:stretch>
        </p:blipFill>
        <p:spPr>
          <a:xfrm>
            <a:off x="1755648" y="2492178"/>
            <a:ext cx="7388352" cy="2651322"/>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8293"/>
            <a:ext cx="4764024" cy="554375"/>
          </a:xfrm>
          <a:prstGeom prst="rect">
            <a:avLst/>
          </a:prstGeom>
        </p:spPr>
        <p:txBody>
          <a:bodyPr lIns="91420" tIns="45710" rIns="91420" bIns="45710" anchor="b" anchorCtr="0">
            <a:noAutofit/>
          </a:bodyPr>
          <a:lstStyle>
            <a:lvl1pPr marL="0" indent="0" algn="l">
              <a:spcBef>
                <a:spcPts val="0"/>
              </a:spcBef>
              <a:buNone/>
              <a:defRPr sz="1600" b="0" i="0">
                <a:solidFill>
                  <a:schemeClr val="bg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solidFill>
                  <a:schemeClr val="bg1"/>
                </a:solidFill>
              </a:rPr>
              <a:t>@X handle</a:t>
            </a:r>
            <a:endParaRPr lang="en-US" dirty="0"/>
          </a:p>
        </p:txBody>
      </p:sp>
      <p:sp>
        <p:nvSpPr>
          <p:cNvPr id="17" name="Text Placeholder 38"/>
          <p:cNvSpPr>
            <a:spLocks noGrp="1"/>
          </p:cNvSpPr>
          <p:nvPr>
            <p:ph type="body" sz="quarter" idx="11" hasCustomPrompt="1"/>
          </p:nvPr>
        </p:nvSpPr>
        <p:spPr>
          <a:xfrm>
            <a:off x="446359" y="3727548"/>
            <a:ext cx="4764024"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75522"/>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1"/>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7588"/>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1"/>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1"/>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74633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19680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_Title only_Dark">
    <p:bg>
      <p:bgPr>
        <a:solidFill>
          <a:srgbClr val="051C2C"/>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grp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9021927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3687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66035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grp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95276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grp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grp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656407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763130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97211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grp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497757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84525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9BC7C1-CBF7-4609-7157-F4FEC8E29F42}"/>
              </a:ext>
            </a:extLst>
          </p:cNvPr>
          <p:cNvPicPr>
            <a:picLocks noChangeAspect="1"/>
          </p:cNvPicPr>
          <p:nvPr userDrawn="1"/>
        </p:nvPicPr>
        <p:blipFill rotWithShape="1">
          <a:blip r:embed="rId2"/>
          <a:srcRect l="1560"/>
          <a:stretch/>
        </p:blipFill>
        <p:spPr>
          <a:xfrm>
            <a:off x="0" y="157734"/>
            <a:ext cx="4573364" cy="4828032"/>
          </a:xfrm>
          <a:prstGeom prst="rect">
            <a:avLst/>
          </a:prstGeom>
        </p:spPr>
      </p:pic>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20583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776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23280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16D97B-D0E9-B8A8-71D3-892866AB68CC}"/>
              </a:ext>
            </a:extLst>
          </p:cNvPr>
          <p:cNvPicPr>
            <a:picLocks noChangeAspect="1"/>
          </p:cNvPicPr>
          <p:nvPr userDrawn="1"/>
        </p:nvPicPr>
        <p:blipFill>
          <a:blip r:embed="rId2"/>
          <a:srcRect t="8409" r="46333" b="8409"/>
          <a:stretch>
            <a:fillRect/>
          </a:stretch>
        </p:blipFill>
        <p:spPr>
          <a:xfrm>
            <a:off x="5950788" y="0"/>
            <a:ext cx="3193212" cy="5143500"/>
          </a:xfrm>
          <a:custGeom>
            <a:avLst/>
            <a:gdLst>
              <a:gd name="connsiteX0" fmla="*/ 0 w 3193212"/>
              <a:gd name="connsiteY0" fmla="*/ 0 h 5143500"/>
              <a:gd name="connsiteX1" fmla="*/ 3193212 w 3193212"/>
              <a:gd name="connsiteY1" fmla="*/ 0 h 5143500"/>
              <a:gd name="connsiteX2" fmla="*/ 3193212 w 3193212"/>
              <a:gd name="connsiteY2" fmla="*/ 5143500 h 5143500"/>
              <a:gd name="connsiteX3" fmla="*/ 0 w 31932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193212" h="5143500">
                <a:moveTo>
                  <a:pt x="0" y="0"/>
                </a:moveTo>
                <a:lnTo>
                  <a:pt x="3193212" y="0"/>
                </a:lnTo>
                <a:lnTo>
                  <a:pt x="3193212" y="5143500"/>
                </a:lnTo>
                <a:lnTo>
                  <a:pt x="0" y="5143500"/>
                </a:lnTo>
                <a:close/>
              </a:path>
            </a:pathLst>
          </a:cu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1"/>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322822"/>
            <a:ext cx="5235064"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947254"/>
            <a:ext cx="5485195" cy="2278837"/>
          </a:xfrm>
          <a:prstGeom prst="rect">
            <a:avLst/>
          </a:prstGeom>
        </p:spPr>
        <p:txBody>
          <a:bodyPr>
            <a:noAutofit/>
          </a:bodyPr>
          <a:lstStyle>
            <a:lvl1pPr marL="183600" indent="-399968" algn="l">
              <a:lnSpc>
                <a:spcPct val="90000"/>
              </a:lnSpc>
              <a:defRPr sz="3600" b="0" i="1" spc="0" baseline="0">
                <a:solidFill>
                  <a:schemeClr val="bg1"/>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2451423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97956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885462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a:solidFill>
            <a:schemeClr val="bg1"/>
          </a:solidFill>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grp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72059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378352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2190704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630570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1265049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40326274"/>
      </p:ext>
    </p:extLst>
  </p:cSld>
  <p:clrMapOvr>
    <a:masterClrMapping/>
  </p:clrMapOvr>
  <p:extLst mod="1">
    <p:ext uri="{DCECCB84-F9BA-43D5-87BE-67443E8EF086}">
      <p15:sldGuideLst xmlns:p15="http://schemas.microsoft.com/office/powerpoint/2012/main">
        <p15:guide id="3" pos="259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B268D-1521-2EAC-6593-3ADF2F3FF3AB}"/>
              </a:ext>
            </a:extLst>
          </p:cNvPr>
          <p:cNvPicPr>
            <a:picLocks noChangeAspect="1"/>
          </p:cNvPicPr>
          <p:nvPr userDrawn="1"/>
        </p:nvPicPr>
        <p:blipFill rotWithShape="1">
          <a:blip r:embed="rId2"/>
          <a:srcRect l="1485" t="46695" r="46995" b="46695"/>
          <a:stretch/>
        </p:blipFill>
        <p:spPr>
          <a:xfrm>
            <a:off x="0" y="0"/>
            <a:ext cx="9144002" cy="12192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grp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892388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01105086"/>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32940491"/>
      </p:ext>
    </p:extLst>
  </p:cSld>
  <p:clrMapOvr>
    <a:masterClrMapping/>
  </p:clrMapOvr>
  <p:extLst mod="1">
    <p:ext uri="{DCECCB84-F9BA-43D5-87BE-67443E8EF086}">
      <p15:sldGuideLst xmlns:p15="http://schemas.microsoft.com/office/powerpoint/2012/main">
        <p15:guide id="4" pos="267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4514476"/>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p15:clr>
            <a:srgbClr val="FBAE40"/>
          </p15:clr>
        </p15:guide>
        <p15:guide id="7" pos="320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a:solidFill>
            <a:schemeClr val="bg1"/>
          </a:solidFill>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grp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grp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71410554"/>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768980705"/>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25326655"/>
      </p:ext>
    </p:extLst>
  </p:cSld>
  <p:clrMapOvr>
    <a:masterClrMapping/>
  </p:clrMapOvr>
  <p:extLst mod="1">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85515188"/>
      </p:ext>
    </p:extLst>
  </p:cSld>
  <p:clrMapOvr>
    <a:masterClrMapping/>
  </p:clrMapOvr>
  <p:extLst mod="1">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1C2C"/>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7" name="Picture 6">
            <a:extLst>
              <a:ext uri="{FF2B5EF4-FFF2-40B4-BE49-F238E27FC236}">
                <a16:creationId xmlns:a16="http://schemas.microsoft.com/office/drawing/2014/main" id="{6011D37B-79D2-1F07-52A3-42A154555F9B}"/>
              </a:ext>
            </a:extLst>
          </p:cNvPr>
          <p:cNvPicPr>
            <a:picLocks noChangeAspect="1"/>
          </p:cNvPicPr>
          <p:nvPr userDrawn="1"/>
        </p:nvPicPr>
        <p:blipFill>
          <a:blip r:embed="rId4"/>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1492553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5ECD-0767-6C23-C77F-1390E0478783}"/>
              </a:ext>
            </a:extLst>
          </p:cNvPr>
          <p:cNvPicPr>
            <a:picLocks noChangeAspect="1"/>
          </p:cNvPicPr>
          <p:nvPr userDrawn="1"/>
        </p:nvPicPr>
        <p:blipFill>
          <a:blip r:embed="rId2"/>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1"/>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363959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eme Graphic">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03FB8-6200-4D2D-D0BD-D37FAF44920F}"/>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sp>
        <p:nvSpPr>
          <p:cNvPr id="8" name="TextBox 7">
            <a:extLst>
              <a:ext uri="{FF2B5EF4-FFF2-40B4-BE49-F238E27FC236}">
                <a16:creationId xmlns:a16="http://schemas.microsoft.com/office/drawing/2014/main" id="{9BFE7E97-8476-D0E2-8A6B-F37B75D08835}"/>
              </a:ext>
            </a:extLst>
          </p:cNvPr>
          <p:cNvSpPr txBox="1"/>
          <p:nvPr userDrawn="1"/>
        </p:nvSpPr>
        <p:spPr>
          <a:xfrm>
            <a:off x="4158265" y="4720026"/>
            <a:ext cx="827470" cy="246221"/>
          </a:xfrm>
          <a:prstGeom prst="rect">
            <a:avLst/>
          </a:prstGeom>
          <a:noFill/>
        </p:spPr>
        <p:txBody>
          <a:bodyPr wrap="none" rtlCol="0" anchor="ctr">
            <a:spAutoFit/>
          </a:bodyPr>
          <a:lstStyle/>
          <a:p>
            <a:pPr lvl="0" algn="ctr">
              <a:defRPr/>
            </a:pPr>
            <a:r>
              <a:rPr lang="en-US" sz="1000" dirty="0">
                <a:solidFill>
                  <a:schemeClr val="bg1"/>
                </a:solidFill>
                <a:latin typeface="+mn-lt"/>
                <a:cs typeface="CiscoSansTT Light" panose="020B0503020201020303" pitchFamily="34" charset="0"/>
              </a:rPr>
              <a:t>#</a:t>
            </a:r>
            <a:r>
              <a:rPr lang="en-US" sz="1000" dirty="0" err="1">
                <a:solidFill>
                  <a:schemeClr val="bg1"/>
                </a:solidFill>
                <a:latin typeface="+mn-lt"/>
                <a:cs typeface="CiscoSansTT Light" panose="020B0503020201020303" pitchFamily="34" charset="0"/>
              </a:rPr>
              <a:t>CiscoLive</a:t>
            </a:r>
            <a:endParaRPr lang="en-US" sz="1000" dirty="0">
              <a:solidFill>
                <a:schemeClr val="bg1"/>
              </a:solidFill>
              <a:latin typeface="+mn-lt"/>
              <a:cs typeface="CiscoSansTT Light" panose="020B0503020201020303" pitchFamily="34" charset="0"/>
            </a:endParaRPr>
          </a:p>
        </p:txBody>
      </p:sp>
      <p:grpSp>
        <p:nvGrpSpPr>
          <p:cNvPr id="10" name="Group 9">
            <a:extLst>
              <a:ext uri="{FF2B5EF4-FFF2-40B4-BE49-F238E27FC236}">
                <a16:creationId xmlns:a16="http://schemas.microsoft.com/office/drawing/2014/main" id="{F05EFDC3-5B6F-724E-F4A9-020DCB4FEEAF}"/>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11" name="Group 10">
              <a:extLst>
                <a:ext uri="{FF2B5EF4-FFF2-40B4-BE49-F238E27FC236}">
                  <a16:creationId xmlns:a16="http://schemas.microsoft.com/office/drawing/2014/main" id="{9D800C78-1D28-EB75-3D53-BE8801A4ACCF}"/>
                </a:ext>
              </a:extLst>
            </p:cNvPr>
            <p:cNvGrpSpPr/>
            <p:nvPr/>
          </p:nvGrpSpPr>
          <p:grpSpPr>
            <a:xfrm>
              <a:off x="535546" y="2463009"/>
              <a:ext cx="456533" cy="213303"/>
              <a:chOff x="535546" y="2463009"/>
              <a:chExt cx="456533" cy="213303"/>
            </a:xfrm>
            <a:grpFill/>
          </p:grpSpPr>
          <p:sp>
            <p:nvSpPr>
              <p:cNvPr id="20" name="Freeform 19">
                <a:extLst>
                  <a:ext uri="{FF2B5EF4-FFF2-40B4-BE49-F238E27FC236}">
                    <a16:creationId xmlns:a16="http://schemas.microsoft.com/office/drawing/2014/main" id="{2A289EF8-85AB-F279-C666-FCE9B856C04C}"/>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21" name="Freeform 20">
                <a:extLst>
                  <a:ext uri="{FF2B5EF4-FFF2-40B4-BE49-F238E27FC236}">
                    <a16:creationId xmlns:a16="http://schemas.microsoft.com/office/drawing/2014/main" id="{02E52C77-D924-000F-08D5-5EC64E24AEBC}"/>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12" name="Group 11">
              <a:extLst>
                <a:ext uri="{FF2B5EF4-FFF2-40B4-BE49-F238E27FC236}">
                  <a16:creationId xmlns:a16="http://schemas.microsoft.com/office/drawing/2014/main" id="{7379AAB4-01A1-2461-E2F1-D8CC7E3CC29C}"/>
                </a:ext>
              </a:extLst>
            </p:cNvPr>
            <p:cNvGrpSpPr/>
            <p:nvPr/>
          </p:nvGrpSpPr>
          <p:grpSpPr>
            <a:xfrm>
              <a:off x="1195043" y="2465134"/>
              <a:ext cx="1384867" cy="211236"/>
              <a:chOff x="1195043" y="2465134"/>
              <a:chExt cx="1384867" cy="211236"/>
            </a:xfrm>
            <a:grpFill/>
          </p:grpSpPr>
          <p:sp>
            <p:nvSpPr>
              <p:cNvPr id="14" name="Freeform 13">
                <a:extLst>
                  <a:ext uri="{FF2B5EF4-FFF2-40B4-BE49-F238E27FC236}">
                    <a16:creationId xmlns:a16="http://schemas.microsoft.com/office/drawing/2014/main" id="{96241D99-40B3-2A78-CE46-89CCAD007C80}"/>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15" name="Freeform 14">
                <a:extLst>
                  <a:ext uri="{FF2B5EF4-FFF2-40B4-BE49-F238E27FC236}">
                    <a16:creationId xmlns:a16="http://schemas.microsoft.com/office/drawing/2014/main" id="{378BDD9B-B2C7-0E45-71A2-9CF016341DCB}"/>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16" name="Freeform 15">
                <a:extLst>
                  <a:ext uri="{FF2B5EF4-FFF2-40B4-BE49-F238E27FC236}">
                    <a16:creationId xmlns:a16="http://schemas.microsoft.com/office/drawing/2014/main" id="{DBAF32EE-4A82-997C-0688-CBDABBC63DD7}"/>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17" name="Freeform 16">
                <a:extLst>
                  <a:ext uri="{FF2B5EF4-FFF2-40B4-BE49-F238E27FC236}">
                    <a16:creationId xmlns:a16="http://schemas.microsoft.com/office/drawing/2014/main" id="{F9D7EE94-49BA-D700-F6F3-8DF36F8F3D79}"/>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18" name="Freeform 17">
                <a:extLst>
                  <a:ext uri="{FF2B5EF4-FFF2-40B4-BE49-F238E27FC236}">
                    <a16:creationId xmlns:a16="http://schemas.microsoft.com/office/drawing/2014/main" id="{52A8BE5C-D007-B3FB-CE17-FA19DDAF79E8}"/>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19" name="Freeform 18">
                <a:extLst>
                  <a:ext uri="{FF2B5EF4-FFF2-40B4-BE49-F238E27FC236}">
                    <a16:creationId xmlns:a16="http://schemas.microsoft.com/office/drawing/2014/main" id="{8AE4F4B2-B682-0D5B-31A3-075EAC4C818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2" name="Group 21">
            <a:extLst>
              <a:ext uri="{FF2B5EF4-FFF2-40B4-BE49-F238E27FC236}">
                <a16:creationId xmlns:a16="http://schemas.microsoft.com/office/drawing/2014/main" id="{A3E5E2AA-7092-6B6E-8113-939C029D6797}"/>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35" name="Group 34">
              <a:extLst>
                <a:ext uri="{FF2B5EF4-FFF2-40B4-BE49-F238E27FC236}">
                  <a16:creationId xmlns:a16="http://schemas.microsoft.com/office/drawing/2014/main" id="{EA7BE30D-E9FA-2C34-A2E4-304B75F20FD9}"/>
                </a:ext>
              </a:extLst>
            </p:cNvPr>
            <p:cNvGrpSpPr/>
            <p:nvPr/>
          </p:nvGrpSpPr>
          <p:grpSpPr>
            <a:xfrm>
              <a:off x="3837709" y="1047428"/>
              <a:ext cx="563901" cy="126511"/>
              <a:chOff x="2826390" y="-407669"/>
              <a:chExt cx="1216132" cy="272841"/>
            </a:xfrm>
            <a:grpFill/>
          </p:grpSpPr>
          <p:sp>
            <p:nvSpPr>
              <p:cNvPr id="42" name="Freeform 41">
                <a:extLst>
                  <a:ext uri="{FF2B5EF4-FFF2-40B4-BE49-F238E27FC236}">
                    <a16:creationId xmlns:a16="http://schemas.microsoft.com/office/drawing/2014/main" id="{CBD8D476-C4AC-09C0-398F-F28A6D6BE4C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95140785-CDC6-F1FE-9AF8-8E2AF7F69F5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67386B19-91DB-87A1-A64A-D104F4E4609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A78D51E5-F1F0-3E4C-1EA4-F71CF592D87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9588724-21C2-0C87-D954-2E2804443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CF710760-1279-DBA7-C0B9-C554347E18DD}"/>
                </a:ext>
              </a:extLst>
            </p:cNvPr>
            <p:cNvGrpSpPr/>
            <p:nvPr/>
          </p:nvGrpSpPr>
          <p:grpSpPr>
            <a:xfrm>
              <a:off x="4468299" y="836121"/>
              <a:ext cx="837992" cy="400336"/>
              <a:chOff x="4186345" y="-863385"/>
              <a:chExt cx="1807247" cy="863385"/>
            </a:xfrm>
            <a:grpFill/>
          </p:grpSpPr>
          <p:sp>
            <p:nvSpPr>
              <p:cNvPr id="37" name="Freeform 36">
                <a:extLst>
                  <a:ext uri="{FF2B5EF4-FFF2-40B4-BE49-F238E27FC236}">
                    <a16:creationId xmlns:a16="http://schemas.microsoft.com/office/drawing/2014/main" id="{B640F7A0-D55F-79EB-1781-9A0C809ED11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B575E61-5271-3704-A4E4-687AA7B0C2A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C21CC118-E766-A98B-CCE2-C91ECE652B2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2D96D8A-6F11-1764-ABE3-68AE4B69C38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DA76950B-6973-3B12-2FB0-634145F8894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703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BEAB8-45F5-455C-A20F-B888547CE057}"/>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624549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51C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EBD4F-02C3-01A4-6C68-03C864FA4FE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2757"/>
            <a:ext cx="3621024" cy="554375"/>
          </a:xfrm>
          <a:prstGeom prst="rect">
            <a:avLst/>
          </a:prstGeom>
        </p:spPr>
        <p:txBody>
          <a:bodyPr lIns="91420" tIns="45710" rIns="91420" bIns="45710" anchor="b" anchorCtr="0">
            <a:noAutofit/>
          </a:bodyPr>
          <a:lstStyle>
            <a:lvl1pPr marL="0" marR="0" indent="0" algn="l" defTabSz="684213" rtl="0" eaLnBrk="1" fontAlgn="base" latinLnBrk="0" hangingPunct="1">
              <a:lnSpc>
                <a:spcPct val="95000"/>
              </a:lnSpc>
              <a:spcBef>
                <a:spcPts val="0"/>
              </a:spcBef>
              <a:spcAft>
                <a:spcPct val="0"/>
              </a:spcAft>
              <a:buClr>
                <a:schemeClr val="tx2"/>
              </a:buClr>
              <a:buSzPct val="90000"/>
              <a:buFont typeface="Arial" charset="0"/>
              <a:buNone/>
              <a:tabLst/>
              <a:defRPr sz="1600" b="0" i="0">
                <a:solidFill>
                  <a:schemeClr val="accent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t>@X handle</a:t>
            </a:r>
          </a:p>
        </p:txBody>
      </p:sp>
      <p:sp>
        <p:nvSpPr>
          <p:cNvPr id="17" name="Text Placeholder 38"/>
          <p:cNvSpPr>
            <a:spLocks noGrp="1"/>
          </p:cNvSpPr>
          <p:nvPr>
            <p:ph type="body" sz="quarter" idx="11" hasCustomPrompt="1"/>
          </p:nvPr>
        </p:nvSpPr>
        <p:spPr>
          <a:xfrm>
            <a:off x="446359" y="3722012"/>
            <a:ext cx="3620892"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accent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6998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205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229423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0E796-2B54-9CF3-3276-3D6FA334AC5C}"/>
              </a:ext>
            </a:extLst>
          </p:cNvPr>
          <p:cNvPicPr>
            <a:picLocks noChangeAspect="1"/>
          </p:cNvPicPr>
          <p:nvPr userDrawn="1"/>
        </p:nvPicPr>
        <p:blipFill>
          <a:blip r:embed="rId2"/>
          <a:srcRect t="4848" r="54700" b="50000"/>
          <a:stretch>
            <a:fillRect/>
          </a:stretch>
        </p:blipFill>
        <p:spPr>
          <a:xfrm>
            <a:off x="4179062" y="0"/>
            <a:ext cx="4964939" cy="5143500"/>
          </a:xfrm>
          <a:custGeom>
            <a:avLst/>
            <a:gdLst>
              <a:gd name="connsiteX0" fmla="*/ 0 w 4964939"/>
              <a:gd name="connsiteY0" fmla="*/ 0 h 5143500"/>
              <a:gd name="connsiteX1" fmla="*/ 4964939 w 4964939"/>
              <a:gd name="connsiteY1" fmla="*/ 0 h 5143500"/>
              <a:gd name="connsiteX2" fmla="*/ 4964939 w 4964939"/>
              <a:gd name="connsiteY2" fmla="*/ 5143500 h 5143500"/>
              <a:gd name="connsiteX3" fmla="*/ 0 w 4964939"/>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964939" h="5143500">
                <a:moveTo>
                  <a:pt x="0" y="0"/>
                </a:moveTo>
                <a:lnTo>
                  <a:pt x="4964939" y="0"/>
                </a:lnTo>
                <a:lnTo>
                  <a:pt x="4964939" y="5143500"/>
                </a:lnTo>
                <a:lnTo>
                  <a:pt x="0" y="5143500"/>
                </a:lnTo>
                <a:close/>
              </a:path>
            </a:pathLst>
          </a:cu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238293"/>
            <a:ext cx="3621024" cy="554375"/>
          </a:xfrm>
          <a:prstGeom prst="rect">
            <a:avLst/>
          </a:prstGeom>
        </p:spPr>
        <p:txBody>
          <a:bodyPr lIns="91420" tIns="45710" rIns="91420" bIns="45710" anchor="b" anchorCtr="0">
            <a:noAutofit/>
          </a:bodyPr>
          <a:lstStyle>
            <a:lvl1pPr marL="0" indent="0" algn="l">
              <a:spcBef>
                <a:spcPts val="0"/>
              </a:spcBef>
              <a:buNone/>
              <a:defRPr sz="1600" b="0" i="0">
                <a:solidFill>
                  <a:schemeClr val="bg1"/>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br>
              <a:rPr lang="en-US" dirty="0"/>
            </a:br>
            <a:r>
              <a:rPr lang="en-US" dirty="0">
                <a:solidFill>
                  <a:schemeClr val="bg1"/>
                </a:solidFill>
              </a:rPr>
              <a:t>@X handle</a:t>
            </a:r>
            <a:endParaRPr lang="en-US" dirty="0"/>
          </a:p>
        </p:txBody>
      </p:sp>
      <p:sp>
        <p:nvSpPr>
          <p:cNvPr id="17" name="Text Placeholder 38"/>
          <p:cNvSpPr>
            <a:spLocks noGrp="1"/>
          </p:cNvSpPr>
          <p:nvPr>
            <p:ph type="body" sz="quarter" idx="11" hasCustomPrompt="1"/>
          </p:nvPr>
        </p:nvSpPr>
        <p:spPr>
          <a:xfrm>
            <a:off x="446359" y="3727548"/>
            <a:ext cx="3621024"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1"/>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
        <p:nvSpPr>
          <p:cNvPr id="19" name="Text Placeholder 2"/>
          <p:cNvSpPr>
            <a:spLocks noGrp="1"/>
          </p:cNvSpPr>
          <p:nvPr>
            <p:ph type="body" sz="quarter" idx="13" hasCustomPrompt="1"/>
          </p:nvPr>
        </p:nvSpPr>
        <p:spPr>
          <a:xfrm>
            <a:off x="446359" y="2475522"/>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1"/>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1897588"/>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1"/>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sp>
        <p:nvSpPr>
          <p:cNvPr id="28" name="TextBox 27">
            <a:extLst>
              <a:ext uri="{FF2B5EF4-FFF2-40B4-BE49-F238E27FC236}">
                <a16:creationId xmlns:a16="http://schemas.microsoft.com/office/drawing/2014/main" id="{0637CDA1-1C5A-4744-91EA-AEF5853EB1A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grpSp>
        <p:nvGrpSpPr>
          <p:cNvPr id="58" name="Group 57">
            <a:extLst>
              <a:ext uri="{FF2B5EF4-FFF2-40B4-BE49-F238E27FC236}">
                <a16:creationId xmlns:a16="http://schemas.microsoft.com/office/drawing/2014/main" id="{FA4585B8-57BA-A344-A031-6990FC22C418}"/>
              </a:ext>
            </a:extLst>
          </p:cNvPr>
          <p:cNvGrpSpPr/>
          <p:nvPr userDrawn="1"/>
        </p:nvGrpSpPr>
        <p:grpSpPr>
          <a:xfrm>
            <a:off x="536418" y="4785947"/>
            <a:ext cx="1005840" cy="274194"/>
            <a:chOff x="536418" y="4785947"/>
            <a:chExt cx="1005840" cy="274194"/>
          </a:xfrm>
          <a:solidFill>
            <a:schemeClr val="bg1"/>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251973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9BC7C1-CBF7-4609-7157-F4FEC8E29F42}"/>
              </a:ext>
            </a:extLst>
          </p:cNvPr>
          <p:cNvPicPr>
            <a:picLocks noChangeAspect="1"/>
          </p:cNvPicPr>
          <p:nvPr userDrawn="1"/>
        </p:nvPicPr>
        <p:blipFill rotWithShape="1">
          <a:blip r:embed="rId2"/>
          <a:srcRect l="1560"/>
          <a:stretch/>
        </p:blipFill>
        <p:spPr>
          <a:xfrm>
            <a:off x="0" y="157734"/>
            <a:ext cx="4573364" cy="4828032"/>
          </a:xfrm>
          <a:prstGeom prst="rect">
            <a:avLst/>
          </a:prstGeom>
        </p:spPr>
      </p:pic>
      <p:sp>
        <p:nvSpPr>
          <p:cNvPr id="5" name="Content Placeholder 4"/>
          <p:cNvSpPr>
            <a:spLocks noGrp="1"/>
          </p:cNvSpPr>
          <p:nvPr userDrawn="1">
            <p:ph sz="quarter" idx="11"/>
          </p:nvPr>
        </p:nvSpPr>
        <p:spPr>
          <a:xfrm>
            <a:off x="4937498" y="875506"/>
            <a:ext cx="3787402" cy="3392424"/>
          </a:xfrm>
          <a:prstGeom prst="rect">
            <a:avLst/>
          </a:prstGeom>
        </p:spPr>
        <p:txBody>
          <a:bodyPr anchor="ct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4" name="Title 2">
            <a:extLst>
              <a:ext uri="{FF2B5EF4-FFF2-40B4-BE49-F238E27FC236}">
                <a16:creationId xmlns:a16="http://schemas.microsoft.com/office/drawing/2014/main" id="{907E3E7C-A38C-47CA-B58C-6EC34372FF45}"/>
              </a:ext>
            </a:extLst>
          </p:cNvPr>
          <p:cNvSpPr txBox="1">
            <a:spLocks/>
          </p:cNvSpPr>
          <p:nvPr userDrawn="1"/>
        </p:nvSpPr>
        <p:spPr bwMode="auto">
          <a:xfrm>
            <a:off x="448128" y="2205832"/>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defPPr>
              <a:defRPr lang="en-US"/>
            </a:defPPr>
            <a:lvl1pPr marL="0" marR="0" lvl="0" indent="0" defTabSz="684213" eaLnBrk="1" latinLnBrk="0" hangingPunct="1">
              <a:lnSpc>
                <a:spcPct val="100000"/>
              </a:lnSpc>
              <a:buClrTx/>
              <a:buSzTx/>
              <a:buFontTx/>
              <a:buNone/>
              <a:tabLst/>
              <a:defRPr kumimoji="0" sz="3800" b="0" i="0" u="none" strike="noStrike" cap="none" spc="0" normalizeH="0" baseline="0">
                <a:ln>
                  <a:noFill/>
                </a:ln>
                <a:solidFill>
                  <a:schemeClr val="bg1"/>
                </a:solidFill>
                <a:effectLst/>
                <a:uLnTx/>
                <a:uFillTx/>
                <a:latin typeface="+mj-lt"/>
                <a:cs typeface="CiscoSansTT Light" panose="020B0503020201020303" pitchFamily="34" charset="0"/>
              </a:defRPr>
            </a:lvl1pPr>
            <a:lvl2pPr defTabSz="684213" eaLnBrk="1" hangingPunct="1">
              <a:lnSpc>
                <a:spcPct val="80000"/>
              </a:lnSpc>
              <a:defRPr sz="3200">
                <a:solidFill>
                  <a:srgbClr val="676767"/>
                </a:solidFill>
              </a:defRPr>
            </a:lvl2pPr>
            <a:lvl3pPr defTabSz="684213" eaLnBrk="1" hangingPunct="1">
              <a:lnSpc>
                <a:spcPct val="80000"/>
              </a:lnSpc>
              <a:defRPr sz="3200">
                <a:solidFill>
                  <a:srgbClr val="676767"/>
                </a:solidFill>
              </a:defRPr>
            </a:lvl3pPr>
            <a:lvl4pPr defTabSz="684213" eaLnBrk="1" hangingPunct="1">
              <a:lnSpc>
                <a:spcPct val="80000"/>
              </a:lnSpc>
              <a:defRPr sz="3200">
                <a:solidFill>
                  <a:srgbClr val="676767"/>
                </a:solidFill>
              </a:defRPr>
            </a:lvl4pPr>
            <a:lvl5pPr defTabSz="684213" eaLnBrk="1" hangingPunct="1">
              <a:lnSpc>
                <a:spcPct val="80000"/>
              </a:lnSpc>
              <a:defRPr sz="3200">
                <a:solidFill>
                  <a:srgbClr val="676767"/>
                </a:solidFill>
              </a:defRPr>
            </a:lvl5pPr>
            <a:lvl6pPr marL="457200" defTabSz="684213" fontAlgn="base">
              <a:lnSpc>
                <a:spcPct val="80000"/>
              </a:lnSpc>
              <a:spcBef>
                <a:spcPct val="0"/>
              </a:spcBef>
              <a:spcAft>
                <a:spcPct val="0"/>
              </a:spcAft>
              <a:defRPr sz="3200">
                <a:solidFill>
                  <a:srgbClr val="676767"/>
                </a:solidFill>
              </a:defRPr>
            </a:lvl6pPr>
            <a:lvl7pPr marL="914400" defTabSz="684213" fontAlgn="base">
              <a:lnSpc>
                <a:spcPct val="80000"/>
              </a:lnSpc>
              <a:spcBef>
                <a:spcPct val="0"/>
              </a:spcBef>
              <a:spcAft>
                <a:spcPct val="0"/>
              </a:spcAft>
              <a:defRPr sz="3200">
                <a:solidFill>
                  <a:srgbClr val="676767"/>
                </a:solidFill>
              </a:defRPr>
            </a:lvl7pPr>
            <a:lvl8pPr marL="1371600" defTabSz="684213" fontAlgn="base">
              <a:lnSpc>
                <a:spcPct val="80000"/>
              </a:lnSpc>
              <a:spcBef>
                <a:spcPct val="0"/>
              </a:spcBef>
              <a:spcAft>
                <a:spcPct val="0"/>
              </a:spcAft>
              <a:defRPr sz="3200">
                <a:solidFill>
                  <a:srgbClr val="676767"/>
                </a:solidFill>
              </a:defRPr>
            </a:lvl8pPr>
            <a:lvl9pPr marL="1828800" defTabSz="684213" fontAlgn="base">
              <a:lnSpc>
                <a:spcPct val="80000"/>
              </a:lnSpc>
              <a:spcBef>
                <a:spcPct val="0"/>
              </a:spcBef>
              <a:spcAft>
                <a:spcPct val="0"/>
              </a:spcAft>
              <a:defRPr sz="3200">
                <a:solidFill>
                  <a:srgbClr val="676767"/>
                </a:solidFill>
              </a:defRPr>
            </a:lvl9pPr>
          </a:lstStyle>
          <a:p>
            <a:pPr lvl="0"/>
            <a:r>
              <a:rPr lang="en-US" sz="3600" noProof="0" dirty="0">
                <a:solidFill>
                  <a:schemeClr val="bg2"/>
                </a:solidFill>
              </a:rPr>
              <a:t>Agenda</a:t>
            </a:r>
          </a:p>
        </p:txBody>
      </p:sp>
      <p:sp>
        <p:nvSpPr>
          <p:cNvPr id="103" name="Footer Placeholder 2"/>
          <p:cNvSpPr>
            <a:spLocks noGrp="1"/>
          </p:cNvSpPr>
          <p:nvPr userDrawn="1">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
        <p:nvSpPr>
          <p:cNvPr id="104" name="Slide Number Placeholder 1"/>
          <p:cNvSpPr>
            <a:spLocks noGrp="1"/>
          </p:cNvSpPr>
          <p:nvPr userDrawn="1">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grpSp>
        <p:nvGrpSpPr>
          <p:cNvPr id="18" name="Group 17">
            <a:extLst>
              <a:ext uri="{FF2B5EF4-FFF2-40B4-BE49-F238E27FC236}">
                <a16:creationId xmlns:a16="http://schemas.microsoft.com/office/drawing/2014/main" id="{AEDAFA0C-3796-B740-8598-C5EB87A8A0DD}"/>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8D763816-C119-AE4B-97B5-0AB797F5DC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B2A8C941-A2E7-C348-A0FA-828DFC751EB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852CA00-9B68-DA45-9A49-2F087747196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BB293E-DED5-DF4E-9388-7F0B7063B25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703D62A-45BE-CB4D-B37D-57A8C43C9A5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924D449-DA74-824E-B0B2-F22AE42E24D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0CC6CCB8-BB8E-A34B-A537-720E1C9A8740}"/>
                </a:ext>
              </a:extLst>
            </p:cNvPr>
            <p:cNvGrpSpPr/>
            <p:nvPr/>
          </p:nvGrpSpPr>
          <p:grpSpPr>
            <a:xfrm>
              <a:off x="968312" y="4785947"/>
              <a:ext cx="573946" cy="274194"/>
              <a:chOff x="4186345" y="-863385"/>
              <a:chExt cx="1807247" cy="863385"/>
            </a:xfrm>
            <a:grpFill/>
          </p:grpSpPr>
          <p:sp>
            <p:nvSpPr>
              <p:cNvPr id="21" name="Freeform 20">
                <a:extLst>
                  <a:ext uri="{FF2B5EF4-FFF2-40B4-BE49-F238E27FC236}">
                    <a16:creationId xmlns:a16="http://schemas.microsoft.com/office/drawing/2014/main" id="{8A37B3C3-4A74-2C48-95B2-93E7A858FBE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3693A2C-7F2B-5A42-A882-3D25348AB94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65A124B-70B7-8144-8557-E8B6944C5C8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5301078-E884-124A-9176-DD25F1C668C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71F432F-2683-9C4E-B264-81ED64CCAE4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87537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EB268D-1521-2EAC-6593-3ADF2F3FF3AB}"/>
              </a:ext>
            </a:extLst>
          </p:cNvPr>
          <p:cNvPicPr>
            <a:picLocks noChangeAspect="1"/>
          </p:cNvPicPr>
          <p:nvPr userDrawn="1"/>
        </p:nvPicPr>
        <p:blipFill rotWithShape="1">
          <a:blip r:embed="rId2"/>
          <a:srcRect l="1485" t="46695" r="46995" b="46695"/>
          <a:stretch/>
        </p:blipFill>
        <p:spPr>
          <a:xfrm>
            <a:off x="0" y="0"/>
            <a:ext cx="9144002" cy="12192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5" name="Content Placeholder 4"/>
          <p:cNvSpPr>
            <a:spLocks noGrp="1"/>
          </p:cNvSpPr>
          <p:nvPr>
            <p:ph sz="quarter" idx="11" hasCustomPrompt="1"/>
          </p:nvPr>
        </p:nvSpPr>
        <p:spPr>
          <a:xfrm>
            <a:off x="443997" y="1506908"/>
            <a:ext cx="8266112" cy="2743200"/>
          </a:xfrm>
          <a:prstGeom prst="rect">
            <a:avLst/>
          </a:prstGeom>
        </p:spPr>
        <p:txBody>
          <a:bodyPr/>
          <a:lstStyle>
            <a:lvl1pPr>
              <a:spcBef>
                <a:spcPts val="1110"/>
              </a:spcBef>
              <a:buClr>
                <a:schemeClr val="tx1"/>
              </a:buClr>
              <a:buSzPct val="80000"/>
              <a:defRPr lang="en-US" sz="2000" b="0" i="0" kern="1200" dirty="0" smtClean="0">
                <a:solidFill>
                  <a:schemeClr val="tx1"/>
                </a:solidFill>
                <a:latin typeface="+mn-lt"/>
                <a:ea typeface="CiscoSansTT Light" panose="020B0503020201020303" pitchFamily="34" charset="0"/>
                <a:cs typeface="CiscoSansTT Light" panose="020B0503020201020303" pitchFamily="34" charset="0"/>
              </a:defRPr>
            </a:lvl1pPr>
            <a:lvl2pPr marL="341313" indent="-171450">
              <a:spcBef>
                <a:spcPts val="600"/>
              </a:spcBef>
              <a:buClr>
                <a:schemeClr val="tx1"/>
              </a:buClr>
              <a:buSzPct val="80000"/>
              <a:defRPr lang="en-US" sz="1800" b="0" i="0" kern="1200" dirty="0" smtClean="0">
                <a:solidFill>
                  <a:schemeClr val="tx1"/>
                </a:solidFill>
                <a:latin typeface="+mn-lt"/>
                <a:ea typeface="CiscoSansTT Light" panose="020B0503020201020303" pitchFamily="34" charset="0"/>
                <a:cs typeface="CiscoSansTT Light" panose="020B0503020201020303" pitchFamily="34" charset="0"/>
              </a:defRPr>
            </a:lvl2pPr>
            <a:lvl3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3pPr>
            <a:lvl4pPr>
              <a:defRPr lang="en-US" sz="2000" b="0" i="0" kern="1200" dirty="0" smtClean="0">
                <a:solidFill>
                  <a:schemeClr val="tx1"/>
                </a:solidFill>
                <a:latin typeface="CiscoSansTT Light" panose="020B0503020201020303" pitchFamily="34" charset="0"/>
                <a:ea typeface="CiscoSansTT Light" panose="020B0503020201020303" pitchFamily="34" charset="0"/>
                <a:cs typeface="CiscoSansTT Light" panose="020B0503020201020303" pitchFamily="34" charset="0"/>
              </a:defRPr>
            </a:lvl4pPr>
          </a:lstStyle>
          <a:p>
            <a:pPr lvl="0"/>
            <a:r>
              <a:rPr lang="en-US" dirty="0"/>
              <a:t>Click to edit Master text styles</a:t>
            </a:r>
          </a:p>
          <a:p>
            <a:pPr lvl="1"/>
            <a:r>
              <a:rPr lang="en-US" dirty="0"/>
              <a:t>Second level</a:t>
            </a:r>
          </a:p>
        </p:txBody>
      </p:sp>
      <p:sp>
        <p:nvSpPr>
          <p:cNvPr id="104" name="Slide Number Placeholder 1"/>
          <p:cNvSpPr>
            <a:spLocks noGrp="1"/>
          </p:cNvSpPr>
          <p:nvPr>
            <p:ph type="sldNum" sz="quarter" idx="4"/>
          </p:nvPr>
        </p:nvSpPr>
        <p:spPr bwMode="white">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TextBox 12">
            <a:extLst>
              <a:ext uri="{FF2B5EF4-FFF2-40B4-BE49-F238E27FC236}">
                <a16:creationId xmlns:a16="http://schemas.microsoft.com/office/drawing/2014/main" id="{2EEAC03F-B0CE-1F4E-BCCB-6F1F2923D86E}"/>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1" name="Rectangle 4">
            <a:extLst>
              <a:ext uri="{FF2B5EF4-FFF2-40B4-BE49-F238E27FC236}">
                <a16:creationId xmlns:a16="http://schemas.microsoft.com/office/drawing/2014/main" id="{AED59B0F-C472-469F-8983-6C5A6F04ED5F}"/>
              </a:ext>
            </a:extLst>
          </p:cNvPr>
          <p:cNvSpPr>
            <a:spLocks noChangeArrowheads="1"/>
          </p:cNvSpPr>
          <p:nvPr userDrawn="1"/>
        </p:nvSpPr>
        <p:spPr bwMode="white">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itle 2">
            <a:extLst>
              <a:ext uri="{FF2B5EF4-FFF2-40B4-BE49-F238E27FC236}">
                <a16:creationId xmlns:a16="http://schemas.microsoft.com/office/drawing/2014/main" id="{918DF5AE-8D5B-F141-ACBC-503404AFF81D}"/>
              </a:ext>
            </a:extLst>
          </p:cNvPr>
          <p:cNvSpPr txBox="1">
            <a:spLocks/>
          </p:cNvSpPr>
          <p:nvPr userDrawn="1"/>
        </p:nvSpPr>
        <p:spPr bwMode="auto">
          <a:xfrm>
            <a:off x="448055" y="191707"/>
            <a:ext cx="2722529" cy="731837"/>
          </a:xfrm>
          <a:prstGeom prst="rect">
            <a:avLst/>
          </a:prstGeom>
          <a:noFill/>
          <a:ln>
            <a:noFill/>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5000"/>
              </a:lnSpc>
              <a:spcBef>
                <a:spcPct val="0"/>
              </a:spcBef>
              <a:spcAft>
                <a:spcPct val="0"/>
              </a:spcAft>
              <a:defRPr lang="en-GB" sz="3200" b="0" i="0" u="none" kern="1200" dirty="0">
                <a:solidFill>
                  <a:schemeClr val="bg1">
                    <a:lumMod val="75000"/>
                  </a:schemeClr>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0" marR="0" lvl="0" indent="0" algn="l" defTabSz="684213" rtl="0" eaLnBrk="1" fontAlgn="base" latinLnBrk="0" hangingPunct="1">
              <a:lnSpc>
                <a:spcPct val="8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Agenda</a:t>
            </a:r>
          </a:p>
        </p:txBody>
      </p:sp>
      <p:sp>
        <p:nvSpPr>
          <p:cNvPr id="15" name="Footer Placeholder 2">
            <a:extLst>
              <a:ext uri="{FF2B5EF4-FFF2-40B4-BE49-F238E27FC236}">
                <a16:creationId xmlns:a16="http://schemas.microsoft.com/office/drawing/2014/main" id="{E1277112-482E-1947-814F-DADBA891D12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6" name="Group 15">
            <a:extLst>
              <a:ext uri="{FF2B5EF4-FFF2-40B4-BE49-F238E27FC236}">
                <a16:creationId xmlns:a16="http://schemas.microsoft.com/office/drawing/2014/main" id="{E4C6568A-8090-1E4E-B084-F234785BF10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4D67A12-8E2E-394C-8616-9F35901DF048}"/>
                </a:ext>
              </a:extLst>
            </p:cNvPr>
            <p:cNvGrpSpPr/>
            <p:nvPr/>
          </p:nvGrpSpPr>
          <p:grpSpPr>
            <a:xfrm>
              <a:off x="536418" y="4930673"/>
              <a:ext cx="386220" cy="86649"/>
              <a:chOff x="2826390" y="-407669"/>
              <a:chExt cx="1216132" cy="272841"/>
            </a:xfrm>
            <a:grpFill/>
          </p:grpSpPr>
          <p:sp>
            <p:nvSpPr>
              <p:cNvPr id="29" name="Freeform 28">
                <a:extLst>
                  <a:ext uri="{FF2B5EF4-FFF2-40B4-BE49-F238E27FC236}">
                    <a16:creationId xmlns:a16="http://schemas.microsoft.com/office/drawing/2014/main" id="{F2DF5007-AD62-A144-8953-70AEC3558F3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5FBB146-5ABB-5E41-B0DF-03C5C9140D9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34FCECA-191D-EE4A-BCDB-5F90C2AE7A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03930FF4-6754-F740-AB49-7AD7978C9FB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5418B959-0F16-4D45-A0AB-85306709735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AB7DF69F-C437-6B49-936C-1DFA5563F089}"/>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E5001CB8-A193-FA43-8B80-48B384C96E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F93AA8A-FD79-3B4D-B053-D428AADDFD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DBE805-5FA8-004C-A2F7-DF202BC18CC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95E42AD-3836-834D-8818-33D430ADFD2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ACB3AD32-E802-5E4B-92CA-4A9117D6E06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62140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gue">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5BEAB8-45F5-455C-A20F-B888547CE057}"/>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
        <p:nvSpPr>
          <p:cNvPr id="7" name="Title 7">
            <a:extLst>
              <a:ext uri="{FF2B5EF4-FFF2-40B4-BE49-F238E27FC236}">
                <a16:creationId xmlns:a16="http://schemas.microsoft.com/office/drawing/2014/main" id="{2E53C8D8-6328-1946-921C-7CA0C68F0AC1}"/>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C292C41A-4C93-D085-B5D3-7E450FFD9055}"/>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2F6BB5B7-6665-3107-A0D1-D4EA36C95352}"/>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0B716C54-70D2-33A0-46A0-A5F435269329}"/>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0DE0EF1-B002-14AD-E7D6-B7954C0A9DC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B2797B7-A7D8-609E-C5DF-6DFC3B38D5A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76E8CF1-B052-8C08-3E9C-881902E4B2A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C637F47-8CCC-ECB5-CCD0-F36B0E863AE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39EB5738-949D-7CD1-8F73-5C179778921F}"/>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CD11B15D-F7BA-0768-9F51-EB7F80A51EE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ECFCF492-3760-E452-8507-087A61A4BE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6EC8CC5-4B31-3DF0-419D-EF306330DCC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F491616-1EE0-F7BE-40BD-8F8B737875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3E794B-9F88-A81E-94EC-E71F825C353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55721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gue 2">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51722-4AC8-34F6-390D-16FE0E3A9354}"/>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3760805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gue 3">
    <p:bg>
      <p:bgPr>
        <a:solidFill>
          <a:srgbClr val="051C2C"/>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9" name="Picture 8">
            <a:extLst>
              <a:ext uri="{FF2B5EF4-FFF2-40B4-BE49-F238E27FC236}">
                <a16:creationId xmlns:a16="http://schemas.microsoft.com/office/drawing/2014/main" id="{0F955C2B-B708-EF59-73A1-1EE1A62D9EED}"/>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Tree>
    <p:extLst>
      <p:ext uri="{BB962C8B-B14F-4D97-AF65-F5344CB8AC3E}">
        <p14:creationId xmlns:p14="http://schemas.microsoft.com/office/powerpoint/2010/main" val="6775458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gue 4">
    <p:bg>
      <p:bgPr>
        <a:solidFill>
          <a:srgbClr val="051C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32D8E2-C47B-4579-FFC1-920997E43A31}"/>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24125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gue 5">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53214-923A-46BC-56F0-978A3B8922CE}"/>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830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gue Video ">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7DC8887-AB91-D351-47B0-851EE0ADEE50}"/>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2BD6BEBE-E0E1-21F2-4484-A8C3FDEF580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A139DC0-BBAB-9FCE-992B-EF924D6CB89D}"/>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6260A629-73AC-0DFD-DBC8-B58821C1C96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44DEB2B-E342-86C5-08C6-3C1616D72FC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55B9E33-71DF-E498-41B9-F0FFF30CD1A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CE549548-A74F-E67A-BE5D-BADC6ABDA1AF}"/>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203BE5C3-5F17-4A25-4BA5-F24974D6B38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B3EE1F0B-A975-C080-47EA-639BCE6C8CD4}"/>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202666DE-C422-0C9C-6CA8-C1A961B3DF7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D20C420C-7305-31AA-83E5-A8DA4FBDF2D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3BA9FE68-DCDF-4570-6698-BE8BCDC8868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1FB51BA9-3E9F-4349-B551-2406BC89D73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F49B18DB-9FE8-6E51-DBC7-A448972E336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9" name="Title 7">
            <a:extLst>
              <a:ext uri="{FF2B5EF4-FFF2-40B4-BE49-F238E27FC236}">
                <a16:creationId xmlns:a16="http://schemas.microsoft.com/office/drawing/2014/main" id="{2BFE06C5-35A4-E647-8BBA-F20E20FF3062}"/>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7920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2">
    <p:bg>
      <p:bgPr>
        <a:solidFill>
          <a:srgbClr val="051C2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51722-4AC8-34F6-390D-16FE0E3A9354}"/>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grpSp>
        <p:nvGrpSpPr>
          <p:cNvPr id="11" name="Group 10">
            <a:extLst>
              <a:ext uri="{FF2B5EF4-FFF2-40B4-BE49-F238E27FC236}">
                <a16:creationId xmlns:a16="http://schemas.microsoft.com/office/drawing/2014/main" id="{D6DB497E-9AE8-214E-ADAE-EB78FF7DC5BE}"/>
              </a:ext>
            </a:extLst>
          </p:cNvPr>
          <p:cNvGrpSpPr/>
          <p:nvPr userDrawn="1"/>
        </p:nvGrpSpPr>
        <p:grpSpPr>
          <a:xfrm>
            <a:off x="536418" y="4785947"/>
            <a:ext cx="1005840" cy="274194"/>
            <a:chOff x="536418" y="4785947"/>
            <a:chExt cx="1005840" cy="274194"/>
          </a:xfrm>
          <a:solidFill>
            <a:schemeClr val="bg2"/>
          </a:solidFill>
        </p:grpSpPr>
        <p:grpSp>
          <p:nvGrpSpPr>
            <p:cNvPr id="12" name="Group 11">
              <a:extLst>
                <a:ext uri="{FF2B5EF4-FFF2-40B4-BE49-F238E27FC236}">
                  <a16:creationId xmlns:a16="http://schemas.microsoft.com/office/drawing/2014/main" id="{1D67576C-29AA-414D-B8AF-7345AA380ED8}"/>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A4951833-52FC-0842-BBA5-952EAAA5C84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127AB28-60D7-B64B-8925-FD9A32E0A1C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3006837-3EFF-3940-86E7-C028B023678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9ABA4E-74E2-3043-AD7D-15021A7429D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03822A-D134-FE4F-B0D7-D6007E9E6FB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863C134A-4146-B44C-A2FC-1267D1F7007D}"/>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38AB2533-3A6B-6A44-A8A1-565CD27B52A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DD0FFCEA-9AFE-9147-B00B-86EA79697A4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146E33-1C31-F041-918B-3E085D7E4FB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C0460F8-45BF-C647-9D6A-F51C79774E6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3AC413-C009-A349-B317-E5DFB1EA61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Title 7">
            <a:extLst>
              <a:ext uri="{FF2B5EF4-FFF2-40B4-BE49-F238E27FC236}">
                <a16:creationId xmlns:a16="http://schemas.microsoft.com/office/drawing/2014/main" id="{E040945A-BEC7-1744-8395-977A5917DF63}"/>
              </a:ext>
            </a:extLst>
          </p:cNvPr>
          <p:cNvSpPr>
            <a:spLocks noGrp="1"/>
          </p:cNvSpPr>
          <p:nvPr>
            <p:ph type="title" hasCustomPrompt="1"/>
          </p:nvPr>
        </p:nvSpPr>
        <p:spPr bwMode="white">
          <a:xfrm>
            <a:off x="420010" y="1600789"/>
            <a:ext cx="3737052"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spTree>
    <p:extLst>
      <p:ext uri="{BB962C8B-B14F-4D97-AF65-F5344CB8AC3E}">
        <p14:creationId xmlns:p14="http://schemas.microsoft.com/office/powerpoint/2010/main" val="38874236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gue Video 2">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45627-DEAC-782B-EFE7-E1E8F1FBA5F2}"/>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A8B7CBAA-791A-EE1B-2A4F-AE51BB7E9657}"/>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B1643CE9-FB50-3803-C7B4-9819731F6E4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8E085E6-9C97-3EA4-40CF-E86B05DF4D6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00E3439-0BD5-B253-95DF-7F66766304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0D3206C-CF54-5A98-02C2-717CCFDB789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587C065E-929F-2559-40C9-436A35184380}"/>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2D0FB4-5589-53CD-B9E9-48DCBCB8C39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FE7365FA-764E-2115-CD86-D583C7AE1527}"/>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6A2917AD-5FCF-0AEB-481C-38AE763E43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723AB6E-8E04-E4B4-7C0E-C5701369412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0965A10-0DF1-A9BC-CF4C-86E5BC30599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16A0629-65F4-1CCC-A9B1-B61F5464B7A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546FA70-22CE-4A52-338F-D6782F08AED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6" name="Title 7">
            <a:extLst>
              <a:ext uri="{FF2B5EF4-FFF2-40B4-BE49-F238E27FC236}">
                <a16:creationId xmlns:a16="http://schemas.microsoft.com/office/drawing/2014/main" id="{9AEA2519-4EDF-2B40-9100-D88C46DC419C}"/>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Video</a:t>
            </a:r>
          </a:p>
        </p:txBody>
      </p:sp>
    </p:spTree>
    <p:extLst>
      <p:ext uri="{BB962C8B-B14F-4D97-AF65-F5344CB8AC3E}">
        <p14:creationId xmlns:p14="http://schemas.microsoft.com/office/powerpoint/2010/main" val="10715997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gue Demo">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8EA0AA-46D7-0E6C-A15E-1C337F79DE5C}"/>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9A478F9-58DF-FC53-AAD2-6501CF9B18AB}"/>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AD1004A0-8D65-E8D4-C79A-4EA433BA60BF}"/>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A8722964-3F3C-39BB-3EAF-B2DA613C412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7" name="Freeform 26">
                <a:extLst>
                  <a:ext uri="{FF2B5EF4-FFF2-40B4-BE49-F238E27FC236}">
                    <a16:creationId xmlns:a16="http://schemas.microsoft.com/office/drawing/2014/main" id="{61478CC4-DC0C-8320-60AD-EB2BB08536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4E1A0D4C-44B8-064C-7A56-A10E5C14014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187B89CB-F72E-762A-7A1F-FD44FE87617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B42CE3DA-1AD4-E9FF-2134-F464893CF2F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5" name="Group 4">
              <a:extLst>
                <a:ext uri="{FF2B5EF4-FFF2-40B4-BE49-F238E27FC236}">
                  <a16:creationId xmlns:a16="http://schemas.microsoft.com/office/drawing/2014/main" id="{49323FEB-EC83-CFC6-2B9B-CBEC11D4232B}"/>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D8E51103-AA4B-CAE0-70F4-E09C818290C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9" name="Freeform 8">
                <a:extLst>
                  <a:ext uri="{FF2B5EF4-FFF2-40B4-BE49-F238E27FC236}">
                    <a16:creationId xmlns:a16="http://schemas.microsoft.com/office/drawing/2014/main" id="{D64D0F0D-7298-DE2D-AA11-97841F2556B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32AB35C4-EB50-9A50-6604-53287B9E294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4" name="Freeform 23">
                <a:extLst>
                  <a:ext uri="{FF2B5EF4-FFF2-40B4-BE49-F238E27FC236}">
                    <a16:creationId xmlns:a16="http://schemas.microsoft.com/office/drawing/2014/main" id="{EF845DF2-50FF-EC06-714A-4271685A816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DCBA9244-8649-B792-D74E-A765F182F7D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6" name="Title 7">
            <a:extLst>
              <a:ext uri="{FF2B5EF4-FFF2-40B4-BE49-F238E27FC236}">
                <a16:creationId xmlns:a16="http://schemas.microsoft.com/office/drawing/2014/main" id="{9CD0360D-F9BE-EF40-965B-0DE6D0C5490D}"/>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33070861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gue Demo 2">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CE5A-81BF-E03B-AC1B-D41D733FB60D}"/>
              </a:ext>
            </a:extLst>
          </p:cNvPr>
          <p:cNvPicPr>
            <a:picLocks noChangeAspect="1"/>
          </p:cNvPicPr>
          <p:nvPr userDrawn="1"/>
        </p:nvPicPr>
        <p:blipFill>
          <a:blip r:embed="rId2"/>
          <a:srcRect l="17685" t="13915" r="15648" b="1391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grpSp>
        <p:nvGrpSpPr>
          <p:cNvPr id="3" name="Group 2">
            <a:extLst>
              <a:ext uri="{FF2B5EF4-FFF2-40B4-BE49-F238E27FC236}">
                <a16:creationId xmlns:a16="http://schemas.microsoft.com/office/drawing/2014/main" id="{76C003CD-73BA-7AFD-C79C-1B572013B732}"/>
              </a:ext>
            </a:extLst>
          </p:cNvPr>
          <p:cNvGrpSpPr/>
          <p:nvPr userDrawn="1"/>
        </p:nvGrpSpPr>
        <p:grpSpPr>
          <a:xfrm>
            <a:off x="536418" y="4785947"/>
            <a:ext cx="1005840" cy="274194"/>
            <a:chOff x="536418" y="4785947"/>
            <a:chExt cx="1005840" cy="274194"/>
          </a:xfrm>
          <a:solidFill>
            <a:schemeClr val="bg1"/>
          </a:solidFill>
        </p:grpSpPr>
        <p:grpSp>
          <p:nvGrpSpPr>
            <p:cNvPr id="4" name="Group 3">
              <a:extLst>
                <a:ext uri="{FF2B5EF4-FFF2-40B4-BE49-F238E27FC236}">
                  <a16:creationId xmlns:a16="http://schemas.microsoft.com/office/drawing/2014/main" id="{3A0AB181-6FE0-D0BB-3322-575F4DA725A1}"/>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B616600E-81FF-3C4F-7F61-A056B8ABA2F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solidFill>
                    <a:schemeClr val="bg2"/>
                  </a:solidFill>
                </a:endParaRPr>
              </a:p>
            </p:txBody>
          </p:sp>
          <p:sp>
            <p:nvSpPr>
              <p:cNvPr id="28" name="Freeform 27">
                <a:extLst>
                  <a:ext uri="{FF2B5EF4-FFF2-40B4-BE49-F238E27FC236}">
                    <a16:creationId xmlns:a16="http://schemas.microsoft.com/office/drawing/2014/main" id="{39C06035-7B4C-91B1-35EB-554BCAF865C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solidFill>
                    <a:schemeClr val="bg2"/>
                  </a:solidFill>
                </a:endParaRPr>
              </a:p>
            </p:txBody>
          </p:sp>
          <p:sp>
            <p:nvSpPr>
              <p:cNvPr id="29" name="Freeform 28">
                <a:extLst>
                  <a:ext uri="{FF2B5EF4-FFF2-40B4-BE49-F238E27FC236}">
                    <a16:creationId xmlns:a16="http://schemas.microsoft.com/office/drawing/2014/main" id="{53D048E8-31EA-573B-71B8-A44C242FE7F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solidFill>
                    <a:schemeClr val="bg2"/>
                  </a:solidFill>
                </a:endParaRPr>
              </a:p>
            </p:txBody>
          </p:sp>
          <p:sp>
            <p:nvSpPr>
              <p:cNvPr id="30" name="Freeform 29">
                <a:extLst>
                  <a:ext uri="{FF2B5EF4-FFF2-40B4-BE49-F238E27FC236}">
                    <a16:creationId xmlns:a16="http://schemas.microsoft.com/office/drawing/2014/main" id="{5FA18BDE-A2A1-D7EB-B50B-561A94C2989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solidFill>
                    <a:schemeClr val="bg2"/>
                  </a:solidFill>
                </a:endParaRPr>
              </a:p>
            </p:txBody>
          </p:sp>
          <p:sp>
            <p:nvSpPr>
              <p:cNvPr id="31" name="Freeform 30">
                <a:extLst>
                  <a:ext uri="{FF2B5EF4-FFF2-40B4-BE49-F238E27FC236}">
                    <a16:creationId xmlns:a16="http://schemas.microsoft.com/office/drawing/2014/main" id="{81B370D9-ED31-B9A0-7BC6-1E15DE54B5E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solidFill>
                    <a:schemeClr val="bg2"/>
                  </a:solidFill>
                </a:endParaRPr>
              </a:p>
            </p:txBody>
          </p:sp>
        </p:grpSp>
        <p:grpSp>
          <p:nvGrpSpPr>
            <p:cNvPr id="6" name="Group 5">
              <a:extLst>
                <a:ext uri="{FF2B5EF4-FFF2-40B4-BE49-F238E27FC236}">
                  <a16:creationId xmlns:a16="http://schemas.microsoft.com/office/drawing/2014/main" id="{14B49693-639F-B4CD-EE2F-5FBD6B0B7023}"/>
                </a:ext>
              </a:extLst>
            </p:cNvPr>
            <p:cNvGrpSpPr/>
            <p:nvPr/>
          </p:nvGrpSpPr>
          <p:grpSpPr>
            <a:xfrm>
              <a:off x="968312" y="4785947"/>
              <a:ext cx="573946" cy="274194"/>
              <a:chOff x="4186345" y="-863385"/>
              <a:chExt cx="1807247" cy="863385"/>
            </a:xfrm>
            <a:grpFill/>
          </p:grpSpPr>
          <p:sp>
            <p:nvSpPr>
              <p:cNvPr id="9" name="Freeform 8">
                <a:extLst>
                  <a:ext uri="{FF2B5EF4-FFF2-40B4-BE49-F238E27FC236}">
                    <a16:creationId xmlns:a16="http://schemas.microsoft.com/office/drawing/2014/main" id="{63F5686A-DBF9-AA92-ED39-F992A42EB83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solidFill>
                    <a:schemeClr val="bg2"/>
                  </a:solidFill>
                </a:endParaRPr>
              </a:p>
            </p:txBody>
          </p:sp>
          <p:sp>
            <p:nvSpPr>
              <p:cNvPr id="10" name="Freeform 9">
                <a:extLst>
                  <a:ext uri="{FF2B5EF4-FFF2-40B4-BE49-F238E27FC236}">
                    <a16:creationId xmlns:a16="http://schemas.microsoft.com/office/drawing/2014/main" id="{9AE9F94B-E933-DEB6-389E-1574F403631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solidFill>
                    <a:schemeClr val="bg2"/>
                  </a:solidFill>
                </a:endParaRPr>
              </a:p>
            </p:txBody>
          </p:sp>
          <p:sp>
            <p:nvSpPr>
              <p:cNvPr id="11" name="Freeform 10">
                <a:extLst>
                  <a:ext uri="{FF2B5EF4-FFF2-40B4-BE49-F238E27FC236}">
                    <a16:creationId xmlns:a16="http://schemas.microsoft.com/office/drawing/2014/main" id="{8CB36F21-5A09-485E-0C2F-BCFE61C75A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solidFill>
                    <a:schemeClr val="bg2"/>
                  </a:solidFill>
                </a:endParaRPr>
              </a:p>
            </p:txBody>
          </p:sp>
          <p:sp>
            <p:nvSpPr>
              <p:cNvPr id="25" name="Freeform 24">
                <a:extLst>
                  <a:ext uri="{FF2B5EF4-FFF2-40B4-BE49-F238E27FC236}">
                    <a16:creationId xmlns:a16="http://schemas.microsoft.com/office/drawing/2014/main" id="{2FCE8F22-D9E1-5EE4-DF8A-F337F307402A}"/>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solidFill>
                    <a:schemeClr val="bg2"/>
                  </a:solidFill>
                </a:endParaRPr>
              </a:p>
            </p:txBody>
          </p:sp>
          <p:sp>
            <p:nvSpPr>
              <p:cNvPr id="26" name="Freeform 25">
                <a:extLst>
                  <a:ext uri="{FF2B5EF4-FFF2-40B4-BE49-F238E27FC236}">
                    <a16:creationId xmlns:a16="http://schemas.microsoft.com/office/drawing/2014/main" id="{C7806C4E-CC7F-3A66-07B1-2F909BF5BE1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solidFill>
                    <a:schemeClr val="bg2"/>
                  </a:solidFill>
                </a:endParaRPr>
              </a:p>
            </p:txBody>
          </p:sp>
        </p:grpSp>
      </p:grpSp>
      <p:sp>
        <p:nvSpPr>
          <p:cNvPr id="5" name="Title 7">
            <a:extLst>
              <a:ext uri="{FF2B5EF4-FFF2-40B4-BE49-F238E27FC236}">
                <a16:creationId xmlns:a16="http://schemas.microsoft.com/office/drawing/2014/main" id="{51DA4B7A-F672-604E-AC53-28E80A7ADEF4}"/>
              </a:ext>
            </a:extLst>
          </p:cNvPr>
          <p:cNvSpPr>
            <a:spLocks noGrp="1"/>
          </p:cNvSpPr>
          <p:nvPr>
            <p:ph type="title" hasCustomPrompt="1"/>
          </p:nvPr>
        </p:nvSpPr>
        <p:spPr bwMode="white">
          <a:xfrm>
            <a:off x="420009"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1"/>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Demo</a:t>
            </a:r>
          </a:p>
        </p:txBody>
      </p:sp>
    </p:spTree>
    <p:extLst>
      <p:ext uri="{BB962C8B-B14F-4D97-AF65-F5344CB8AC3E}">
        <p14:creationId xmlns:p14="http://schemas.microsoft.com/office/powerpoint/2010/main" val="4082659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FE728-F84D-5893-C2ED-85DD63B605B1}"/>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5023330D-4CEB-164F-A808-148F5420532F}"/>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546A60-BEAA-624F-BAB8-029BD15C36AD}"/>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84B23160-586F-C644-888B-BF5945D660E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2FBB22B-3B08-7344-8D44-C8D3E348EF4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1FCE61E-078B-284B-AB14-3D8C6324881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3B1CEA85-5AE8-4C48-99A2-416D954B41B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59B252-275A-BE4E-AF7F-BA7B580F6034}"/>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4CD1C1F-F01B-7D4C-BDEE-C3849F85274C}"/>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FB90D1-6CEE-7A4A-A776-9153B863102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D29945A3-16BF-E042-9EE4-69514A0407A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FADC72F-89DF-3145-8907-ED60B5BF6FB7}"/>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65E1FAE-B379-D345-829A-F365B37D147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9B3D65B-3B6F-754C-B450-F764E4492F4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101714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_Dark">
    <p:bg>
      <p:bgPr>
        <a:solidFill>
          <a:srgbClr val="051C2C"/>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Tx/>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Tx/>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Tx/>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46"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TextBox 11">
            <a:extLst>
              <a:ext uri="{FF2B5EF4-FFF2-40B4-BE49-F238E27FC236}">
                <a16:creationId xmlns:a16="http://schemas.microsoft.com/office/drawing/2014/main" id="{B17170BB-3F84-364B-8306-FE4B5A2A8D6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C7BE4A9E-3078-CB42-AECE-D82CF464ED0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2" name="Group 1">
            <a:extLst>
              <a:ext uri="{FF2B5EF4-FFF2-40B4-BE49-F238E27FC236}">
                <a16:creationId xmlns:a16="http://schemas.microsoft.com/office/drawing/2014/main" id="{E2043521-88A7-313B-72AE-EB05C4D59ACA}"/>
              </a:ext>
            </a:extLst>
          </p:cNvPr>
          <p:cNvGrpSpPr/>
          <p:nvPr userDrawn="1"/>
        </p:nvGrpSpPr>
        <p:grpSpPr>
          <a:xfrm>
            <a:off x="536418" y="4785947"/>
            <a:ext cx="1005840" cy="274194"/>
            <a:chOff x="536418" y="4785947"/>
            <a:chExt cx="1005840" cy="274194"/>
          </a:xfrm>
          <a:solidFill>
            <a:schemeClr val="bg2"/>
          </a:solidFill>
        </p:grpSpPr>
        <p:grpSp>
          <p:nvGrpSpPr>
            <p:cNvPr id="3" name="Group 2">
              <a:extLst>
                <a:ext uri="{FF2B5EF4-FFF2-40B4-BE49-F238E27FC236}">
                  <a16:creationId xmlns:a16="http://schemas.microsoft.com/office/drawing/2014/main" id="{5164E8AF-BA7E-D99F-2836-4DD68BB358DF}"/>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D5B706DB-A7EF-122E-4363-9E1132188A86}"/>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4FF9B80-9108-9BF0-0B51-0618BC014CF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7BB5BA0-667D-D15D-3D18-319D58A3989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62D2ECF-6F8E-00D4-880F-C5C761B6674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823FEE0-7129-0227-1612-EAF851FA9D0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F3A7835-6FCD-1143-EE94-4AE938F1740D}"/>
                </a:ext>
              </a:extLst>
            </p:cNvPr>
            <p:cNvGrpSpPr/>
            <p:nvPr/>
          </p:nvGrpSpPr>
          <p:grpSpPr>
            <a:xfrm>
              <a:off x="968312" y="4785947"/>
              <a:ext cx="573946" cy="274194"/>
              <a:chOff x="4186345" y="-863385"/>
              <a:chExt cx="1807247" cy="863385"/>
            </a:xfrm>
            <a:grpFill/>
          </p:grpSpPr>
          <p:sp>
            <p:nvSpPr>
              <p:cNvPr id="5" name="Freeform 4">
                <a:extLst>
                  <a:ext uri="{FF2B5EF4-FFF2-40B4-BE49-F238E27FC236}">
                    <a16:creationId xmlns:a16="http://schemas.microsoft.com/office/drawing/2014/main" id="{03A8725F-F10E-9759-2070-871CB10430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148EE61-C6ED-1A00-B9FB-42113475E37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ABD81D9-4708-FD2F-373F-F6E2C35E45C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2A87642A-66B2-8BBD-A594-5F6F00C8FB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AFFA68-E523-783E-E877-DAC89A208D1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5" name="Picture 14">
            <a:extLst>
              <a:ext uri="{FF2B5EF4-FFF2-40B4-BE49-F238E27FC236}">
                <a16:creationId xmlns:a16="http://schemas.microsoft.com/office/drawing/2014/main" id="{E6F12B99-C16A-ACF3-24B6-939A069F722F}"/>
              </a:ext>
            </a:extLst>
          </p:cNvPr>
          <p:cNvPicPr>
            <a:picLocks noChangeAspect="1"/>
          </p:cNvPicPr>
          <p:nvPr userDrawn="1"/>
        </p:nvPicPr>
        <p:blipFill rotWithShape="1">
          <a:blip r:embed="rId2"/>
          <a:srcRect l="2013" t="49305" r="46885" b="49684"/>
          <a:stretch/>
        </p:blipFill>
        <p:spPr>
          <a:xfrm rot="5400000">
            <a:off x="6519362" y="2518862"/>
            <a:ext cx="5143500" cy="105775"/>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21159040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67C7E5BD-1733-7A48-8718-16744C3E1F9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AC82C7BB-D83B-E54D-938F-A9C2E995AB22}"/>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226348B8-E873-E94D-B715-43A0B714E79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DA06DA18-22F5-9341-8B98-98D126AAF812}"/>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DA72225-6F27-AD4A-98F6-4F0E76DD059C}"/>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AADA4D7E-414A-4B46-A435-E51A7F7E93A4}"/>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9C1404B-2827-1C47-8D44-930C1DC32C4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74C9DA09-6B0C-9642-A776-1D5D58D05A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C714548-FE94-A64E-8E2E-19CEE56BA2E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F60D8DD-08BA-2241-88B6-00DB3D66DDF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6CEE7B14-3CE0-D745-9217-2F8BAF5E6D30}"/>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DEC05E4-6D6F-944B-8BE0-72086836BB3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4E0A687-659D-FA45-AD53-F9782C19581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23B7152-0240-7349-9DBE-58B29C35175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2FE0773-31F1-A04D-9E49-242AFC82E15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A2397CA-4274-2444-B555-60D0321835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1941024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title and Bullet">
    <p:spTree>
      <p:nvGrpSpPr>
        <p:cNvPr id="1" name=""/>
        <p:cNvGrpSpPr/>
        <p:nvPr/>
      </p:nvGrpSpPr>
      <p:grpSpPr>
        <a:xfrm>
          <a:off x="0" y="0"/>
          <a:ext cx="0" cy="0"/>
          <a:chOff x="0" y="0"/>
          <a:chExt cx="0" cy="0"/>
        </a:xfrm>
      </p:grpSpPr>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1"/>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540A7D92-0E41-B14B-B65C-B8B673712FA5}"/>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DFCDC7E5-A47D-8D43-A9C3-ABF7C4DDEABB}"/>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AC9C1D94-8591-E74A-87ED-67DD4C86272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225129A-88AE-E646-8ECF-DF9BC6C25DB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E40E9FB-EF5B-BA43-9CCA-883EDCE75BB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2AA3AAA-2051-6740-91A2-62D82EF49D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5A7FBAA-FEB4-CA40-A2AD-F9E07989827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299CF5F-F0E6-D945-9A6D-E0876E96470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74A29A75-3883-4F4E-85AF-1B66D4A55D0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BB0AC88-A494-5E41-96E3-8510503AFA7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7E0A54D-729A-6141-879C-CFD3C4649DD2}"/>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8FDF8E-35CB-C34A-A14D-613CC681304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14F63AD-C17E-B249-8313-DC8F7071D14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2" name="Picture 1">
            <a:extLst>
              <a:ext uri="{FF2B5EF4-FFF2-40B4-BE49-F238E27FC236}">
                <a16:creationId xmlns:a16="http://schemas.microsoft.com/office/drawing/2014/main" id="{631D3698-9879-E54C-DC38-2870DEB0E715}"/>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Tree>
    <p:extLst>
      <p:ext uri="{BB962C8B-B14F-4D97-AF65-F5344CB8AC3E}">
        <p14:creationId xmlns:p14="http://schemas.microsoft.com/office/powerpoint/2010/main" val="1701082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title and Bullet_Dark">
    <p:bg>
      <p:bgPr>
        <a:solidFill>
          <a:srgbClr val="051C2C"/>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4F3450-EB02-F4E5-03E3-EA96A16C01E0}"/>
              </a:ext>
            </a:extLst>
          </p:cNvPr>
          <p:cNvPicPr>
            <a:picLocks noChangeAspect="1"/>
          </p:cNvPicPr>
          <p:nvPr userDrawn="1"/>
        </p:nvPicPr>
        <p:blipFill rotWithShape="1">
          <a:blip r:embed="rId2"/>
          <a:srcRect l="1485" t="49701" r="46995" b="49701"/>
          <a:stretch/>
        </p:blipFill>
        <p:spPr>
          <a:xfrm>
            <a:off x="0" y="0"/>
            <a:ext cx="9144002" cy="110400"/>
          </a:xfrm>
          <a:custGeom>
            <a:avLst/>
            <a:gdLst>
              <a:gd name="connsiteX0" fmla="*/ 0 w 9143999"/>
              <a:gd name="connsiteY0" fmla="*/ 0 h 1219200"/>
              <a:gd name="connsiteX1" fmla="*/ 9143999 w 9143999"/>
              <a:gd name="connsiteY1" fmla="*/ 0 h 1219200"/>
              <a:gd name="connsiteX2" fmla="*/ 9143999 w 9143999"/>
              <a:gd name="connsiteY2" fmla="*/ 1219200 h 1219200"/>
              <a:gd name="connsiteX3" fmla="*/ 0 w 9143999"/>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9143999" h="1219200">
                <a:moveTo>
                  <a:pt x="0" y="0"/>
                </a:moveTo>
                <a:lnTo>
                  <a:pt x="9143999" y="0"/>
                </a:lnTo>
                <a:lnTo>
                  <a:pt x="9143999" y="1219200"/>
                </a:lnTo>
                <a:lnTo>
                  <a:pt x="0" y="1219200"/>
                </a:lnTo>
                <a:close/>
              </a:path>
            </a:pathLst>
          </a:custGeom>
        </p:spPr>
      </p:pic>
      <p:sp>
        <p:nvSpPr>
          <p:cNvPr id="6" name="Title 1"/>
          <p:cNvSpPr>
            <a:spLocks noGrp="1"/>
          </p:cNvSpPr>
          <p:nvPr>
            <p:ph type="title"/>
          </p:nvPr>
        </p:nvSpPr>
        <p:spPr>
          <a:xfrm>
            <a:off x="443997" y="192024"/>
            <a:ext cx="8257032" cy="731520"/>
          </a:xfrm>
        </p:spPr>
        <p:txBody>
          <a:bodyPr anchor="b" anchorCtr="0"/>
          <a:lstStyle>
            <a:lvl1pPr>
              <a:defRPr lang="en-US" sz="2800" b="0" i="0" u="none" kern="1200" dirty="0">
                <a:solidFill>
                  <a:schemeClr val="bg2"/>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9" name="Content Placeholder 4"/>
          <p:cNvSpPr>
            <a:spLocks noGrp="1"/>
          </p:cNvSpPr>
          <p:nvPr>
            <p:ph sz="quarter" idx="11" hasCustomPrompt="1"/>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101"/>
              </a:spcBef>
              <a:spcAft>
                <a:spcPct val="0"/>
              </a:spcAft>
              <a:buClr>
                <a:schemeClr val="bg2"/>
              </a:buClr>
              <a:buSzPct val="80000"/>
              <a:buFont typeface="Arial"/>
              <a:buChar char="•"/>
              <a:defRPr lang="en-US" sz="2000" b="0" i="0" kern="1200" dirty="0">
                <a:solidFill>
                  <a:schemeClr val="bg2"/>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bg2"/>
              </a:buClr>
              <a:buSzPct val="80000"/>
              <a:buFont typeface="Arial"/>
              <a:buChar char="•"/>
              <a:defRPr lang="en-US" sz="1800" b="0" i="0" kern="1200" dirty="0">
                <a:solidFill>
                  <a:schemeClr val="bg2"/>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bg2"/>
              </a:buClr>
              <a:buSzPct val="80000"/>
              <a:buFont typeface="Arial"/>
              <a:buChar char="•"/>
              <a:defRPr lang="en-US" sz="1600" b="0" i="0" kern="1200" dirty="0">
                <a:solidFill>
                  <a:schemeClr val="bg2"/>
                </a:solidFill>
                <a:latin typeface="+mn-lt"/>
                <a:ea typeface="CiscoSansTT Thin" charset="0"/>
                <a:cs typeface="CiscoSansTT Thin" charset="0"/>
              </a:defRPr>
            </a:lvl3pPr>
            <a:lvl4pPr marL="503238" indent="-169863" algn="l" defTabSz="684213" rtl="0" eaLnBrk="1" fontAlgn="base" hangingPunct="1">
              <a:lnSpc>
                <a:spcPct val="95000"/>
              </a:lnSpc>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stStyle>
          <a:p>
            <a:pPr marL="171450" lvl="0" indent="-171450" algn="l" defTabSz="684213" rtl="0" eaLnBrk="1" fontAlgn="base" hangingPunct="1">
              <a:lnSpc>
                <a:spcPct val="95000"/>
              </a:lnSpc>
              <a:spcBef>
                <a:spcPts val="1110"/>
              </a:spcBef>
              <a:spcAft>
                <a:spcPct val="0"/>
              </a:spcAft>
              <a:buClr>
                <a:schemeClr val="tx1"/>
              </a:buClr>
              <a:buSzPct val="80000"/>
              <a:buFont typeface="Arial"/>
              <a:buChar char="•"/>
            </a:pPr>
            <a:r>
              <a:rPr lang="en-US" dirty="0"/>
              <a:t>Click to edit Master text styles</a:t>
            </a:r>
          </a:p>
          <a:p>
            <a:pPr lvl="1"/>
            <a:r>
              <a:rPr lang="en-US" dirty="0"/>
              <a:t>Second level</a:t>
            </a:r>
          </a:p>
          <a:p>
            <a:pPr lvl="2"/>
            <a:r>
              <a:rPr lang="en-US" dirty="0"/>
              <a:t>Third level</a:t>
            </a:r>
          </a:p>
        </p:txBody>
      </p:sp>
      <p:sp>
        <p:nvSpPr>
          <p:cNvPr id="10" name="Text Placeholder 5"/>
          <p:cNvSpPr>
            <a:spLocks noGrp="1"/>
          </p:cNvSpPr>
          <p:nvPr>
            <p:ph type="body" sz="quarter" idx="12"/>
          </p:nvPr>
        </p:nvSpPr>
        <p:spPr>
          <a:xfrm>
            <a:off x="443997" y="858908"/>
            <a:ext cx="8266112" cy="381000"/>
          </a:xfrm>
          <a:prstGeom prst="rect">
            <a:avLst/>
          </a:prstGeom>
        </p:spPr>
        <p:txBody>
          <a:bodyPr/>
          <a:lstStyle>
            <a:lvl1pPr marL="1785" indent="0">
              <a:buNone/>
              <a:defRPr lang="en-US" sz="1800" kern="1200" dirty="0" smtClean="0">
                <a:solidFill>
                  <a:schemeClr val="bg2"/>
                </a:solidFill>
                <a:latin typeface="+mj-lt"/>
                <a:ea typeface="+mn-ea"/>
                <a:cs typeface="+mn-cs"/>
                <a:sym typeface="Arial" pitchFamily="34" charset="0"/>
              </a:defRPr>
            </a:lvl1pPr>
          </a:lstStyle>
          <a:p>
            <a:pPr lvl="0"/>
            <a:r>
              <a:rPr lang="en-US" dirty="0"/>
              <a:t>Click to edit Master text styles</a:t>
            </a:r>
          </a:p>
        </p:txBody>
      </p:sp>
      <p:sp>
        <p:nvSpPr>
          <p:cNvPr id="4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748704E1-36A9-DD44-9B93-4E1AAFAAF45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6080A4E9-11E9-3B4E-A16D-59CE095F0545}"/>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3" name="Group 2">
            <a:extLst>
              <a:ext uri="{FF2B5EF4-FFF2-40B4-BE49-F238E27FC236}">
                <a16:creationId xmlns:a16="http://schemas.microsoft.com/office/drawing/2014/main" id="{E534BC9E-DD41-5399-0A86-AF3716A7F82B}"/>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75628E1B-56E9-C253-35BF-0BBFD5F88F0B}"/>
                </a:ext>
              </a:extLst>
            </p:cNvPr>
            <p:cNvGrpSpPr/>
            <p:nvPr/>
          </p:nvGrpSpPr>
          <p:grpSpPr>
            <a:xfrm>
              <a:off x="536418" y="4930673"/>
              <a:ext cx="386220" cy="86649"/>
              <a:chOff x="2826390" y="-407669"/>
              <a:chExt cx="1216132" cy="272841"/>
            </a:xfrm>
            <a:grpFill/>
          </p:grpSpPr>
          <p:sp>
            <p:nvSpPr>
              <p:cNvPr id="30" name="Freeform 29">
                <a:extLst>
                  <a:ext uri="{FF2B5EF4-FFF2-40B4-BE49-F238E27FC236}">
                    <a16:creationId xmlns:a16="http://schemas.microsoft.com/office/drawing/2014/main" id="{D59249A1-76FA-D601-C21D-B89C098C41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BA5BDEA1-5B80-0CA0-A7E2-8DC05581C18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4E89108F-AE03-5CE3-AE80-1759D169421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CCB9D3E2-1BB7-A40F-7D07-2B9D0F75EB7D}"/>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BC0BA622-0C71-ECCA-9E2F-7774AB5D743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68A1A49E-B520-54B1-89F1-2A906B475C18}"/>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177787D-0E41-9280-B6B7-4EBA00B5D5C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157AA2A-1182-8327-9239-B772E5F2718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38F258F1-3C90-78CB-53E9-EB64CA8A84C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DBEC16A-9181-C995-7DE4-FFC1AD596EF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D8A5E5FB-91B7-28AE-851A-54BACA0038A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944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45200"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Text Placeholder 3"/>
          <p:cNvSpPr>
            <a:spLocks noGrp="1"/>
          </p:cNvSpPr>
          <p:nvPr>
            <p:ph type="body" sz="quarter" idx="12" hasCustomPrompt="1"/>
          </p:nvPr>
        </p:nvSpPr>
        <p:spPr>
          <a:xfrm>
            <a:off x="4843616" y="1205898"/>
            <a:ext cx="3886200" cy="3083094"/>
          </a:xfrm>
          <a:prstGeom prst="rect">
            <a:avLst/>
          </a:prstGeom>
        </p:spPr>
        <p:txBody>
          <a:bodyPr lIns="91440" tIns="45710" rIns="0" bIns="45710">
            <a:noAutofit/>
          </a:bodyPr>
          <a:lstStyle>
            <a:lvl1pPr marL="115888" indent="-115888">
              <a:lnSpc>
                <a:spcPct val="95000"/>
              </a:lnSpc>
              <a:spcBef>
                <a:spcPts val="1075"/>
              </a:spcBef>
              <a:buClr>
                <a:schemeClr val="tx1"/>
              </a:buClr>
              <a:buSzPct val="60000"/>
              <a:buFont typeface="Arial"/>
              <a:buChar char="•"/>
              <a:defRPr sz="2000" b="0" i="0">
                <a:solidFill>
                  <a:schemeClr val="tx1"/>
                </a:solidFill>
                <a:latin typeface="+mn-lt"/>
                <a:cs typeface="CiscoSans ExtraLight"/>
              </a:defRPr>
            </a:lvl1pPr>
            <a:lvl2pPr marL="231775" indent="-111125">
              <a:lnSpc>
                <a:spcPct val="95000"/>
              </a:lnSpc>
              <a:spcBef>
                <a:spcPts val="600"/>
              </a:spcBef>
              <a:buClr>
                <a:schemeClr val="tx1"/>
              </a:buClr>
              <a:buSzPct val="60000"/>
              <a:buFont typeface="Arial"/>
              <a:buChar char="•"/>
              <a:defRPr sz="1800" b="0" i="0">
                <a:solidFill>
                  <a:schemeClr val="tx1"/>
                </a:solidFill>
                <a:latin typeface="+mn-lt"/>
                <a:cs typeface="CiscoSans ExtraLight"/>
              </a:defRPr>
            </a:lvl2pPr>
            <a:lvl3pPr marL="341313" indent="-114300">
              <a:spcBef>
                <a:spcPts val="600"/>
              </a:spcBef>
              <a:buClr>
                <a:schemeClr val="tx1"/>
              </a:buClr>
              <a:buSzPct val="60000"/>
              <a:buFont typeface="Arial"/>
              <a:buChar char="•"/>
              <a:tabLst/>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CiscoSansTT Light" panose="020B0503020201020303" pitchFamily="34" charset="0"/>
                <a:cs typeface="CiscoSans ExtraLight"/>
              </a:defRPr>
            </a:lvl4pPr>
            <a:lvl5pPr marL="631825" indent="-114300">
              <a:buClr>
                <a:schemeClr val="tx1"/>
              </a:buClr>
              <a:buSzPct val="60000"/>
              <a:buFont typeface="Arial"/>
              <a:buChar char="•"/>
              <a:defRPr sz="1200" b="0" i="0">
                <a:solidFill>
                  <a:schemeClr val="tx1"/>
                </a:solidFill>
                <a:latin typeface="CiscoSansTT Light" panose="020B0503020201020303" pitchFamily="34" charset="0"/>
                <a:cs typeface="CiscoSans ExtraLight"/>
              </a:defRPr>
            </a:lvl5pPr>
          </a:lstStyle>
          <a:p>
            <a:pPr lvl="0"/>
            <a:r>
              <a:rPr lang="en-US" dirty="0"/>
              <a:t>Click to edit Master text styles</a:t>
            </a:r>
          </a:p>
          <a:p>
            <a:pPr lvl="1"/>
            <a:r>
              <a:rPr lang="en-US" dirty="0"/>
              <a:t>Second level</a:t>
            </a:r>
          </a:p>
          <a:p>
            <a:pPr lvl="2"/>
            <a:r>
              <a:rPr lang="en-US" dirty="0"/>
              <a:t>Third level</a:t>
            </a:r>
          </a:p>
        </p:txBody>
      </p:sp>
      <p:sp>
        <p:nvSpPr>
          <p:cNvPr id="12" name="Rectangle 4">
            <a:extLst>
              <a:ext uri="{FF2B5EF4-FFF2-40B4-BE49-F238E27FC236}">
                <a16:creationId xmlns:a16="http://schemas.microsoft.com/office/drawing/2014/main" id="{9867D10A-E493-8F42-853D-F00CCBADF8B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3" name="TextBox 12">
            <a:extLst>
              <a:ext uri="{FF2B5EF4-FFF2-40B4-BE49-F238E27FC236}">
                <a16:creationId xmlns:a16="http://schemas.microsoft.com/office/drawing/2014/main" id="{BBF9D966-CF42-3647-BCF1-7869D86B3B7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BE986F06-8E2C-1E4C-90C3-171D8D2450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8038D1F5-1170-364A-8D3F-6654EB2B237B}"/>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A92DCFF1-C52C-AE4B-9BF3-8D6DAF0B6C7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FB5B4617-A7D9-5648-8D4A-5251DB13112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4D7701B-6721-EE43-9E30-E9B109355CA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AA632AD-C28F-5C4E-8910-482A91C9FA1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75A98ED-D8D7-3F4D-8F90-DC37D0A9814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466F6E1-5190-8946-8F58-5013DD67A17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AF90BCA1-DEB4-564D-8B0E-078E24447C2D}"/>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DDE70381-494D-AB48-BA66-A2E072FFDB2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58973A9-0AD3-684B-828C-B3BAC312C6A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0C844A-754A-854A-BAD0-93C60C5331B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B1E1B4C-04A6-0744-8081-0C5245EBDCE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7ECAAC-11FA-254E-805F-F5635E7570E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880305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9672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3">
    <p:bg>
      <p:bgPr>
        <a:solidFill>
          <a:srgbClr val="051C2C"/>
        </a:solidFill>
        <a:effectLst/>
      </p:bgPr>
    </p:bg>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2A7A9229-4C1A-8044-BCD0-0E1206B381D3}"/>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4F4F1145-F3E4-99F8-3ED5-CC3C34D5B136}"/>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5B158F03-3529-25F5-EEA4-8357F5DFE176}"/>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C948201-F3F3-02B1-F1C0-AE3ED6E3BE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019CF8-568A-1741-B36D-3E77061F2D7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6C2C06C-EA6D-81ED-E9F5-F4AC2678778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0FFB991C-6E4D-BF84-532F-349D2F9BC99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3541D10-368C-9929-D054-3F83DA918F9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C4CC02D5-93A6-CE09-EA18-39B96084BD24}"/>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9467006C-EA13-F5A6-8C98-92DFCD216865}"/>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4896275-CBA5-A43B-4777-F49D692B4F5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DBC7FA8-62EF-C3FC-9D72-D4B9B25F7A3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032B2F5-BF18-1CE3-90F8-C5F75F8B55D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6E202C9-9145-B6C8-B372-DA7C8C53012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9" name="Picture 8">
            <a:extLst>
              <a:ext uri="{FF2B5EF4-FFF2-40B4-BE49-F238E27FC236}">
                <a16:creationId xmlns:a16="http://schemas.microsoft.com/office/drawing/2014/main" id="{0F955C2B-B708-EF59-73A1-1EE1A62D9EED}"/>
              </a:ext>
            </a:extLst>
          </p:cNvPr>
          <p:cNvPicPr>
            <a:picLocks noChangeAspect="1"/>
          </p:cNvPicPr>
          <p:nvPr userDrawn="1"/>
        </p:nvPicPr>
        <p:blipFill>
          <a:blip r:embed="rId2"/>
          <a:srcRect t="16255" r="37681" b="16255"/>
          <a:stretch>
            <a:fillRect/>
          </a:stretch>
        </p:blipFill>
        <p:spPr>
          <a:xfrm>
            <a:off x="4573834" y="0"/>
            <a:ext cx="4570166" cy="5143500"/>
          </a:xfrm>
          <a:custGeom>
            <a:avLst/>
            <a:gdLst>
              <a:gd name="connsiteX0" fmla="*/ 0 w 4570166"/>
              <a:gd name="connsiteY0" fmla="*/ 0 h 5143500"/>
              <a:gd name="connsiteX1" fmla="*/ 4570166 w 4570166"/>
              <a:gd name="connsiteY1" fmla="*/ 0 h 5143500"/>
              <a:gd name="connsiteX2" fmla="*/ 4570166 w 4570166"/>
              <a:gd name="connsiteY2" fmla="*/ 5143500 h 5143500"/>
              <a:gd name="connsiteX3" fmla="*/ 0 w 457016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0166" h="5143500">
                <a:moveTo>
                  <a:pt x="0" y="0"/>
                </a:moveTo>
                <a:lnTo>
                  <a:pt x="4570166" y="0"/>
                </a:lnTo>
                <a:lnTo>
                  <a:pt x="4570166" y="5143500"/>
                </a:lnTo>
                <a:lnTo>
                  <a:pt x="0" y="5143500"/>
                </a:lnTo>
                <a:close/>
              </a:path>
            </a:pathLst>
          </a:custGeom>
        </p:spPr>
      </p:pic>
    </p:spTree>
    <p:extLst>
      <p:ext uri="{BB962C8B-B14F-4D97-AF65-F5344CB8AC3E}">
        <p14:creationId xmlns:p14="http://schemas.microsoft.com/office/powerpoint/2010/main" val="8593156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_Title only_Dark">
    <p:bg>
      <p:bgPr>
        <a:solidFill>
          <a:srgbClr val="051C2C"/>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bg2"/>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bg2"/>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bg2"/>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bg2"/>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bg2"/>
                </a:solidFill>
                <a:latin typeface="+mn-lt"/>
                <a:cs typeface="CiscoSans Thin"/>
              </a:defRPr>
            </a:lvl1pPr>
          </a:lstStyle>
          <a:p>
            <a:pPr defTabSz="610744"/>
            <a:r>
              <a:rPr lang="en-US"/>
              <a:t>LTRCCT-2011</a:t>
            </a:r>
          </a:p>
        </p:txBody>
      </p:sp>
      <p:grpSp>
        <p:nvGrpSpPr>
          <p:cNvPr id="2" name="Group 1">
            <a:extLst>
              <a:ext uri="{FF2B5EF4-FFF2-40B4-BE49-F238E27FC236}">
                <a16:creationId xmlns:a16="http://schemas.microsoft.com/office/drawing/2014/main" id="{DE01ED3F-392E-7842-55A9-45A460F3FC6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EE9B3DE9-B393-CC3A-261D-D61DED88B527}"/>
                </a:ext>
              </a:extLst>
            </p:cNvPr>
            <p:cNvGrpSpPr/>
            <p:nvPr/>
          </p:nvGrpSpPr>
          <p:grpSpPr>
            <a:xfrm>
              <a:off x="536418" y="4930673"/>
              <a:ext cx="386220" cy="86649"/>
              <a:chOff x="2826390" y="-407669"/>
              <a:chExt cx="1216132" cy="272841"/>
            </a:xfrm>
            <a:grpFill/>
          </p:grpSpPr>
          <p:sp>
            <p:nvSpPr>
              <p:cNvPr id="28" name="Freeform 27">
                <a:extLst>
                  <a:ext uri="{FF2B5EF4-FFF2-40B4-BE49-F238E27FC236}">
                    <a16:creationId xmlns:a16="http://schemas.microsoft.com/office/drawing/2014/main" id="{5B5060FD-4626-ED4A-25A6-59BC7305399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81114F09-B39F-5F68-FFE9-F44DCBE6CE4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39CC9AC-9D35-40A8-278C-0347CD50EEE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911DF3B-CA2A-4A70-3A82-45E8D09C4F0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752D8CA-E23C-033D-5CC3-9A058E967E8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47E6E733-C5BB-5066-11B2-3ECB2A262A20}"/>
                </a:ext>
              </a:extLst>
            </p:cNvPr>
            <p:cNvGrpSpPr/>
            <p:nvPr/>
          </p:nvGrpSpPr>
          <p:grpSpPr>
            <a:xfrm>
              <a:off x="968312" y="4785947"/>
              <a:ext cx="573946" cy="274194"/>
              <a:chOff x="4186345" y="-863385"/>
              <a:chExt cx="1807247" cy="863385"/>
            </a:xfrm>
            <a:grpFill/>
          </p:grpSpPr>
          <p:sp>
            <p:nvSpPr>
              <p:cNvPr id="6" name="Freeform 5">
                <a:extLst>
                  <a:ext uri="{FF2B5EF4-FFF2-40B4-BE49-F238E27FC236}">
                    <a16:creationId xmlns:a16="http://schemas.microsoft.com/office/drawing/2014/main" id="{BB3A5416-4FB9-767B-BD97-D530F078C2E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FCDA872C-AFF9-2CFE-9E5B-48F29204D10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E59F358-550E-2D33-1E4C-6F2A8D43586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94219FEF-5974-52A0-28B9-559B2F387BB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3A6B253-1478-B0E2-60DA-32B68FEEA40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50586524"/>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defRPr sz="2800">
                <a:solidFill>
                  <a:schemeClr val="bg1"/>
                </a:solidFill>
                <a:latin typeface="+mj-lt"/>
              </a:defRPr>
            </a:lvl1pPr>
          </a:lstStyle>
          <a:p>
            <a:pPr lvl="0"/>
            <a:r>
              <a:rPr lang="en-GB" dirty="0"/>
              <a:t>Click to edit Master title style</a:t>
            </a:r>
          </a:p>
        </p:txBody>
      </p:sp>
      <p:sp>
        <p:nvSpPr>
          <p:cNvPr id="2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6337AA91-CAF9-B243-9407-B8CD907B765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A1E888-9D8C-4441-B932-5B763634137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86BD0F26-8837-324E-A1F8-788F44BB99D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1CD74829-1CC1-DF4B-BA97-EB60EA8F9C8C}"/>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A7FF7DFE-0336-A44B-A68B-12BA303C0AB5}"/>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C6CAA3E8-B1E1-1B42-A283-25A158F1F3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CD7CC5-44B4-B843-99D2-532B0FEF904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B10A9FB-C1E0-A046-B5C0-03CF19896A2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62266C7-C4B1-E248-9E93-F1E31B138D7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D1BE883-E029-F340-8ED6-A4CD5E66C71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D8F301E-510E-2644-8482-67525712BE5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9338D19-C782-C34B-83CA-D6E07ECC11A0}"/>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7F2FF80-88D7-354E-AADE-FD81AAB4804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B66E6A-0D81-0F4E-B942-03FF57D5C42F}"/>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A788438-6D25-4940-8D50-81953C6D31D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5887B4A-64A3-704B-B4EE-FE568C55A89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8077429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443996" y="192024"/>
            <a:ext cx="8257032" cy="731520"/>
          </a:xfrm>
        </p:spPr>
        <p:txBody>
          <a:bodyPr anchor="b" anchorCtr="0"/>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6" name="Text Placeholder 5"/>
          <p:cNvSpPr>
            <a:spLocks noGrp="1"/>
          </p:cNvSpPr>
          <p:nvPr>
            <p:ph type="body" sz="quarter" idx="12"/>
          </p:nvPr>
        </p:nvSpPr>
        <p:spPr>
          <a:xfrm>
            <a:off x="443996" y="858908"/>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1119454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with Title and Subtitle">
    <p:spTree>
      <p:nvGrpSpPr>
        <p:cNvPr id="1" name=""/>
        <p:cNvGrpSpPr/>
        <p:nvPr/>
      </p:nvGrpSpPr>
      <p:grpSpPr>
        <a:xfrm>
          <a:off x="0" y="0"/>
          <a:ext cx="0" cy="0"/>
          <a:chOff x="0" y="0"/>
          <a:chExt cx="0" cy="0"/>
        </a:xfrm>
      </p:grpSpPr>
      <p:sp>
        <p:nvSpPr>
          <p:cNvPr id="12" name="Title 1"/>
          <p:cNvSpPr>
            <a:spLocks noGrp="1"/>
          </p:cNvSpPr>
          <p:nvPr>
            <p:ph type="title"/>
          </p:nvPr>
        </p:nvSpPr>
        <p:spPr>
          <a:xfrm>
            <a:off x="443997" y="192024"/>
            <a:ext cx="8257032" cy="731520"/>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Content Placeholder 4"/>
          <p:cNvSpPr>
            <a:spLocks noGrp="1"/>
          </p:cNvSpPr>
          <p:nvPr>
            <p:ph sz="quarter" idx="11" hasCustomPrompt="1"/>
          </p:nvPr>
        </p:nvSpPr>
        <p:spPr>
          <a:xfrm>
            <a:off x="443997"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4" name="Text Placeholder 5"/>
          <p:cNvSpPr>
            <a:spLocks noGrp="1"/>
          </p:cNvSpPr>
          <p:nvPr>
            <p:ph type="body" sz="quarter" idx="12"/>
          </p:nvPr>
        </p:nvSpPr>
        <p:spPr>
          <a:xfrm>
            <a:off x="443997" y="858908"/>
            <a:ext cx="8256006"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6" name="Content Placeholder 4"/>
          <p:cNvSpPr>
            <a:spLocks noGrp="1"/>
          </p:cNvSpPr>
          <p:nvPr>
            <p:ph sz="quarter" idx="13" hasCustomPrompt="1"/>
          </p:nvPr>
        </p:nvSpPr>
        <p:spPr>
          <a:xfrm>
            <a:off x="4798825" y="1256412"/>
            <a:ext cx="3886200" cy="3097819"/>
          </a:xfrm>
          <a:prstGeom prst="rect">
            <a:avLst/>
          </a:prstGeom>
        </p:spPr>
        <p:txBody>
          <a:bodyPr/>
          <a:lstStyle>
            <a:lvl1pPr marL="115888" indent="-115888">
              <a:buClr>
                <a:schemeClr val="tx1"/>
              </a:buClr>
              <a:buSzPct val="60000"/>
              <a:defRPr sz="1800">
                <a:solidFill>
                  <a:schemeClr val="tx1"/>
                </a:solidFill>
                <a:latin typeface="+mn-lt"/>
              </a:defRPr>
            </a:lvl1pPr>
            <a:lvl2pPr marL="231775" indent="-115888">
              <a:spcBef>
                <a:spcPts val="600"/>
              </a:spcBef>
              <a:buClr>
                <a:schemeClr val="tx1"/>
              </a:buClr>
              <a:buSzPct val="60000"/>
              <a:defRPr sz="1600">
                <a:solidFill>
                  <a:schemeClr val="tx1"/>
                </a:solidFill>
                <a:latin typeface="+mn-lt"/>
              </a:defRPr>
            </a:lvl2pPr>
            <a:lvl3pPr marL="341313" indent="-109538">
              <a:spcBef>
                <a:spcPts val="600"/>
              </a:spcBef>
              <a:buClr>
                <a:schemeClr val="tx1"/>
              </a:buClr>
              <a:buSzPct val="60000"/>
              <a:defRPr sz="1400">
                <a:solidFill>
                  <a:schemeClr val="tx1"/>
                </a:solidFill>
                <a:latin typeface="+mn-lt"/>
              </a:defRPr>
            </a:lvl3pPr>
            <a:lvl4pPr>
              <a:defRPr>
                <a:solidFill>
                  <a:schemeClr val="tx1"/>
                </a:solidFill>
                <a:latin typeface="CiscoSansTT Light" panose="020B0503020201020303" pitchFamily="34" charset="0"/>
              </a:defRPr>
            </a:lvl4pPr>
          </a:lstStyle>
          <a:p>
            <a:pPr lvl="0"/>
            <a:r>
              <a:rPr lang="en-US" dirty="0"/>
              <a:t>Click to edit Master text styles</a:t>
            </a:r>
          </a:p>
          <a:p>
            <a:pPr lvl="1"/>
            <a:r>
              <a:rPr lang="en-US" dirty="0"/>
              <a:t>Second level</a:t>
            </a:r>
          </a:p>
          <a:p>
            <a:pPr lvl="2"/>
            <a:r>
              <a:rPr lang="en-US" dirty="0"/>
              <a:t>Third level</a:t>
            </a:r>
          </a:p>
        </p:txBody>
      </p:sp>
      <p:sp>
        <p:nvSpPr>
          <p:cNvPr id="15" name="Rectangle 4">
            <a:extLst>
              <a:ext uri="{FF2B5EF4-FFF2-40B4-BE49-F238E27FC236}">
                <a16:creationId xmlns:a16="http://schemas.microsoft.com/office/drawing/2014/main" id="{56F41CB9-FE8C-4E48-847B-F1E34547B954}"/>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7" name="TextBox 16">
            <a:extLst>
              <a:ext uri="{FF2B5EF4-FFF2-40B4-BE49-F238E27FC236}">
                <a16:creationId xmlns:a16="http://schemas.microsoft.com/office/drawing/2014/main" id="{685432AB-065A-9342-9795-BF73F9348CF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20" name="Footer Placeholder 2">
            <a:extLst>
              <a:ext uri="{FF2B5EF4-FFF2-40B4-BE49-F238E27FC236}">
                <a16:creationId xmlns:a16="http://schemas.microsoft.com/office/drawing/2014/main" id="{09A5B415-06DE-9747-8161-8A6A9555651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8" name="Group 17">
            <a:extLst>
              <a:ext uri="{FF2B5EF4-FFF2-40B4-BE49-F238E27FC236}">
                <a16:creationId xmlns:a16="http://schemas.microsoft.com/office/drawing/2014/main" id="{6B8FCEAE-70CB-7344-AE58-D8556B7673EC}"/>
              </a:ext>
            </a:extLst>
          </p:cNvPr>
          <p:cNvGrpSpPr/>
          <p:nvPr userDrawn="1"/>
        </p:nvGrpSpPr>
        <p:grpSpPr>
          <a:xfrm>
            <a:off x="536418" y="4785947"/>
            <a:ext cx="1005840" cy="274194"/>
            <a:chOff x="536418" y="4785947"/>
            <a:chExt cx="1005840" cy="274194"/>
          </a:xfrm>
          <a:solidFill>
            <a:schemeClr val="bg1"/>
          </a:solidFill>
        </p:grpSpPr>
        <p:grpSp>
          <p:nvGrpSpPr>
            <p:cNvPr id="19" name="Group 18">
              <a:extLst>
                <a:ext uri="{FF2B5EF4-FFF2-40B4-BE49-F238E27FC236}">
                  <a16:creationId xmlns:a16="http://schemas.microsoft.com/office/drawing/2014/main" id="{EA966E9D-AF8D-CD48-88E1-33E9FD5438D5}"/>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4ABF968F-0AA7-8748-8B6F-450CE7D3E3F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B72D640-7A3F-E54A-8294-433985916DA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2CBCC2F-2B11-044F-B962-8605E3266B3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DC6D0D2-19BE-2042-B8C0-DD3AA111B41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76E29705-4F54-B14C-951D-C926F2B528F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EF7C6564-8A97-0448-9A65-B7CA258958A6}"/>
                </a:ext>
              </a:extLst>
            </p:cNvPr>
            <p:cNvGrpSpPr/>
            <p:nvPr/>
          </p:nvGrpSpPr>
          <p:grpSpPr>
            <a:xfrm>
              <a:off x="968312" y="4785947"/>
              <a:ext cx="573946" cy="274194"/>
              <a:chOff x="4186345" y="-863385"/>
              <a:chExt cx="1807247" cy="863385"/>
            </a:xfrm>
            <a:grpFill/>
          </p:grpSpPr>
          <p:sp>
            <p:nvSpPr>
              <p:cNvPr id="22" name="Freeform 21">
                <a:extLst>
                  <a:ext uri="{FF2B5EF4-FFF2-40B4-BE49-F238E27FC236}">
                    <a16:creationId xmlns:a16="http://schemas.microsoft.com/office/drawing/2014/main" id="{9177304F-4FF5-D249-91E5-08E9CC17ED5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996CAC2-E60F-574B-BB6F-691581872458}"/>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86B3961-A3BC-C94F-B277-9D494F441E3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2DA998-A5BB-F346-9CF8-C06738F821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1C153E8-906D-3045-B7FE-F82744679EE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0052311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3 Column Bullets">
    <p:spTree>
      <p:nvGrpSpPr>
        <p:cNvPr id="1" name=""/>
        <p:cNvGrpSpPr/>
        <p:nvPr/>
      </p:nvGrpSpPr>
      <p:grpSpPr>
        <a:xfrm>
          <a:off x="0" y="0"/>
          <a:ext cx="0" cy="0"/>
          <a:chOff x="0" y="0"/>
          <a:chExt cx="0" cy="0"/>
        </a:xfrm>
      </p:grpSpPr>
      <p:sp>
        <p:nvSpPr>
          <p:cNvPr id="9" name="Title 1"/>
          <p:cNvSpPr>
            <a:spLocks noGrp="1"/>
          </p:cNvSpPr>
          <p:nvPr>
            <p:ph type="title"/>
          </p:nvPr>
        </p:nvSpPr>
        <p:spPr>
          <a:xfrm>
            <a:off x="443996" y="192024"/>
            <a:ext cx="8257032" cy="73152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a:defRPr lang="en-US" dirty="0">
                <a:solidFill>
                  <a:schemeClr val="bg1"/>
                </a:solidFill>
              </a:defRPr>
            </a:lvl1pPr>
          </a:lstStyle>
          <a:p>
            <a:pPr lvl="0"/>
            <a:r>
              <a:rPr lang="en-US" dirty="0"/>
              <a:t>Click to edit Master title style</a:t>
            </a:r>
          </a:p>
        </p:txBody>
      </p:sp>
      <p:sp>
        <p:nvSpPr>
          <p:cNvPr id="10" name="Content Placeholder 2"/>
          <p:cNvSpPr>
            <a:spLocks noGrp="1"/>
          </p:cNvSpPr>
          <p:nvPr>
            <p:ph idx="1" hasCustomPrompt="1"/>
          </p:nvPr>
        </p:nvSpPr>
        <p:spPr>
          <a:xfrm>
            <a:off x="44399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2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3" name="Content Placeholder 2"/>
          <p:cNvSpPr>
            <a:spLocks noGrp="1"/>
          </p:cNvSpPr>
          <p:nvPr>
            <p:ph idx="11" hasCustomPrompt="1"/>
          </p:nvPr>
        </p:nvSpPr>
        <p:spPr>
          <a:xfrm>
            <a:off x="3238160"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4" name="Content Placeholder 2"/>
          <p:cNvSpPr>
            <a:spLocks noGrp="1"/>
          </p:cNvSpPr>
          <p:nvPr>
            <p:ph idx="12" hasCustomPrompt="1"/>
          </p:nvPr>
        </p:nvSpPr>
        <p:spPr>
          <a:xfrm>
            <a:off x="6042616" y="1212555"/>
            <a:ext cx="2651760" cy="3262760"/>
          </a:xfrm>
          <a:prstGeom prst="rect">
            <a:avLst/>
          </a:prstGeom>
        </p:spPr>
        <p:txBody>
          <a:bodyPr lIns="91440" tIns="45720" rIns="91440" bIns="45720"/>
          <a:lstStyle>
            <a:lvl1pPr marL="115888" indent="-115888">
              <a:spcBef>
                <a:spcPts val="1075"/>
              </a:spcBef>
              <a:buClr>
                <a:schemeClr val="tx1"/>
              </a:buClr>
              <a:buSzPct val="60000"/>
              <a:defRPr sz="1600">
                <a:solidFill>
                  <a:schemeClr val="tx1"/>
                </a:solidFill>
                <a:latin typeface="+mn-lt"/>
              </a:defRPr>
            </a:lvl1pPr>
            <a:lvl2pPr marL="231775" indent="-115888">
              <a:spcBef>
                <a:spcPts val="600"/>
              </a:spcBef>
              <a:buClr>
                <a:schemeClr val="tx1"/>
              </a:buClr>
              <a:buSzPct val="60000"/>
              <a:defRPr sz="1400">
                <a:solidFill>
                  <a:schemeClr val="tx1"/>
                </a:solidFill>
                <a:latin typeface="+mn-lt"/>
              </a:defRPr>
            </a:lvl2pPr>
            <a:lvl3pPr marL="341313" indent="-115888">
              <a:spcBef>
                <a:spcPts val="600"/>
              </a:spcBef>
              <a:buClr>
                <a:schemeClr val="tx1"/>
              </a:buClr>
              <a:buSzPct val="60000"/>
              <a:defRPr sz="1200">
                <a:solidFill>
                  <a:schemeClr val="tx1"/>
                </a:solidFill>
                <a:latin typeface="+mn-lt"/>
              </a:defRPr>
            </a:lvl3pPr>
            <a:lvl4pPr>
              <a:spcBef>
                <a:spcPts val="200"/>
              </a:spcBef>
              <a:defRPr sz="1050">
                <a:solidFill>
                  <a:schemeClr val="tx1"/>
                </a:solidFill>
                <a:latin typeface="CiscoSansTT Light" panose="020B0503020201020303" pitchFamily="34" charset="0"/>
              </a:defRPr>
            </a:lvl4pPr>
            <a:lvl5pPr>
              <a:spcBef>
                <a:spcPts val="675"/>
              </a:spcBef>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p:txBody>
      </p:sp>
      <p:sp>
        <p:nvSpPr>
          <p:cNvPr id="11" name="Rectangle 4">
            <a:extLst>
              <a:ext uri="{FF2B5EF4-FFF2-40B4-BE49-F238E27FC236}">
                <a16:creationId xmlns:a16="http://schemas.microsoft.com/office/drawing/2014/main" id="{498560EB-0F6C-0B4B-985B-0F07C31EAE0B}"/>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5" name="TextBox 14">
            <a:extLst>
              <a:ext uri="{FF2B5EF4-FFF2-40B4-BE49-F238E27FC236}">
                <a16:creationId xmlns:a16="http://schemas.microsoft.com/office/drawing/2014/main" id="{D8F64191-CBF9-1C4A-BA57-224392FED34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8" name="Footer Placeholder 2">
            <a:extLst>
              <a:ext uri="{FF2B5EF4-FFF2-40B4-BE49-F238E27FC236}">
                <a16:creationId xmlns:a16="http://schemas.microsoft.com/office/drawing/2014/main" id="{CCFFF43F-6759-0249-A4F7-5D37F61F031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6" name="Group 15">
            <a:extLst>
              <a:ext uri="{FF2B5EF4-FFF2-40B4-BE49-F238E27FC236}">
                <a16:creationId xmlns:a16="http://schemas.microsoft.com/office/drawing/2014/main" id="{29862A5E-0C9C-7E47-A0BC-5A9DB1A87E7E}"/>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1B273494-10E2-E748-AFF2-AE60C94335FA}"/>
                </a:ext>
              </a:extLst>
            </p:cNvPr>
            <p:cNvGrpSpPr/>
            <p:nvPr/>
          </p:nvGrpSpPr>
          <p:grpSpPr>
            <a:xfrm>
              <a:off x="536418" y="4930673"/>
              <a:ext cx="386220" cy="86649"/>
              <a:chOff x="2826390" y="-407669"/>
              <a:chExt cx="1216132" cy="272841"/>
            </a:xfrm>
            <a:grpFill/>
          </p:grpSpPr>
          <p:sp>
            <p:nvSpPr>
              <p:cNvPr id="25" name="Freeform 24">
                <a:extLst>
                  <a:ext uri="{FF2B5EF4-FFF2-40B4-BE49-F238E27FC236}">
                    <a16:creationId xmlns:a16="http://schemas.microsoft.com/office/drawing/2014/main" id="{963A3A0A-6567-344D-89BC-555D96BC972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C160EAB1-2C39-6C45-8111-8853CC6DCE6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A6F2B78-9577-8E4A-B99E-A78632C785B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62C0B69-4628-F046-8F27-363BFE6963AB}"/>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01CD14A-A08D-D944-B220-39A33C96F9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3CE75010-F6EC-1541-AC95-31C740EA23AC}"/>
                </a:ext>
              </a:extLst>
            </p:cNvPr>
            <p:cNvGrpSpPr/>
            <p:nvPr/>
          </p:nvGrpSpPr>
          <p:grpSpPr>
            <a:xfrm>
              <a:off x="968312" y="4785947"/>
              <a:ext cx="573946" cy="274194"/>
              <a:chOff x="4186345" y="-863385"/>
              <a:chExt cx="1807247" cy="863385"/>
            </a:xfrm>
            <a:grpFill/>
          </p:grpSpPr>
          <p:sp>
            <p:nvSpPr>
              <p:cNvPr id="20" name="Freeform 19">
                <a:extLst>
                  <a:ext uri="{FF2B5EF4-FFF2-40B4-BE49-F238E27FC236}">
                    <a16:creationId xmlns:a16="http://schemas.microsoft.com/office/drawing/2014/main" id="{9524DE70-1609-0F4D-86A0-7483C68C0B8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43D8764-B740-CC4F-B9A8-36F3C005E66D}"/>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DAA39A1-8C44-C248-8431-1F59963797D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5E63856-45B7-CE4B-83C6-4616F5675805}"/>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0AB7449B-CF37-5F4C-ABC0-A8C0AFE2C2C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6090980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4 Heavy Graphics">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D7AAB1E2-9D67-384E-9019-56291A98B72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49A47124-895E-7242-A18E-B4556B8B444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Title 1">
            <a:extLst>
              <a:ext uri="{FF2B5EF4-FFF2-40B4-BE49-F238E27FC236}">
                <a16:creationId xmlns:a16="http://schemas.microsoft.com/office/drawing/2014/main" id="{7724BBD4-7A5C-5F48-B685-C4D895ED3143}"/>
              </a:ext>
            </a:extLst>
          </p:cNvPr>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4" name="Footer Placeholder 2">
            <a:extLst>
              <a:ext uri="{FF2B5EF4-FFF2-40B4-BE49-F238E27FC236}">
                <a16:creationId xmlns:a16="http://schemas.microsoft.com/office/drawing/2014/main" id="{F3FADB40-5363-6E42-AA9F-EAB42F8D5BC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731EB10C-FAB8-4E48-B95B-494694261C89}"/>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E3B076-88CF-2643-8A9F-6582DE8098B4}"/>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8B114B8-C04F-0147-870B-BFE22D4976F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DA21E1D-3099-3441-B2D1-80A6892B04B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28B5E18-C0E1-2346-B285-31EA966AF39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CC153DA-1E01-DF4F-B29D-43C55DE6F8D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A008B6B-E943-7A48-9C7C-9DF77F539A6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8225277E-D105-4441-B239-2F0861BA8B11}"/>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D874DD95-6FC8-5541-8398-6DB57E0238BB}"/>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193E7BD-E13E-3241-8687-3787192A32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D061A19-8E52-0B4C-AB32-603FD64710F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0F2AEB2-8280-1041-9884-4FB16290609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68D8033-2C75-EA4A-8750-9E6A9D63CDEE}"/>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779245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spcBef>
                <a:spcPts val="0"/>
              </a:spcBef>
              <a:buNone/>
              <a:defRPr sz="1800">
                <a:solidFill>
                  <a:schemeClr val="bg1"/>
                </a:solidFill>
                <a:latin typeface="+mj-lt"/>
              </a:defRPr>
            </a:lvl1pPr>
          </a:lstStyle>
          <a:p>
            <a:pPr lvl="0"/>
            <a:r>
              <a:rPr lang="en-US" dirty="0"/>
              <a:t>Click to edit Master text styles</a:t>
            </a:r>
          </a:p>
        </p:txBody>
      </p:sp>
      <p:sp>
        <p:nvSpPr>
          <p:cNvPr id="2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862495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Subtitle and Bullet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13" name="Text Placeholder 5"/>
          <p:cNvSpPr>
            <a:spLocks noGrp="1"/>
          </p:cNvSpPr>
          <p:nvPr>
            <p:ph type="body" sz="quarter" idx="12"/>
          </p:nvPr>
        </p:nvSpPr>
        <p:spPr>
          <a:xfrm>
            <a:off x="443996" y="588639"/>
            <a:ext cx="8266113" cy="381000"/>
          </a:xfrm>
          <a:prstGeom prst="rect">
            <a:avLst/>
          </a:prstGeom>
        </p:spPr>
        <p:txBody>
          <a:bodyPr/>
          <a:lstStyle>
            <a:lvl1pPr marL="1785" indent="0">
              <a:buNone/>
              <a:defRPr sz="1800">
                <a:solidFill>
                  <a:schemeClr val="bg1"/>
                </a:solidFill>
                <a:latin typeface="+mj-lt"/>
              </a:defRPr>
            </a:lvl1pPr>
          </a:lstStyle>
          <a:p>
            <a:pPr lvl="0"/>
            <a:r>
              <a:rPr lang="en-US" dirty="0"/>
              <a:t>Click to edit Master text styles</a:t>
            </a:r>
          </a:p>
        </p:txBody>
      </p:sp>
      <p:sp>
        <p:nvSpPr>
          <p:cNvPr id="3" name="Text Placeholder 2"/>
          <p:cNvSpPr>
            <a:spLocks noGrp="1"/>
          </p:cNvSpPr>
          <p:nvPr>
            <p:ph type="body" sz="quarter" idx="13"/>
          </p:nvPr>
        </p:nvSpPr>
        <p:spPr>
          <a:xfrm>
            <a:off x="444561" y="969639"/>
            <a:ext cx="8265249" cy="3757613"/>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6EFD9213-9D47-B845-ADD7-36ED700D834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4" name="TextBox 13">
            <a:extLst>
              <a:ext uri="{FF2B5EF4-FFF2-40B4-BE49-F238E27FC236}">
                <a16:creationId xmlns:a16="http://schemas.microsoft.com/office/drawing/2014/main" id="{13E7D2EB-B688-8E45-AA8F-5809FF217EA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6" name="Footer Placeholder 2">
            <a:extLst>
              <a:ext uri="{FF2B5EF4-FFF2-40B4-BE49-F238E27FC236}">
                <a16:creationId xmlns:a16="http://schemas.microsoft.com/office/drawing/2014/main" id="{DC1415B1-FECC-A447-A39B-ACFBB3FAAAA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5" name="Group 14">
            <a:extLst>
              <a:ext uri="{FF2B5EF4-FFF2-40B4-BE49-F238E27FC236}">
                <a16:creationId xmlns:a16="http://schemas.microsoft.com/office/drawing/2014/main" id="{EACB712B-7954-C84B-8BC6-0508E0256BC9}"/>
              </a:ext>
            </a:extLst>
          </p:cNvPr>
          <p:cNvGrpSpPr/>
          <p:nvPr userDrawn="1"/>
        </p:nvGrpSpPr>
        <p:grpSpPr>
          <a:xfrm>
            <a:off x="536418" y="4785947"/>
            <a:ext cx="1005840" cy="274194"/>
            <a:chOff x="536418" y="4785947"/>
            <a:chExt cx="1005840" cy="274194"/>
          </a:xfrm>
          <a:solidFill>
            <a:schemeClr val="bg1"/>
          </a:solidFill>
        </p:grpSpPr>
        <p:grpSp>
          <p:nvGrpSpPr>
            <p:cNvPr id="17" name="Group 16">
              <a:extLst>
                <a:ext uri="{FF2B5EF4-FFF2-40B4-BE49-F238E27FC236}">
                  <a16:creationId xmlns:a16="http://schemas.microsoft.com/office/drawing/2014/main" id="{4551B147-F3D3-5D4A-8749-1E18740B7176}"/>
                </a:ext>
              </a:extLst>
            </p:cNvPr>
            <p:cNvGrpSpPr/>
            <p:nvPr/>
          </p:nvGrpSpPr>
          <p:grpSpPr>
            <a:xfrm>
              <a:off x="536418" y="4930673"/>
              <a:ext cx="386220" cy="86649"/>
              <a:chOff x="2826390" y="-407669"/>
              <a:chExt cx="1216132" cy="272841"/>
            </a:xfrm>
            <a:grpFill/>
          </p:grpSpPr>
          <p:sp>
            <p:nvSpPr>
              <p:cNvPr id="24" name="Freeform 23">
                <a:extLst>
                  <a:ext uri="{FF2B5EF4-FFF2-40B4-BE49-F238E27FC236}">
                    <a16:creationId xmlns:a16="http://schemas.microsoft.com/office/drawing/2014/main" id="{FC791771-48D8-2848-A494-4CD547A7B56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C14ADC3-0340-744C-AC15-7AFAD8DDA0AE}"/>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FD3E74D-794C-EF4B-B1D6-C19D3999177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B007D74-E3B0-DF4D-973B-D3F7DBCB2CB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3BCDE4F-F583-A74C-9A75-BBE700E184E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D5C20E7B-B718-F34A-995E-A465153239EA}"/>
                </a:ext>
              </a:extLst>
            </p:cNvPr>
            <p:cNvGrpSpPr/>
            <p:nvPr/>
          </p:nvGrpSpPr>
          <p:grpSpPr>
            <a:xfrm>
              <a:off x="968312" y="4785947"/>
              <a:ext cx="573946" cy="274194"/>
              <a:chOff x="4186345" y="-863385"/>
              <a:chExt cx="1807247" cy="863385"/>
            </a:xfrm>
            <a:grpFill/>
          </p:grpSpPr>
          <p:sp>
            <p:nvSpPr>
              <p:cNvPr id="19" name="Freeform 18">
                <a:extLst>
                  <a:ext uri="{FF2B5EF4-FFF2-40B4-BE49-F238E27FC236}">
                    <a16:creationId xmlns:a16="http://schemas.microsoft.com/office/drawing/2014/main" id="{AB0D9421-A599-F84F-BA9E-0781C1FE8DE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367B778-525C-4D4C-9AFC-9B0278E05B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ABB605D-167D-9642-AAC9-EA604BE6161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F77081D4-D9BE-C64B-AD59-5C5504B480C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1E1F43-0B52-EE4E-9F0E-F623D873394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9124789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Bullet 4 Heavy Text">
    <p:spTree>
      <p:nvGrpSpPr>
        <p:cNvPr id="1" name=""/>
        <p:cNvGrpSpPr/>
        <p:nvPr/>
      </p:nvGrpSpPr>
      <p:grpSpPr>
        <a:xfrm>
          <a:off x="0" y="0"/>
          <a:ext cx="0" cy="0"/>
          <a:chOff x="0" y="0"/>
          <a:chExt cx="0" cy="0"/>
        </a:xfrm>
      </p:grpSpPr>
      <p:sp>
        <p:nvSpPr>
          <p:cNvPr id="12" name="Title 1"/>
          <p:cNvSpPr>
            <a:spLocks noGrp="1"/>
          </p:cNvSpPr>
          <p:nvPr>
            <p:ph type="title"/>
          </p:nvPr>
        </p:nvSpPr>
        <p:spPr>
          <a:xfrm>
            <a:off x="443996" y="195681"/>
            <a:ext cx="8266113" cy="434974"/>
          </a:xfrm>
        </p:spPr>
        <p:txBody>
          <a:bodyPr/>
          <a:lstStyle>
            <a:lvl1pPr>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dirty="0"/>
              <a:t>Click to edit Master title style</a:t>
            </a:r>
          </a:p>
        </p:txBody>
      </p:sp>
      <p:sp>
        <p:nvSpPr>
          <p:cNvPr id="3" name="Text Placeholder 2"/>
          <p:cNvSpPr>
            <a:spLocks noGrp="1"/>
          </p:cNvSpPr>
          <p:nvPr>
            <p:ph type="body" sz="quarter" idx="13"/>
          </p:nvPr>
        </p:nvSpPr>
        <p:spPr>
          <a:xfrm>
            <a:off x="444561" y="630655"/>
            <a:ext cx="8265249" cy="4096597"/>
          </a:xfrm>
          <a:prstGeom prst="rect">
            <a:avLst/>
          </a:prstGeom>
        </p:spPr>
        <p:txBody>
          <a:bodyPr/>
          <a:lstStyle>
            <a:lvl1pPr>
              <a:spcBef>
                <a:spcPts val="1075"/>
              </a:spcBef>
              <a:buClr>
                <a:schemeClr val="tx1"/>
              </a:buClr>
              <a:buSzPct val="80000"/>
              <a:defRPr sz="2000">
                <a:solidFill>
                  <a:schemeClr val="tx1"/>
                </a:solidFill>
                <a:latin typeface="+mn-lt"/>
              </a:defRPr>
            </a:lvl1pPr>
            <a:lvl2pPr marL="341313" indent="-171450">
              <a:spcBef>
                <a:spcPts val="600"/>
              </a:spcBef>
              <a:buClr>
                <a:schemeClr val="tx1"/>
              </a:buClr>
              <a:buSzPct val="80000"/>
              <a:defRPr sz="1800">
                <a:solidFill>
                  <a:schemeClr val="tx1"/>
                </a:solidFill>
                <a:latin typeface="+mn-lt"/>
              </a:defRPr>
            </a:lvl2pPr>
            <a:lvl3pPr marL="511175" indent="-169863">
              <a:spcBef>
                <a:spcPts val="600"/>
              </a:spcBef>
              <a:buClr>
                <a:schemeClr val="tx1"/>
              </a:buClr>
              <a:buSzPct val="80000"/>
              <a:defRPr sz="1600">
                <a:solidFill>
                  <a:schemeClr val="tx1"/>
                </a:solidFill>
                <a:latin typeface="+mn-lt"/>
              </a:defRPr>
            </a:lvl3pPr>
            <a:lvl4pPr>
              <a:buClr>
                <a:schemeClr val="tx1"/>
              </a:buClr>
              <a:defRPr sz="1600">
                <a:latin typeface="CiscoSansTT Light" panose="020B0503020201020303" pitchFamily="34" charset="0"/>
              </a:defRPr>
            </a:lvl4pPr>
          </a:lstStyle>
          <a:p>
            <a:pPr lvl="0"/>
            <a:r>
              <a:rPr lang="en-US" dirty="0"/>
              <a:t>Edit Master text styles</a:t>
            </a:r>
          </a:p>
          <a:p>
            <a:pPr lvl="1"/>
            <a:r>
              <a:rPr lang="en-US" dirty="0"/>
              <a:t>Second level</a:t>
            </a:r>
          </a:p>
          <a:p>
            <a:pPr lvl="2"/>
            <a:r>
              <a:rPr lang="en-US" dirty="0"/>
              <a:t>Third level</a:t>
            </a:r>
          </a:p>
        </p:txBody>
      </p:sp>
      <p:sp>
        <p:nvSpPr>
          <p:cNvPr id="2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83B5C91C-4FAA-8A46-AE29-FEFCB428B44E}"/>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07089346-27F6-7742-93D7-EEA079845111}"/>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AB09D0A7-7DAE-A14E-B4AA-31D028A3C0E3}"/>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45E11518-AC27-EB4C-AF16-D9EF1ECD48C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539796AD-CB5B-6A4F-84CD-E7DCD868E2A0}"/>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99614D9C-5AC9-1C48-B69A-DBD467418EB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62FD4F6-464E-CA49-B592-5A257DD50A8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860A54D-4910-C34F-B533-F54CD1471F62}"/>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67FCA8A-DAD3-CE49-AFEB-BC0CD56DA4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7D16EFF9-EE87-4742-B04C-CA6C00603E3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C3C4B78B-1403-CB46-95DD-2725AAB31552}"/>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3A04C1BD-890F-1C4A-9D98-F04A2C7213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CDD672-99E8-8545-9EBF-B7DAF0CDF80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65E7B35-4C71-0C48-A110-037903D7EA7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3324C2C-C972-7E4F-B1AC-03003DC21281}"/>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AFBA65-73CA-F045-9999-1DFAD80438D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805421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8" name="TextBox 7">
            <a:extLst>
              <a:ext uri="{FF2B5EF4-FFF2-40B4-BE49-F238E27FC236}">
                <a16:creationId xmlns:a16="http://schemas.microsoft.com/office/drawing/2014/main" id="{919F5567-0BEE-A94D-AE98-D5B36FA26AAF}"/>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0" name="Footer Placeholder 2">
            <a:extLst>
              <a:ext uri="{FF2B5EF4-FFF2-40B4-BE49-F238E27FC236}">
                <a16:creationId xmlns:a16="http://schemas.microsoft.com/office/drawing/2014/main" id="{E58FCF22-B404-B74C-9976-36DCA67D065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9" name="Group 8">
            <a:extLst>
              <a:ext uri="{FF2B5EF4-FFF2-40B4-BE49-F238E27FC236}">
                <a16:creationId xmlns:a16="http://schemas.microsoft.com/office/drawing/2014/main" id="{8EB33D21-E31D-D84A-9F9B-D0E0060610B2}"/>
              </a:ext>
            </a:extLst>
          </p:cNvPr>
          <p:cNvGrpSpPr/>
          <p:nvPr userDrawn="1"/>
        </p:nvGrpSpPr>
        <p:grpSpPr>
          <a:xfrm>
            <a:off x="536418" y="4785947"/>
            <a:ext cx="1005840" cy="274194"/>
            <a:chOff x="536418" y="4785947"/>
            <a:chExt cx="1005840" cy="274194"/>
          </a:xfrm>
          <a:solidFill>
            <a:schemeClr val="bg1"/>
          </a:solidFill>
        </p:grpSpPr>
        <p:grpSp>
          <p:nvGrpSpPr>
            <p:cNvPr id="12" name="Group 11">
              <a:extLst>
                <a:ext uri="{FF2B5EF4-FFF2-40B4-BE49-F238E27FC236}">
                  <a16:creationId xmlns:a16="http://schemas.microsoft.com/office/drawing/2014/main" id="{EC59DD41-7D94-1D4D-9F71-6795B0FE72A9}"/>
                </a:ext>
              </a:extLst>
            </p:cNvPr>
            <p:cNvGrpSpPr/>
            <p:nvPr/>
          </p:nvGrpSpPr>
          <p:grpSpPr>
            <a:xfrm>
              <a:off x="536418" y="4930673"/>
              <a:ext cx="386220" cy="86649"/>
              <a:chOff x="2826390" y="-407669"/>
              <a:chExt cx="1216132" cy="272841"/>
            </a:xfrm>
            <a:grpFill/>
          </p:grpSpPr>
          <p:sp>
            <p:nvSpPr>
              <p:cNvPr id="19" name="Freeform 18">
                <a:extLst>
                  <a:ext uri="{FF2B5EF4-FFF2-40B4-BE49-F238E27FC236}">
                    <a16:creationId xmlns:a16="http://schemas.microsoft.com/office/drawing/2014/main" id="{41DAF5A3-6C61-5F42-BC38-91D7B2C4E4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79187B4-EB09-5A4D-AD03-EDE731A2EEC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76EE34B-36E1-F542-812B-DD499A3B6AE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260298-7378-834A-BBC9-5C7FE4C7A25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56289EB-BD9F-AF46-B8C4-BAAB2E75C45D}"/>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0A2CD127-00B8-F248-BAB2-AC7002EBCC17}"/>
                </a:ext>
              </a:extLst>
            </p:cNvPr>
            <p:cNvGrpSpPr/>
            <p:nvPr/>
          </p:nvGrpSpPr>
          <p:grpSpPr>
            <a:xfrm>
              <a:off x="968312" y="4785947"/>
              <a:ext cx="573946" cy="274194"/>
              <a:chOff x="4186345" y="-863385"/>
              <a:chExt cx="1807247" cy="863385"/>
            </a:xfrm>
            <a:grpFill/>
          </p:grpSpPr>
          <p:sp>
            <p:nvSpPr>
              <p:cNvPr id="14" name="Freeform 13">
                <a:extLst>
                  <a:ext uri="{FF2B5EF4-FFF2-40B4-BE49-F238E27FC236}">
                    <a16:creationId xmlns:a16="http://schemas.microsoft.com/office/drawing/2014/main" id="{85DDE2FB-3F3A-3D4A-9153-C46D08E342E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A2FADF5-CEC3-2343-878D-162C103F968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8E57FA3E-1A98-2348-B850-0153C1F01A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6648A87-2BAF-A549-8211-A1C6CCB06F8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69C4E88-0E92-EA4F-9C08-D093E3DBF73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54489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4">
    <p:bg>
      <p:bgPr>
        <a:solidFill>
          <a:srgbClr val="051C2C"/>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32D8E2-C47B-4579-FFC1-920997E43A31}"/>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5" name="Title 7">
            <a:extLst>
              <a:ext uri="{FF2B5EF4-FFF2-40B4-BE49-F238E27FC236}">
                <a16:creationId xmlns:a16="http://schemas.microsoft.com/office/drawing/2014/main" id="{D6B1B6B5-BC5C-9C4F-B539-CDC383507B17}"/>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DAE4D33D-1B74-F0F6-1578-D44F8ABDA841}"/>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89E144F1-A2F9-398B-0084-6A54FFB2E83E}"/>
                </a:ext>
              </a:extLst>
            </p:cNvPr>
            <p:cNvGrpSpPr/>
            <p:nvPr/>
          </p:nvGrpSpPr>
          <p:grpSpPr>
            <a:xfrm>
              <a:off x="536418" y="4930673"/>
              <a:ext cx="386220" cy="86649"/>
              <a:chOff x="2826390" y="-407669"/>
              <a:chExt cx="1216132" cy="272841"/>
            </a:xfrm>
            <a:grpFill/>
          </p:grpSpPr>
          <p:sp>
            <p:nvSpPr>
              <p:cNvPr id="26" name="Freeform 25">
                <a:extLst>
                  <a:ext uri="{FF2B5EF4-FFF2-40B4-BE49-F238E27FC236}">
                    <a16:creationId xmlns:a16="http://schemas.microsoft.com/office/drawing/2014/main" id="{73380D19-2344-13D7-FB5E-7EE43FE6BE6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C0C2C74-F2EF-BA2B-B0A8-141E3964729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E707EF9-3C56-AE56-3008-765FDCD83D6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4E42B29-0C77-C959-D136-E129D308A1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6D71C00-2D9E-6807-E50A-7A71CEFCFCD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6DE2C296-8936-06C8-70D7-12C18F0C8D9F}"/>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0FE5F3B8-5860-CB3C-5713-4E63D636C141}"/>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AAE115A-FD62-93C8-0968-657DE3359FD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DA850FA-519A-AE8D-A3B9-6A412BFC5D5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0D93B56-8E58-061B-9E49-DDECED01B78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F11696-9BD9-BAD6-C416-997798F03BA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274755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16D97B-D0E9-B8A8-71D3-892866AB68CC}"/>
              </a:ext>
            </a:extLst>
          </p:cNvPr>
          <p:cNvPicPr>
            <a:picLocks noChangeAspect="1"/>
          </p:cNvPicPr>
          <p:nvPr userDrawn="1"/>
        </p:nvPicPr>
        <p:blipFill>
          <a:blip r:embed="rId2"/>
          <a:srcRect t="8409" r="46333" b="8409"/>
          <a:stretch>
            <a:fillRect/>
          </a:stretch>
        </p:blipFill>
        <p:spPr>
          <a:xfrm>
            <a:off x="5950788" y="0"/>
            <a:ext cx="3193212" cy="5143500"/>
          </a:xfrm>
          <a:custGeom>
            <a:avLst/>
            <a:gdLst>
              <a:gd name="connsiteX0" fmla="*/ 0 w 3193212"/>
              <a:gd name="connsiteY0" fmla="*/ 0 h 5143500"/>
              <a:gd name="connsiteX1" fmla="*/ 3193212 w 3193212"/>
              <a:gd name="connsiteY1" fmla="*/ 0 h 5143500"/>
              <a:gd name="connsiteX2" fmla="*/ 3193212 w 3193212"/>
              <a:gd name="connsiteY2" fmla="*/ 5143500 h 5143500"/>
              <a:gd name="connsiteX3" fmla="*/ 0 w 3193212"/>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193212" h="5143500">
                <a:moveTo>
                  <a:pt x="0" y="0"/>
                </a:moveTo>
                <a:lnTo>
                  <a:pt x="3193212" y="0"/>
                </a:lnTo>
                <a:lnTo>
                  <a:pt x="3193212" y="5143500"/>
                </a:lnTo>
                <a:lnTo>
                  <a:pt x="0" y="5143500"/>
                </a:lnTo>
                <a:close/>
              </a:path>
            </a:pathLst>
          </a:custGeom>
        </p:spPr>
      </p:pic>
      <p:grpSp>
        <p:nvGrpSpPr>
          <p:cNvPr id="5" name="Group 4">
            <a:extLst>
              <a:ext uri="{FF2B5EF4-FFF2-40B4-BE49-F238E27FC236}">
                <a16:creationId xmlns:a16="http://schemas.microsoft.com/office/drawing/2014/main" id="{7C7C8B3E-9266-9B7F-A714-F18D16A84C2D}"/>
              </a:ext>
            </a:extLst>
          </p:cNvPr>
          <p:cNvGrpSpPr/>
          <p:nvPr userDrawn="1"/>
        </p:nvGrpSpPr>
        <p:grpSpPr>
          <a:xfrm>
            <a:off x="536418" y="4785947"/>
            <a:ext cx="1005840" cy="274194"/>
            <a:chOff x="536418" y="4785947"/>
            <a:chExt cx="1005840" cy="274194"/>
          </a:xfrm>
          <a:solidFill>
            <a:schemeClr val="bg1"/>
          </a:solidFill>
        </p:grpSpPr>
        <p:grpSp>
          <p:nvGrpSpPr>
            <p:cNvPr id="6" name="Group 5">
              <a:extLst>
                <a:ext uri="{FF2B5EF4-FFF2-40B4-BE49-F238E27FC236}">
                  <a16:creationId xmlns:a16="http://schemas.microsoft.com/office/drawing/2014/main" id="{E1C9FBA4-BBA6-C2AB-B595-721AED86460E}"/>
                </a:ext>
              </a:extLst>
            </p:cNvPr>
            <p:cNvGrpSpPr/>
            <p:nvPr/>
          </p:nvGrpSpPr>
          <p:grpSpPr>
            <a:xfrm>
              <a:off x="536418" y="4930673"/>
              <a:ext cx="386220" cy="86649"/>
              <a:chOff x="2826390" y="-407669"/>
              <a:chExt cx="1216132" cy="272841"/>
            </a:xfrm>
            <a:grpFill/>
          </p:grpSpPr>
          <p:sp>
            <p:nvSpPr>
              <p:cNvPr id="31" name="Freeform 30">
                <a:extLst>
                  <a:ext uri="{FF2B5EF4-FFF2-40B4-BE49-F238E27FC236}">
                    <a16:creationId xmlns:a16="http://schemas.microsoft.com/office/drawing/2014/main" id="{95708360-8BF8-A187-711D-D98EA4731B1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F95D4EF-495B-B8E8-1078-DA0341024A14}"/>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3774C79E-9F52-D590-CD96-241C7AA41E6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76CB7F51-C9A5-8956-D3B9-136DF1092239}"/>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ECE5FCB-055D-5C8F-1388-2EE97D3B933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7" name="Group 6">
              <a:extLst>
                <a:ext uri="{FF2B5EF4-FFF2-40B4-BE49-F238E27FC236}">
                  <a16:creationId xmlns:a16="http://schemas.microsoft.com/office/drawing/2014/main" id="{0FEB313B-A546-4424-D19A-FB5E36EF4247}"/>
                </a:ext>
              </a:extLst>
            </p:cNvPr>
            <p:cNvGrpSpPr/>
            <p:nvPr/>
          </p:nvGrpSpPr>
          <p:grpSpPr>
            <a:xfrm>
              <a:off x="968312" y="4785947"/>
              <a:ext cx="573946" cy="274194"/>
              <a:chOff x="4186345" y="-863385"/>
              <a:chExt cx="1807247" cy="863385"/>
            </a:xfrm>
            <a:grpFill/>
          </p:grpSpPr>
          <p:sp>
            <p:nvSpPr>
              <p:cNvPr id="8" name="Freeform 7">
                <a:extLst>
                  <a:ext uri="{FF2B5EF4-FFF2-40B4-BE49-F238E27FC236}">
                    <a16:creationId xmlns:a16="http://schemas.microsoft.com/office/drawing/2014/main" id="{9813A2A0-D3F7-C8E4-143E-8B1F6F333DB4}"/>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AA82EDA4-B0FC-A84D-DCAB-DF10EDE168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39721A8-4D1B-F296-C161-8AF771B2042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A4475E8-DB52-5442-0C61-CABC22ABECB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FFC4BDA-6901-F75D-7B29-1FD9CB58496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Text Placeholder 9"/>
          <p:cNvSpPr>
            <a:spLocks noGrp="1"/>
          </p:cNvSpPr>
          <p:nvPr>
            <p:ph type="body" sz="quarter" idx="11"/>
          </p:nvPr>
        </p:nvSpPr>
        <p:spPr>
          <a:xfrm>
            <a:off x="468313" y="3322822"/>
            <a:ext cx="5235064"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16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18182" y="947254"/>
            <a:ext cx="5485195" cy="2278837"/>
          </a:xfrm>
          <a:prstGeom prst="rect">
            <a:avLst/>
          </a:prstGeom>
        </p:spPr>
        <p:txBody>
          <a:bodyPr>
            <a:noAutofit/>
          </a:bodyPr>
          <a:lstStyle>
            <a:lvl1pPr marL="183600" indent="-399968" algn="l">
              <a:lnSpc>
                <a:spcPct val="90000"/>
              </a:lnSpc>
              <a:defRPr sz="3600" b="0" i="1" spc="0" baseline="0">
                <a:solidFill>
                  <a:schemeClr val="bg1"/>
                </a:solidFill>
                <a:latin typeface="+mn-lt"/>
                <a:cs typeface="CiscoSans Thin"/>
              </a:defRPr>
            </a:lvl1pPr>
          </a:lstStyle>
          <a:p>
            <a:r>
              <a:rPr lang="en-US" dirty="0"/>
              <a:t>Click to edit Master title style</a:t>
            </a:r>
          </a:p>
        </p:txBody>
      </p:sp>
      <p:sp>
        <p:nvSpPr>
          <p:cNvPr id="10"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3F3BCA76-8FC9-0946-9B48-58172527DFBD}"/>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A0D9823-D9E8-904D-88C7-5063B3825E58}"/>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3B58865-E3F6-104A-B241-7AB13E5E6EA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10998972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14350" y="1347788"/>
            <a:ext cx="8115300" cy="2688336"/>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032"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D82EBF32-551D-3F47-8BD1-6F07A2C66C5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BB116275-6BE8-1F4B-A2A9-EA60A734B98B}"/>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45EAB702-FD7B-4F4C-9A9C-AFF73B78F630}"/>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EE77A265-390F-9A43-8276-EE5B30AEA449}"/>
              </a:ext>
            </a:extLst>
          </p:cNvPr>
          <p:cNvGrpSpPr/>
          <p:nvPr userDrawn="1"/>
        </p:nvGrpSpPr>
        <p:grpSpPr>
          <a:xfrm>
            <a:off x="536418" y="4785947"/>
            <a:ext cx="1005840" cy="274194"/>
            <a:chOff x="536418" y="4785947"/>
            <a:chExt cx="1005840" cy="274194"/>
          </a:xfrm>
          <a:solidFill>
            <a:schemeClr val="bg1"/>
          </a:solidFill>
        </p:grpSpPr>
        <p:grpSp>
          <p:nvGrpSpPr>
            <p:cNvPr id="16" name="Group 15">
              <a:extLst>
                <a:ext uri="{FF2B5EF4-FFF2-40B4-BE49-F238E27FC236}">
                  <a16:creationId xmlns:a16="http://schemas.microsoft.com/office/drawing/2014/main" id="{767304C7-C330-0140-91D9-01EDF28953A9}"/>
                </a:ext>
              </a:extLst>
            </p:cNvPr>
            <p:cNvGrpSpPr/>
            <p:nvPr/>
          </p:nvGrpSpPr>
          <p:grpSpPr>
            <a:xfrm>
              <a:off x="536418" y="4930673"/>
              <a:ext cx="386220" cy="86649"/>
              <a:chOff x="2826390" y="-407669"/>
              <a:chExt cx="1216132" cy="272841"/>
            </a:xfrm>
            <a:grpFill/>
          </p:grpSpPr>
          <p:sp>
            <p:nvSpPr>
              <p:cNvPr id="23" name="Freeform 22">
                <a:extLst>
                  <a:ext uri="{FF2B5EF4-FFF2-40B4-BE49-F238E27FC236}">
                    <a16:creationId xmlns:a16="http://schemas.microsoft.com/office/drawing/2014/main" id="{EEBD474C-4408-394B-A846-C260309DEAF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D8B3F6F6-1215-AF4B-8292-725FEA7BF49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46F2014-EE25-7547-9476-8A0825D100B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DEA078A-49E0-C141-9E13-CBA3F0A1D1F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604A097-1611-2447-A77C-3BE2FE0D67A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B1F69C5-35C8-7E40-89AC-8E5ECE94926C}"/>
                </a:ext>
              </a:extLst>
            </p:cNvPr>
            <p:cNvGrpSpPr/>
            <p:nvPr/>
          </p:nvGrpSpPr>
          <p:grpSpPr>
            <a:xfrm>
              <a:off x="968312" y="4785947"/>
              <a:ext cx="573946" cy="274194"/>
              <a:chOff x="4186345" y="-863385"/>
              <a:chExt cx="1807247" cy="863385"/>
            </a:xfrm>
            <a:grpFill/>
          </p:grpSpPr>
          <p:sp>
            <p:nvSpPr>
              <p:cNvPr id="18" name="Freeform 17">
                <a:extLst>
                  <a:ext uri="{FF2B5EF4-FFF2-40B4-BE49-F238E27FC236}">
                    <a16:creationId xmlns:a16="http://schemas.microsoft.com/office/drawing/2014/main" id="{6CAAC358-38FF-604E-9988-EE6FD8A5C68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10B6AD6-7D3F-1040-BAFC-11FD50F031F3}"/>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4B9AF12-9AB3-DC41-91FC-6E26F03EEB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862D7F3-9A2B-4C43-BC4F-0937DBF52D50}"/>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9A1C9AA-541B-B642-BABB-A8CF57B4460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2545634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14350" y="1347537"/>
            <a:ext cx="8115300" cy="2686551"/>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45200" y="192024"/>
            <a:ext cx="8257475"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latin typeface="+mj-lt"/>
              </a:defRPr>
            </a:lvl1pPr>
          </a:lstStyle>
          <a:p>
            <a:pPr lvl="0"/>
            <a:r>
              <a:rPr lang="en-US" dirty="0"/>
              <a:t>Click to edit Master title style</a:t>
            </a:r>
            <a:endParaRPr lang="en-GB"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166F5E8C-53DF-0D43-BCA0-804B13BF6469}"/>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8489D8C8-314C-3B4F-9ED4-A111061B16AA}"/>
              </a:ext>
            </a:extLst>
          </p:cNvPr>
          <p:cNvGrpSpPr/>
          <p:nvPr userDrawn="1"/>
        </p:nvGrpSpPr>
        <p:grpSpPr>
          <a:xfrm>
            <a:off x="536418" y="4785947"/>
            <a:ext cx="1005840" cy="274194"/>
            <a:chOff x="536418" y="4785947"/>
            <a:chExt cx="1005840" cy="274194"/>
          </a:xfrm>
          <a:solidFill>
            <a:schemeClr val="bg1"/>
          </a:solidFill>
        </p:grpSpPr>
        <p:grpSp>
          <p:nvGrpSpPr>
            <p:cNvPr id="15" name="Group 14">
              <a:extLst>
                <a:ext uri="{FF2B5EF4-FFF2-40B4-BE49-F238E27FC236}">
                  <a16:creationId xmlns:a16="http://schemas.microsoft.com/office/drawing/2014/main" id="{4A936285-0996-9B4C-90BD-4DA60792E023}"/>
                </a:ext>
              </a:extLst>
            </p:cNvPr>
            <p:cNvGrpSpPr/>
            <p:nvPr/>
          </p:nvGrpSpPr>
          <p:grpSpPr>
            <a:xfrm>
              <a:off x="536418" y="4930673"/>
              <a:ext cx="386220" cy="86649"/>
              <a:chOff x="2826390" y="-407669"/>
              <a:chExt cx="1216132" cy="272841"/>
            </a:xfrm>
            <a:grpFill/>
          </p:grpSpPr>
          <p:sp>
            <p:nvSpPr>
              <p:cNvPr id="22" name="Freeform 21">
                <a:extLst>
                  <a:ext uri="{FF2B5EF4-FFF2-40B4-BE49-F238E27FC236}">
                    <a16:creationId xmlns:a16="http://schemas.microsoft.com/office/drawing/2014/main" id="{48394D35-0B57-7049-B087-AB7D5FF4802A}"/>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EFEFBFD-6218-6D49-A5B4-9CA758217C5B}"/>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B894F77-D699-5241-8E6F-9B33E199C79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20FCAE0-CAB0-7D41-AD9F-50967E49F408}"/>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739951E-31CB-1341-9666-76E42E37F2E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70271C4D-84A7-9E40-A799-0931C7250B45}"/>
                </a:ext>
              </a:extLst>
            </p:cNvPr>
            <p:cNvGrpSpPr/>
            <p:nvPr/>
          </p:nvGrpSpPr>
          <p:grpSpPr>
            <a:xfrm>
              <a:off x="968312" y="4785947"/>
              <a:ext cx="573946" cy="274194"/>
              <a:chOff x="4186345" y="-863385"/>
              <a:chExt cx="1807247" cy="863385"/>
            </a:xfrm>
            <a:grpFill/>
          </p:grpSpPr>
          <p:sp>
            <p:nvSpPr>
              <p:cNvPr id="17" name="Freeform 16">
                <a:extLst>
                  <a:ext uri="{FF2B5EF4-FFF2-40B4-BE49-F238E27FC236}">
                    <a16:creationId xmlns:a16="http://schemas.microsoft.com/office/drawing/2014/main" id="{F54FDA52-0E34-BE4E-9F9E-2D13E8826F59}"/>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71E5790-56E4-254B-BC2F-F59C1B530542}"/>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4939282-595E-ED48-BDFD-694B1AFB4CDE}"/>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C3E037C-3E2A-EC46-B450-B4BF3BC66D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A107AE6-CEF4-0D49-AFB8-B3B35A7BA40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3699458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Media Placeholder 39">
            <a:extLst>
              <a:ext uri="{FF2B5EF4-FFF2-40B4-BE49-F238E27FC236}">
                <a16:creationId xmlns:a16="http://schemas.microsoft.com/office/drawing/2014/main" id="{4A1890BD-D4D2-264A-AE11-E1FABE5B9409}"/>
              </a:ext>
            </a:extLst>
          </p:cNvPr>
          <p:cNvSpPr>
            <a:spLocks noGrp="1"/>
          </p:cNvSpPr>
          <p:nvPr>
            <p:ph type="media" sz="quarter" idx="11"/>
          </p:nvPr>
        </p:nvSpPr>
        <p:spPr>
          <a:xfrm>
            <a:off x="443497" y="582930"/>
            <a:ext cx="8257006" cy="33192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bg2"/>
                </a:solidFill>
                <a:latin typeface="+mn-lt"/>
                <a:ea typeface="+mn-ea"/>
                <a:cs typeface="CiscoSans"/>
              </a:defRPr>
            </a:lvl1pPr>
          </a:lstStyle>
          <a:p>
            <a:pPr lvl="0"/>
            <a:r>
              <a:rPr lang="en-US" noProof="0" dirty="0"/>
              <a:t>Click icon to add media</a:t>
            </a:r>
          </a:p>
        </p:txBody>
      </p:sp>
      <p:sp>
        <p:nvSpPr>
          <p:cNvPr id="8" name="Footer Placeholder 2">
            <a:extLst>
              <a:ext uri="{FF2B5EF4-FFF2-40B4-BE49-F238E27FC236}">
                <a16:creationId xmlns:a16="http://schemas.microsoft.com/office/drawing/2014/main" id="{9FF2C1F9-A7CE-E143-9C93-B4FF7839550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27" name="Group 26">
            <a:extLst>
              <a:ext uri="{FF2B5EF4-FFF2-40B4-BE49-F238E27FC236}">
                <a16:creationId xmlns:a16="http://schemas.microsoft.com/office/drawing/2014/main" id="{BE566E25-AAF5-6D48-80C7-F952EA8D3CBB}"/>
              </a:ext>
            </a:extLst>
          </p:cNvPr>
          <p:cNvGrpSpPr/>
          <p:nvPr userDrawn="1"/>
        </p:nvGrpSpPr>
        <p:grpSpPr>
          <a:xfrm>
            <a:off x="536418" y="4785947"/>
            <a:ext cx="1005840" cy="274194"/>
            <a:chOff x="536418" y="4785947"/>
            <a:chExt cx="1005840" cy="274194"/>
          </a:xfrm>
          <a:solidFill>
            <a:schemeClr val="bg1"/>
          </a:solidFill>
        </p:grpSpPr>
        <p:grpSp>
          <p:nvGrpSpPr>
            <p:cNvPr id="28" name="Group 27">
              <a:extLst>
                <a:ext uri="{FF2B5EF4-FFF2-40B4-BE49-F238E27FC236}">
                  <a16:creationId xmlns:a16="http://schemas.microsoft.com/office/drawing/2014/main" id="{85F6A00A-048C-6148-9C8C-56266F5FC3E2}"/>
                </a:ext>
              </a:extLst>
            </p:cNvPr>
            <p:cNvGrpSpPr/>
            <p:nvPr/>
          </p:nvGrpSpPr>
          <p:grpSpPr>
            <a:xfrm>
              <a:off x="536418" y="4930673"/>
              <a:ext cx="386220" cy="86649"/>
              <a:chOff x="2826390" y="-407669"/>
              <a:chExt cx="1216132" cy="272841"/>
            </a:xfrm>
            <a:grpFill/>
          </p:grpSpPr>
          <p:sp>
            <p:nvSpPr>
              <p:cNvPr id="35" name="Freeform 34">
                <a:extLst>
                  <a:ext uri="{FF2B5EF4-FFF2-40B4-BE49-F238E27FC236}">
                    <a16:creationId xmlns:a16="http://schemas.microsoft.com/office/drawing/2014/main" id="{1B1A92F3-141F-C640-AA43-96D2713C9E3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A43A38-9DB0-9C47-BCF8-4EE24E5181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9269055C-0FEB-C241-883A-057EEF833CA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31D8E11-EE1E-5D44-B7D7-A38A5FF81F0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E937039F-A722-5F40-A787-E5F3A616682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AC58DF72-D5F6-1B47-BA66-34C18C0FA0DA}"/>
                </a:ext>
              </a:extLst>
            </p:cNvPr>
            <p:cNvGrpSpPr/>
            <p:nvPr/>
          </p:nvGrpSpPr>
          <p:grpSpPr>
            <a:xfrm>
              <a:off x="968312" y="4785947"/>
              <a:ext cx="573946" cy="274194"/>
              <a:chOff x="4186345" y="-863385"/>
              <a:chExt cx="1807247" cy="863385"/>
            </a:xfrm>
            <a:grpFill/>
          </p:grpSpPr>
          <p:sp>
            <p:nvSpPr>
              <p:cNvPr id="30" name="Freeform 29">
                <a:extLst>
                  <a:ext uri="{FF2B5EF4-FFF2-40B4-BE49-F238E27FC236}">
                    <a16:creationId xmlns:a16="http://schemas.microsoft.com/office/drawing/2014/main" id="{C3D3F16A-A670-744A-BF29-231035C1519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D5040C7D-E547-7641-8507-2192D566AAE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38D709DA-5C78-7D4B-B647-3EE8EAFDCA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D5DC584-AE88-6544-A5B6-46BC7CE8A80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140FA32-5CFA-8745-AF61-9361AEA4CA8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099846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A5BEAF-ADF4-3844-B544-5C8D5D8447DD}"/>
              </a:ext>
            </a:extLst>
          </p:cNvPr>
          <p:cNvSpPr>
            <a:spLocks noGrp="1"/>
          </p:cNvSpPr>
          <p:nvPr>
            <p:ph type="media" sz="quarter" idx="10"/>
          </p:nvPr>
        </p:nvSpPr>
        <p:spPr>
          <a:xfrm>
            <a:off x="2359025" y="584002"/>
            <a:ext cx="4425950" cy="3319661"/>
          </a:xfrm>
          <a:prstGeom prst="rect">
            <a:avLst/>
          </a:prstGeom>
        </p:spPr>
        <p:txBody>
          <a:bodyPr anchor="ctr"/>
          <a:lstStyle>
            <a:lvl1pPr marL="0" indent="0" algn="ctr">
              <a:buFont typeface="Arial" panose="020B0604020202020204" pitchFamily="34" charset="0"/>
              <a:buNone/>
              <a:defRPr>
                <a:solidFill>
                  <a:schemeClr val="bg2"/>
                </a:solidFill>
              </a:defRPr>
            </a:lvl1pPr>
          </a:lstStyle>
          <a:p>
            <a:pPr lvl="0"/>
            <a:endParaRPr lang="en-US" noProof="0" dirty="0"/>
          </a:p>
        </p:txBody>
      </p:sp>
      <p:sp>
        <p:nvSpPr>
          <p:cNvPr id="24"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0" name="Rectangle 4">
            <a:extLst>
              <a:ext uri="{FF2B5EF4-FFF2-40B4-BE49-F238E27FC236}">
                <a16:creationId xmlns:a16="http://schemas.microsoft.com/office/drawing/2014/main" id="{93096D3D-2248-1240-B3E8-1155076BE7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1" name="TextBox 10">
            <a:extLst>
              <a:ext uri="{FF2B5EF4-FFF2-40B4-BE49-F238E27FC236}">
                <a16:creationId xmlns:a16="http://schemas.microsoft.com/office/drawing/2014/main" id="{52C9FF9A-92D5-A24A-AE68-183E82E74B1D}"/>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8" name="Footer Placeholder 2">
            <a:extLst>
              <a:ext uri="{FF2B5EF4-FFF2-40B4-BE49-F238E27FC236}">
                <a16:creationId xmlns:a16="http://schemas.microsoft.com/office/drawing/2014/main" id="{6B4BFCF8-45F0-1D41-BEB8-C8033FEF1BB7}"/>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9" name="Group 8">
            <a:extLst>
              <a:ext uri="{FF2B5EF4-FFF2-40B4-BE49-F238E27FC236}">
                <a16:creationId xmlns:a16="http://schemas.microsoft.com/office/drawing/2014/main" id="{D559B417-61C4-D44E-8C53-A1B4641E9F02}"/>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D9233F47-C3B2-D247-9590-21A27AE89E33}"/>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F67359A-56BF-3846-9E91-955664EF93C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3E1E68E7-5FDD-7643-AE51-3DC2610D94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AE1C901-50D3-E449-BB71-A39B00F3C6E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9BEC8AB-8204-6644-A304-A73DA7102CA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6AE2A5-F760-4742-A9C8-3FF343B34325}"/>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6D67CC3-8685-3449-BF84-B1AAC2DAD30B}"/>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B5CE29B-2072-C344-925B-DFEF839F827F}"/>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E07FA63E-2FAF-924F-9E65-D517A83B70CE}"/>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80AD13-7F66-B649-A7E4-8B3B0253439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7E93DD1-E39F-6B44-BBA0-15421EA057E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EFA5CE0-6910-4E4A-B760-8C45389CCE7A}"/>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920515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7BCD4D-9252-5F40-9543-18ACE3486A9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F80A50D7-D104-3B48-99BB-419D2F037360}"/>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AE87CA47-F67A-F24A-9815-8CEA652138C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670FD7D-5F09-6C4B-860E-6F9F79AC2EB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4038556-8723-434B-9EAA-C4A16E0F1D7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F05CA12-2702-974B-A42F-827C14A195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B8B2AEC-F87D-2B4C-A8A4-A0A029DC00A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D5BC95EA-2C03-7044-B832-0DC7594259CA}"/>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1F47E322-B4D4-4C4A-8EE1-42039E4963D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847AD49-B82C-C948-8BBC-2DCCEEB2D8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A77F8D6-61C4-6448-BD02-895257DC137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99A4E7F-ABC7-5242-A87B-0A013A62E9E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83DF40-878D-7648-889F-AE3EE735BE8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941828"/>
            <a:ext cx="8139112" cy="464230"/>
          </a:xfrm>
          <a:prstGeom prst="rect">
            <a:avLst/>
          </a:prstGeom>
          <a:noFill/>
        </p:spPr>
        <p:txBody>
          <a:bodyPr wrap="square" lIns="91440" tIns="45720" rIns="91440" bIns="45720" numCol="1" anchor="ctr" anchorCtr="0" compatLnSpc="1">
            <a:prstTxWarp prst="textNoShape">
              <a:avLst/>
            </a:prstTxWarp>
            <a:spAutoFit/>
          </a:bodyPr>
          <a:lstStyle>
            <a:lvl1pPr marL="0" indent="0" algn="ctr">
              <a:lnSpc>
                <a:spcPts val="2900"/>
              </a:lnSpc>
              <a:spcBef>
                <a:spcPts val="0"/>
              </a:spcBef>
              <a:buNone/>
              <a:defRPr sz="2400" i="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9B7719EB-1545-A845-B0B0-8D1E60B8FA7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975E62C9-6459-914F-93F2-F1D782F0CAB3}"/>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F057B466-B178-2E4F-AA1D-FD998826820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26305647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144000"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bg1"/>
                </a:solidFill>
                <a:latin typeface="+mj-lt"/>
              </a:defRPr>
            </a:lvl1pPr>
          </a:lstStyle>
          <a:p>
            <a:pPr lvl="0"/>
            <a:r>
              <a:rPr lang="en-US" dirty="0"/>
              <a:t>Click to edit Master text styles</a:t>
            </a:r>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F1F08B48-1E79-F941-B7E5-782FC248DCD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TextBox 9">
            <a:extLst>
              <a:ext uri="{FF2B5EF4-FFF2-40B4-BE49-F238E27FC236}">
                <a16:creationId xmlns:a16="http://schemas.microsoft.com/office/drawing/2014/main" id="{EA3E1C4E-7184-6248-B95A-8C0BD9651539}"/>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2" name="Footer Placeholder 2">
            <a:extLst>
              <a:ext uri="{FF2B5EF4-FFF2-40B4-BE49-F238E27FC236}">
                <a16:creationId xmlns:a16="http://schemas.microsoft.com/office/drawing/2014/main" id="{38C2439E-F190-584A-A494-CFA2B878DFB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1" name="Group 10">
            <a:extLst>
              <a:ext uri="{FF2B5EF4-FFF2-40B4-BE49-F238E27FC236}">
                <a16:creationId xmlns:a16="http://schemas.microsoft.com/office/drawing/2014/main" id="{1449AAC8-CD49-FF41-BB58-567E2F4D4DF5}"/>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32258FBA-A51B-2D44-9B7B-A7F8D5E97786}"/>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10DC606F-BB99-8A40-B6C3-19394E807D3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D8B0A0F2-FA5F-044B-ADF9-46A90D8E806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578BD-CACD-294B-B8E6-48069AB7C2F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61E5F81D-0D53-3E4A-9FCF-291C1EA3466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AC599F-9829-734D-AFC9-0CEEC374640A}"/>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93E5057-20A9-BB4F-883D-DA0B17E21285}"/>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FC3EBB2B-20FF-1A4C-A9C2-BB0F098B7C8E}"/>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9911790-6498-BF45-B73D-8638F310E734}"/>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9610B7AC-64FA-AC40-A5DF-5E7C53C09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0B71A85-537B-AB49-92FC-B82A4192B066}"/>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0842CBB-5F97-9D49-BBAC-2A02FA3A6654}"/>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15570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008FC01-30CA-7341-8BE4-923C9C9F325D}"/>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6321CEED-1FE1-A144-9389-1FB69E3F008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5CE0EFBD-0550-334E-9964-7B3BFE5B74D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E294D00-3148-1249-8F40-5A84D030B3F5}"/>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13B8138-2C85-9E43-B574-DFE8B30AFA35}"/>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06E28EF7-1850-974F-B0E0-4025EDCD2DC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6D5BAB8-3A4F-6C41-83A6-9E9A35A37140}"/>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A53A5004-7540-EC46-A0A1-0D40C14FC8C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A32B397B-6818-D141-8200-6A2A5E865242}"/>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28483F-65D2-DF43-A247-A9D36F7E142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EA056A9-83EE-5446-BC39-9039CC3161A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11C4B72-92D1-6042-A8F3-9986DF8CD76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32282C6-090E-3941-86F1-F992A436142F}"/>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n-lt"/>
                <a:cs typeface="CiscoSans ExtraLight"/>
              </a:defRPr>
            </a:lvl1pPr>
          </a:lstStyle>
          <a:p>
            <a:pPr lvl="0"/>
            <a:r>
              <a:rPr lang="en-US" noProof="0" dirty="0"/>
              <a:t>Click icon to add picture</a:t>
            </a:r>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5280FB52-23D8-6B4D-AD01-6DEB62262D7A}"/>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TextBox 8">
            <a:extLst>
              <a:ext uri="{FF2B5EF4-FFF2-40B4-BE49-F238E27FC236}">
                <a16:creationId xmlns:a16="http://schemas.microsoft.com/office/drawing/2014/main" id="{FCFC9DF3-F9B0-004A-9F28-A7F8A06EE057}"/>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chemeClr val="tx1"/>
                </a:solidFill>
                <a:latin typeface="+mn-lt"/>
                <a:cs typeface="CiscoSansTT Light" panose="020B0503020201020303" pitchFamily="34" charset="0"/>
              </a:rPr>
              <a:t>#CiscoLive</a:t>
            </a:r>
          </a:p>
        </p:txBody>
      </p:sp>
      <p:sp>
        <p:nvSpPr>
          <p:cNvPr id="11" name="Footer Placeholder 2">
            <a:extLst>
              <a:ext uri="{FF2B5EF4-FFF2-40B4-BE49-F238E27FC236}">
                <a16:creationId xmlns:a16="http://schemas.microsoft.com/office/drawing/2014/main" id="{9893288A-D01D-7143-BEFC-FF4C85FDA896}"/>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spTree>
    <p:extLst>
      <p:ext uri="{BB962C8B-B14F-4D97-AF65-F5344CB8AC3E}">
        <p14:creationId xmlns:p14="http://schemas.microsoft.com/office/powerpoint/2010/main" val="22300523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4" name="Text Placeholder 3"/>
          <p:cNvSpPr>
            <a:spLocks noGrp="1"/>
          </p:cNvSpPr>
          <p:nvPr>
            <p:ph type="body" sz="quarter" idx="10" hasCustomPrompt="1"/>
          </p:nvPr>
        </p:nvSpPr>
        <p:spPr>
          <a:xfrm>
            <a:off x="462301" y="1665182"/>
            <a:ext cx="3915970" cy="2925868"/>
          </a:xfrm>
          <a:prstGeom prst="rect">
            <a:avLst/>
          </a:prstGeom>
        </p:spPr>
        <p:txBody>
          <a:bodyPr lIns="91420" tIns="45710" rIns="91420" bIns="45710">
            <a:noAutofit/>
          </a:bodyPr>
          <a:lstStyle>
            <a:lvl1pPr marL="174625" indent="-174625">
              <a:lnSpc>
                <a:spcPct val="95000"/>
              </a:lnSpc>
              <a:spcBef>
                <a:spcPts val="1110"/>
              </a:spcBef>
              <a:buClr>
                <a:schemeClr val="bg1">
                  <a:lumMod val="75000"/>
                </a:schemeClr>
              </a:buClr>
              <a:buSzPct val="80000"/>
              <a:buFont typeface="Arial"/>
              <a:buChar char="•"/>
              <a:defRPr sz="20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defRPr sz="3200">
                <a:solidFill>
                  <a:schemeClr val="bg1"/>
                </a:solidFill>
                <a:latin typeface="+mj-lt"/>
              </a:defRPr>
            </a:lvl1pPr>
          </a:lstStyle>
          <a:p>
            <a:pPr lvl="0"/>
            <a:r>
              <a:rPr lang="en-GB" dirty="0"/>
              <a:t>Click to edit Master title style</a:t>
            </a:r>
          </a:p>
        </p:txBody>
      </p:sp>
      <p:sp>
        <p:nvSpPr>
          <p:cNvPr id="11"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9" name="Rectangle 4">
            <a:extLst>
              <a:ext uri="{FF2B5EF4-FFF2-40B4-BE49-F238E27FC236}">
                <a16:creationId xmlns:a16="http://schemas.microsoft.com/office/drawing/2014/main" id="{47F92D03-130C-0448-AC17-076C7BFE64B0}"/>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2" name="Footer Placeholder 2">
            <a:extLst>
              <a:ext uri="{FF2B5EF4-FFF2-40B4-BE49-F238E27FC236}">
                <a16:creationId xmlns:a16="http://schemas.microsoft.com/office/drawing/2014/main" id="{B361E55F-2D30-6F49-8FAC-CDB9A557CF1D}"/>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26387AD4-2F18-E041-99B3-E0392AC5560F}"/>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D5AF92F4-705D-804F-A9AE-BE4E748161C3}"/>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3E967575-E570-AB43-A344-0452C61CBDA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222BF98-F55E-3A45-A4D1-B36161C4BEE0}"/>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93FCF3F8-B6F7-D84A-8E91-C436C7EE8A76}"/>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D61DB33-3B84-A34D-9D3D-C190B6B60B1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81775E60-0647-584A-8E05-32129B4118C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D45A4FA-3967-A343-A513-A9D2726A30B0}"/>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7A5172E3-BB1F-A14D-B3FD-07F85AAB625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82EEA8E-67D1-AA42-BA93-7A21D21159E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3FE2A2E3-515C-FE45-A151-8F608F958034}"/>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C248979-919A-EB4C-BFCD-9A72C9E23DF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A318494-56B5-3543-A270-8BF0CED4B62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3" pos="259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1812"/>
            <a:ext cx="3551237" cy="4059237"/>
          </a:xfrm>
          <a:prstGeom prst="rect">
            <a:avLst/>
          </a:prstGeom>
        </p:spPr>
        <p:txBody>
          <a:bodyPr lIns="91440" rIns="91440" anchor="t" anchorCtr="0"/>
          <a:lstStyle>
            <a:lvl1pPr marL="169863" indent="-169863">
              <a:lnSpc>
                <a:spcPct val="95000"/>
              </a:lnSpc>
              <a:spcBef>
                <a:spcPts val="1110"/>
              </a:spcBef>
              <a:buClr>
                <a:schemeClr val="tx1"/>
              </a:buClr>
              <a:buSzPct val="80000"/>
              <a:buFont typeface="Arial" panose="020B0604020202020204" pitchFamily="34" charset="0"/>
              <a:buChar char="•"/>
              <a:tabLst/>
              <a:defRPr sz="2000">
                <a:solidFill>
                  <a:schemeClr val="tx1"/>
                </a:solidFill>
                <a:latin typeface="+mn-lt"/>
              </a:defRPr>
            </a:lvl1pPr>
            <a:lvl2pPr marL="346075" indent="-176213">
              <a:lnSpc>
                <a:spcPct val="95000"/>
              </a:lnSpc>
              <a:spcBef>
                <a:spcPts val="600"/>
              </a:spcBef>
              <a:buClr>
                <a:schemeClr val="tx1"/>
              </a:buClr>
              <a:buSzPct val="80000"/>
              <a:buFont typeface="Arial" panose="020B0604020202020204" pitchFamily="34" charset="0"/>
              <a:buChar char="•"/>
              <a:defRPr sz="1800">
                <a:solidFill>
                  <a:schemeClr val="tx1"/>
                </a:solidFill>
                <a:latin typeface="+mn-lt"/>
              </a:defRPr>
            </a:lvl2pPr>
            <a:lvl3pPr marL="511175" indent="-171450">
              <a:lnSpc>
                <a:spcPct val="95000"/>
              </a:lnSpc>
              <a:spcBef>
                <a:spcPts val="600"/>
              </a:spcBef>
              <a:buClr>
                <a:schemeClr val="tx1"/>
              </a:buClr>
              <a:buSzPct val="80000"/>
              <a:buFont typeface="Arial" panose="020B0604020202020204" pitchFamily="34" charset="0"/>
              <a:buChar char="•"/>
              <a:defRPr sz="1600">
                <a:solidFill>
                  <a:schemeClr val="tx1"/>
                </a:solidFill>
                <a:latin typeface="+mn-lt"/>
              </a:defRPr>
            </a:lvl3pPr>
            <a:lvl4pPr marL="574675" indent="-117475">
              <a:lnSpc>
                <a:spcPct val="100000"/>
              </a:lnSpc>
              <a:buClr>
                <a:schemeClr val="tx1"/>
              </a:buClr>
              <a:buSzPct val="60000"/>
              <a:buFont typeface="Arial" panose="020B0604020202020204" pitchFamily="34" charset="0"/>
              <a:buChar char="•"/>
              <a:tabLst/>
              <a:defRPr sz="1800">
                <a:latin typeface="CiscoSansTT Light" panose="020B0503020201020303" pitchFamily="34" charset="0"/>
              </a:defRPr>
            </a:lvl4pPr>
            <a:lvl5pPr marL="744538" indent="-112713">
              <a:lnSpc>
                <a:spcPct val="100000"/>
              </a:lnSpc>
              <a:buClr>
                <a:schemeClr val="tx1"/>
              </a:buClr>
              <a:buSzPct val="60000"/>
              <a:buFont typeface="Arial" panose="020B0604020202020204" pitchFamily="34" charset="0"/>
              <a:buChar char="•"/>
              <a:defRPr sz="18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8"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74E55B2-8612-664F-933D-71B0FB9C2868}"/>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A7DDD3CB-2ED2-AE4D-A538-7380C3D52B2B}"/>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35FD8359-691C-C74D-8F15-8302958D8DDB}"/>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48D0703-6DCC-4145-83E2-962AAE376677}"/>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8D7405DD-F8F2-6140-8620-A5E6A40A1F2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473AFCB3-115A-454D-B073-52908F750AA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7B421FB-72F5-1643-BD22-850A3DC40EC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22453C7-091F-7A4C-9C44-30F0BEDEA68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15D9C4A-222B-CB46-8DFC-AE3BD0EEDB4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232814-364E-2147-8CE9-2EED5E0F72D4}"/>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56789BFF-298C-084E-A9F1-CF5A162D2B6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3ED3E01-524E-5843-8AF8-5B18D40B85D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DD7060F-85B5-484E-AE52-00F24584D3D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2771A04-ECFE-BC41-BA59-F8B78E389199}"/>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AAE7AC1-EB3C-744C-993E-E5BCFB4F61E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userDrawn="1">
          <p15:clr>
            <a:srgbClr val="FBAE40"/>
          </p15:clr>
        </p15:guide>
        <p15:guide id="4" pos="267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5">
    <p:bg>
      <p:bgPr>
        <a:solidFill>
          <a:srgbClr val="051C2C"/>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C53214-923A-46BC-56F0-978A3B8922CE}"/>
              </a:ext>
            </a:extLst>
          </p:cNvPr>
          <p:cNvPicPr>
            <a:picLocks noChangeAspect="1"/>
          </p:cNvPicPr>
          <p:nvPr userDrawn="1"/>
        </p:nvPicPr>
        <p:blipFill>
          <a:blip r:embed="rId2"/>
          <a:srcRect t="16255" r="37656" b="16255"/>
          <a:stretch>
            <a:fillRect/>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p:spPr>
      </p:pic>
      <p:sp>
        <p:nvSpPr>
          <p:cNvPr id="6" name="Title 7">
            <a:extLst>
              <a:ext uri="{FF2B5EF4-FFF2-40B4-BE49-F238E27FC236}">
                <a16:creationId xmlns:a16="http://schemas.microsoft.com/office/drawing/2014/main" id="{D874FC25-61A6-4E42-BB1D-AA27FA8B4EBC}"/>
              </a:ext>
            </a:extLst>
          </p:cNvPr>
          <p:cNvSpPr>
            <a:spLocks noGrp="1"/>
          </p:cNvSpPr>
          <p:nvPr>
            <p:ph type="title" hasCustomPrompt="1"/>
          </p:nvPr>
        </p:nvSpPr>
        <p:spPr bwMode="white">
          <a:xfrm>
            <a:off x="420010" y="1600789"/>
            <a:ext cx="3739896" cy="1941922"/>
          </a:xfr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24" tIns="45712" rIns="91424" bIns="45712" numCol="1" anchor="ctr" anchorCtr="0" compatLnSpc="1">
            <a:prstTxWarp prst="textNoShape">
              <a:avLst/>
            </a:prstTxWarp>
          </a:bodyPr>
          <a:lstStyle>
            <a:lvl1pPr>
              <a:defRPr lang="en-US" sz="3600" dirty="0">
                <a:solidFill>
                  <a:schemeClr val="bg2"/>
                </a:solidFill>
                <a:ea typeface="ＭＳ Ｐゴシック" charset="0"/>
                <a:cs typeface="CiscoSansTT Light" panose="020B0503020201020303" pitchFamily="34" charset="0"/>
              </a:defRPr>
            </a:lvl1pPr>
          </a:lstStyle>
          <a:p>
            <a:pPr marL="6251" lvl="0" indent="-6251" defTabSz="914400" eaLnBrk="0" latinLnBrk="0" hangingPunct="0">
              <a:lnSpc>
                <a:spcPct val="90000"/>
              </a:lnSpc>
            </a:pPr>
            <a:r>
              <a:rPr lang="en-US" dirty="0"/>
              <a:t>Segue</a:t>
            </a:r>
          </a:p>
        </p:txBody>
      </p:sp>
      <p:grpSp>
        <p:nvGrpSpPr>
          <p:cNvPr id="3" name="Group 2">
            <a:extLst>
              <a:ext uri="{FF2B5EF4-FFF2-40B4-BE49-F238E27FC236}">
                <a16:creationId xmlns:a16="http://schemas.microsoft.com/office/drawing/2014/main" id="{34136157-9214-6CB9-8259-A7C9959BF942}"/>
              </a:ext>
            </a:extLst>
          </p:cNvPr>
          <p:cNvGrpSpPr/>
          <p:nvPr userDrawn="1"/>
        </p:nvGrpSpPr>
        <p:grpSpPr>
          <a:xfrm>
            <a:off x="536418" y="4785947"/>
            <a:ext cx="1005840" cy="274194"/>
            <a:chOff x="536418" y="4785947"/>
            <a:chExt cx="1005840" cy="274194"/>
          </a:xfrm>
          <a:solidFill>
            <a:schemeClr val="bg2"/>
          </a:solidFill>
        </p:grpSpPr>
        <p:grpSp>
          <p:nvGrpSpPr>
            <p:cNvPr id="4" name="Group 3">
              <a:extLst>
                <a:ext uri="{FF2B5EF4-FFF2-40B4-BE49-F238E27FC236}">
                  <a16:creationId xmlns:a16="http://schemas.microsoft.com/office/drawing/2014/main" id="{01942687-ABAF-5248-3385-0E19BBFB6BEA}"/>
                </a:ext>
              </a:extLst>
            </p:cNvPr>
            <p:cNvGrpSpPr/>
            <p:nvPr/>
          </p:nvGrpSpPr>
          <p:grpSpPr>
            <a:xfrm>
              <a:off x="536418" y="4930673"/>
              <a:ext cx="386220" cy="86649"/>
              <a:chOff x="2826390" y="-407669"/>
              <a:chExt cx="1216132" cy="272841"/>
            </a:xfrm>
            <a:grpFill/>
          </p:grpSpPr>
          <p:sp>
            <p:nvSpPr>
              <p:cNvPr id="27" name="Freeform 26">
                <a:extLst>
                  <a:ext uri="{FF2B5EF4-FFF2-40B4-BE49-F238E27FC236}">
                    <a16:creationId xmlns:a16="http://schemas.microsoft.com/office/drawing/2014/main" id="{334CAF32-9599-53D1-9256-37C5DE933FD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E6176CC-6A77-9BBB-2335-68191BEB8EC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021F5B1-3254-A659-A445-2170B002C707}"/>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34A7524D-F74C-7442-E8BD-9CB8DE5540F4}"/>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2BCCF3A-F206-33EB-2348-2094149611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5" name="Group 4">
              <a:extLst>
                <a:ext uri="{FF2B5EF4-FFF2-40B4-BE49-F238E27FC236}">
                  <a16:creationId xmlns:a16="http://schemas.microsoft.com/office/drawing/2014/main" id="{D861C0BE-B7AE-A070-680E-48299F416BEE}"/>
                </a:ext>
              </a:extLst>
            </p:cNvPr>
            <p:cNvGrpSpPr/>
            <p:nvPr/>
          </p:nvGrpSpPr>
          <p:grpSpPr>
            <a:xfrm>
              <a:off x="968312" y="4785947"/>
              <a:ext cx="573946" cy="274194"/>
              <a:chOff x="4186345" y="-863385"/>
              <a:chExt cx="1807247" cy="863385"/>
            </a:xfrm>
            <a:grpFill/>
          </p:grpSpPr>
          <p:sp>
            <p:nvSpPr>
              <p:cNvPr id="7" name="Freeform 6">
                <a:extLst>
                  <a:ext uri="{FF2B5EF4-FFF2-40B4-BE49-F238E27FC236}">
                    <a16:creationId xmlns:a16="http://schemas.microsoft.com/office/drawing/2014/main" id="{B727F972-9450-A55D-D594-DD5E7046DAF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6999822-7BEA-7B46-905B-6407983B7A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10692F6-D7E2-9BF5-E982-B4C99CFA142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60558AF5-A0D1-6A05-1058-03EE35939EC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AE1FC0C-6C2C-56D5-D71A-413F2D819E60}"/>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4891742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hasCustomPrompt="1"/>
          </p:nvPr>
        </p:nvSpPr>
        <p:spPr>
          <a:xfrm>
            <a:off x="5097463" y="530352"/>
            <a:ext cx="3551237" cy="4080510"/>
          </a:xfrm>
          <a:prstGeom prst="rect">
            <a:avLst/>
          </a:prstGeom>
        </p:spPr>
        <p:txBody>
          <a:bodyPr lIns="91440" rIns="91440"/>
          <a:lstStyle>
            <a:lvl1pPr marL="169863" indent="-169863">
              <a:lnSpc>
                <a:spcPct val="95000"/>
              </a:lnSpc>
              <a:spcBef>
                <a:spcPts val="1110"/>
              </a:spcBef>
              <a:buClr>
                <a:schemeClr val="tx1"/>
              </a:buClr>
              <a:buSzPct val="80000"/>
              <a:defRPr sz="2000">
                <a:solidFill>
                  <a:schemeClr val="tx1"/>
                </a:solidFill>
                <a:latin typeface="+mn-lt"/>
              </a:defRPr>
            </a:lvl1pPr>
            <a:lvl2pPr marL="341313" indent="-171450">
              <a:lnSpc>
                <a:spcPct val="95000"/>
              </a:lnSpc>
              <a:spcBef>
                <a:spcPts val="600"/>
              </a:spcBef>
              <a:buClr>
                <a:schemeClr val="tx1"/>
              </a:buClr>
              <a:buSzPct val="80000"/>
              <a:defRPr sz="1800">
                <a:solidFill>
                  <a:schemeClr val="tx1"/>
                </a:solidFill>
                <a:latin typeface="+mn-lt"/>
              </a:defRPr>
            </a:lvl2pPr>
            <a:lvl3pPr marL="511175" indent="-169863">
              <a:lnSpc>
                <a:spcPct val="95000"/>
              </a:lnSpc>
              <a:spcBef>
                <a:spcPts val="600"/>
              </a:spcBef>
              <a:buClr>
                <a:schemeClr val="tx1"/>
              </a:buClr>
              <a:buSzPct val="80000"/>
              <a:defRPr sz="1600">
                <a:solidFill>
                  <a:schemeClr val="tx1"/>
                </a:solidFill>
                <a:latin typeface="+mn-lt"/>
              </a:defRPr>
            </a:lvl3pPr>
            <a:lvl4pPr marL="457200" indent="-123825">
              <a:lnSpc>
                <a:spcPct val="100000"/>
              </a:lnSpc>
              <a:buClr>
                <a:schemeClr val="tx1"/>
              </a:buClr>
              <a:buSzPct val="60000"/>
              <a:defRPr sz="1600">
                <a:latin typeface="CiscoSansTT Light" panose="020B0503020201020303" pitchFamily="34" charset="0"/>
              </a:defRPr>
            </a:lvl4pPr>
            <a:lvl5pPr marL="574675" indent="-117475">
              <a:lnSpc>
                <a:spcPct val="100000"/>
              </a:lnSpc>
              <a:buClr>
                <a:schemeClr val="tx1"/>
              </a:buClr>
              <a:buSzPct val="60000"/>
              <a:defRPr sz="1600">
                <a:latin typeface="CiscoSansTT Light" panose="020B0503020201020303"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9"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24" name="Text Placeholder 3"/>
          <p:cNvSpPr>
            <a:spLocks noGrp="1"/>
          </p:cNvSpPr>
          <p:nvPr>
            <p:ph type="body" sz="quarter" idx="12" hasCustomPrompt="1"/>
          </p:nvPr>
        </p:nvSpPr>
        <p:spPr>
          <a:xfrm>
            <a:off x="443528" y="1643459"/>
            <a:ext cx="3915970" cy="2925868"/>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defRPr sz="2400" b="0" i="0">
                <a:solidFill>
                  <a:schemeClr val="bg1"/>
                </a:solidFill>
                <a:latin typeface="+mn-lt"/>
                <a:ea typeface="CiscoSansTT Thin" charset="0"/>
                <a:cs typeface="CiscoSansTT Thin" charset="0"/>
              </a:defRPr>
            </a:lvl1pPr>
            <a:lvl2pPr marL="341313" indent="-166688">
              <a:lnSpc>
                <a:spcPct val="95000"/>
              </a:lnSpc>
              <a:spcBef>
                <a:spcPts val="600"/>
              </a:spcBef>
              <a:buClr>
                <a:schemeClr val="bg1">
                  <a:lumMod val="75000"/>
                </a:schemeClr>
              </a:buClr>
              <a:buSzPct val="80000"/>
              <a:buFont typeface="Arial"/>
              <a:buChar char="•"/>
              <a:defRPr sz="1800" b="0" i="0">
                <a:solidFill>
                  <a:schemeClr val="bg1"/>
                </a:solidFill>
                <a:latin typeface="+mn-lt"/>
                <a:ea typeface="CiscoSansTT Thin" charset="0"/>
                <a:cs typeface="CiscoSansTT Thin" charset="0"/>
              </a:defRPr>
            </a:lvl2pPr>
            <a:lvl3pPr marL="511175" indent="-169863">
              <a:spcBef>
                <a:spcPts val="600"/>
              </a:spcBef>
              <a:buClr>
                <a:schemeClr val="bg1">
                  <a:lumMod val="75000"/>
                </a:schemeClr>
              </a:buClr>
              <a:buSzPct val="8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CiscoSansTT Light" panose="020B0503020201020303" pitchFamily="34" charset="0"/>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CiscoSansTT Light" panose="020B0503020201020303" pitchFamily="34" charset="0"/>
                <a:ea typeface="CiscoSansTT Thin" charset="0"/>
                <a:cs typeface="CiscoSansTT Thin" charset="0"/>
              </a:defRPr>
            </a:lvl5pPr>
          </a:lstStyle>
          <a:p>
            <a:pPr marL="174625" lvl="0" indent="-174625" algn="l" defTabSz="684213" rtl="0" eaLnBrk="1" fontAlgn="base" hangingPunct="1">
              <a:lnSpc>
                <a:spcPct val="95000"/>
              </a:lnSpc>
              <a:spcBef>
                <a:spcPts val="1110"/>
              </a:spcBef>
              <a:spcAft>
                <a:spcPct val="0"/>
              </a:spcAft>
              <a:buClr>
                <a:schemeClr val="bg1">
                  <a:lumMod val="75000"/>
                </a:schemeClr>
              </a:buClr>
              <a:buSzPct val="80000"/>
              <a:buFont typeface="Arial"/>
              <a:buChar char="•"/>
            </a:pPr>
            <a:r>
              <a:rPr lang="en-US" dirty="0"/>
              <a:t>Click to edit Master text styles</a:t>
            </a:r>
          </a:p>
          <a:p>
            <a:pPr lvl="1"/>
            <a:r>
              <a:rPr lang="en-GB" dirty="0"/>
              <a:t>Second level</a:t>
            </a:r>
          </a:p>
          <a:p>
            <a:pPr lvl="2"/>
            <a:r>
              <a:rPr lang="en-GB" dirty="0"/>
              <a:t>Third level</a:t>
            </a:r>
            <a:endParaRPr lang="en-US" dirty="0"/>
          </a:p>
        </p:txBody>
      </p:sp>
      <p:sp>
        <p:nvSpPr>
          <p:cNvPr id="12" name="Rectangle 4">
            <a:extLst>
              <a:ext uri="{FF2B5EF4-FFF2-40B4-BE49-F238E27FC236}">
                <a16:creationId xmlns:a16="http://schemas.microsoft.com/office/drawing/2014/main" id="{CD7512CA-58D8-FB41-809A-FEFA54A04A66}"/>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1D0A77E6-D409-C948-8DB1-E070EA4602BC}"/>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3" name="Group 12">
            <a:extLst>
              <a:ext uri="{FF2B5EF4-FFF2-40B4-BE49-F238E27FC236}">
                <a16:creationId xmlns:a16="http://schemas.microsoft.com/office/drawing/2014/main" id="{4ACC5F76-34BC-D848-BCF5-E441FD68635B}"/>
              </a:ext>
            </a:extLst>
          </p:cNvPr>
          <p:cNvGrpSpPr/>
          <p:nvPr userDrawn="1"/>
        </p:nvGrpSpPr>
        <p:grpSpPr>
          <a:xfrm>
            <a:off x="536418" y="4785947"/>
            <a:ext cx="1005840" cy="274194"/>
            <a:chOff x="536418" y="4785947"/>
            <a:chExt cx="1005840" cy="274194"/>
          </a:xfrm>
          <a:solidFill>
            <a:schemeClr val="bg1"/>
          </a:solidFill>
        </p:grpSpPr>
        <p:grpSp>
          <p:nvGrpSpPr>
            <p:cNvPr id="14" name="Group 13">
              <a:extLst>
                <a:ext uri="{FF2B5EF4-FFF2-40B4-BE49-F238E27FC236}">
                  <a16:creationId xmlns:a16="http://schemas.microsoft.com/office/drawing/2014/main" id="{6D4EFEF8-4A71-D149-857A-0A578B5B333C}"/>
                </a:ext>
              </a:extLst>
            </p:cNvPr>
            <p:cNvGrpSpPr/>
            <p:nvPr/>
          </p:nvGrpSpPr>
          <p:grpSpPr>
            <a:xfrm>
              <a:off x="536418" y="4930673"/>
              <a:ext cx="386220" cy="86649"/>
              <a:chOff x="2826390" y="-407669"/>
              <a:chExt cx="1216132" cy="272841"/>
            </a:xfrm>
            <a:grpFill/>
          </p:grpSpPr>
          <p:sp>
            <p:nvSpPr>
              <p:cNvPr id="21" name="Freeform 20">
                <a:extLst>
                  <a:ext uri="{FF2B5EF4-FFF2-40B4-BE49-F238E27FC236}">
                    <a16:creationId xmlns:a16="http://schemas.microsoft.com/office/drawing/2014/main" id="{66EA2FC1-A072-0D49-B2A3-8EB03274A49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101ED50-B5E5-644E-B2C5-3FEE40D2454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67A48975-4E3A-3843-9D46-89B1FDB9D0ED}"/>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9AD0F9E-AA8E-8147-9600-554AB3DAE203}"/>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856D7B-8E51-CA4B-BC25-8176628F718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F5BD369-8581-8E43-AEB7-537BCC1B917E}"/>
                </a:ext>
              </a:extLst>
            </p:cNvPr>
            <p:cNvGrpSpPr/>
            <p:nvPr/>
          </p:nvGrpSpPr>
          <p:grpSpPr>
            <a:xfrm>
              <a:off x="968312" y="4785947"/>
              <a:ext cx="573946" cy="274194"/>
              <a:chOff x="4186345" y="-863385"/>
              <a:chExt cx="1807247" cy="863385"/>
            </a:xfrm>
            <a:grpFill/>
          </p:grpSpPr>
          <p:sp>
            <p:nvSpPr>
              <p:cNvPr id="16" name="Freeform 15">
                <a:extLst>
                  <a:ext uri="{FF2B5EF4-FFF2-40B4-BE49-F238E27FC236}">
                    <a16:creationId xmlns:a16="http://schemas.microsoft.com/office/drawing/2014/main" id="{B9936A75-07E3-ED4D-8F0A-6B8544988BA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D8CEA84-6C99-BA4B-8C17-7F231925871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855B0B2-2D27-EC4B-A38C-9AA99B80EB6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387A6B0-6DCD-D84E-91CA-FD43B5C04DB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A712A8B-3CE5-5C4A-ADC6-D9ACB895AAC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7D17265F-9DB8-B243-9D0F-9E6DC594F363}"/>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21D6142-AF52-D541-8B97-90D64B9406EE}"/>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8A700F23-F61B-3049-84C8-AAAEF840E0F5}"/>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2C4B0186-59CA-9144-8905-6CD00C58598A}"/>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B4E91F53-745D-4045-8F92-E0A3E28F4A50}"/>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C7C97D-8D0A-6649-88CD-4E5CD25FDB63}"/>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4B151D9-FEA3-0041-B792-3329232537F9}"/>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7E2510-276E-B648-9C3B-FDC48D90CA1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F26D5223-C318-E74D-94D6-D2F7DCA0D18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CF77F87-936D-5C45-8C9F-BB16ED2F17AA}"/>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CD0474E-5F8B-B544-9F6F-04831D29CF6D}"/>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56080D13-7281-AC40-B901-FE17DDC1C2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BB2AA8C-CC4D-6F48-B044-EBAC0310E081}"/>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7D9C23A-F9B8-2747-98D9-4293D608EC4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D33F231-BCEA-874B-918B-C6A2A6C82BC3}"/>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88" userDrawn="1">
          <p15:clr>
            <a:srgbClr val="FBAE40"/>
          </p15:clr>
        </p15:guide>
        <p15:guide id="7" pos="320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5"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8" name="Rectangle 4">
            <a:extLst>
              <a:ext uri="{FF2B5EF4-FFF2-40B4-BE49-F238E27FC236}">
                <a16:creationId xmlns:a16="http://schemas.microsoft.com/office/drawing/2014/main" id="{A3597FB6-5BCA-9142-B4A2-0B0F126789C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10" name="Footer Placeholder 2">
            <a:extLst>
              <a:ext uri="{FF2B5EF4-FFF2-40B4-BE49-F238E27FC236}">
                <a16:creationId xmlns:a16="http://schemas.microsoft.com/office/drawing/2014/main" id="{28318DD6-1A3E-0B48-A7FF-F9B85EC05C92}"/>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24" name="Group 23">
            <a:extLst>
              <a:ext uri="{FF2B5EF4-FFF2-40B4-BE49-F238E27FC236}">
                <a16:creationId xmlns:a16="http://schemas.microsoft.com/office/drawing/2014/main" id="{AE892A37-EE79-7546-A187-ADA4A5CAA9DD}"/>
              </a:ext>
            </a:extLst>
          </p:cNvPr>
          <p:cNvGrpSpPr/>
          <p:nvPr userDrawn="1"/>
        </p:nvGrpSpPr>
        <p:grpSpPr>
          <a:xfrm>
            <a:off x="536418" y="4785947"/>
            <a:ext cx="1005840" cy="274194"/>
            <a:chOff x="536418" y="4785947"/>
            <a:chExt cx="1005840" cy="274194"/>
          </a:xfrm>
          <a:solidFill>
            <a:schemeClr val="bg1"/>
          </a:solidFill>
        </p:grpSpPr>
        <p:grpSp>
          <p:nvGrpSpPr>
            <p:cNvPr id="25" name="Group 24">
              <a:extLst>
                <a:ext uri="{FF2B5EF4-FFF2-40B4-BE49-F238E27FC236}">
                  <a16:creationId xmlns:a16="http://schemas.microsoft.com/office/drawing/2014/main" id="{CDC5A679-199D-3749-B0E9-72C190F3AF9E}"/>
                </a:ext>
              </a:extLst>
            </p:cNvPr>
            <p:cNvGrpSpPr/>
            <p:nvPr/>
          </p:nvGrpSpPr>
          <p:grpSpPr>
            <a:xfrm>
              <a:off x="536418" y="4930673"/>
              <a:ext cx="386220" cy="86649"/>
              <a:chOff x="2826390" y="-407669"/>
              <a:chExt cx="1216132" cy="272841"/>
            </a:xfrm>
            <a:grpFill/>
          </p:grpSpPr>
          <p:sp>
            <p:nvSpPr>
              <p:cNvPr id="32" name="Freeform 31">
                <a:extLst>
                  <a:ext uri="{FF2B5EF4-FFF2-40B4-BE49-F238E27FC236}">
                    <a16:creationId xmlns:a16="http://schemas.microsoft.com/office/drawing/2014/main" id="{E4E7E131-59F4-4147-979A-F0038D70331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2413925-982A-CB40-8DE4-913A2B0455A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E5ECA70-CC8A-1A44-A9C0-DF25AA02B2E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9A7CF70-DDCE-1F46-BCAE-40DF4E033211}"/>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8F14A069-713A-5549-8710-E1179D8722E1}"/>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6" name="Group 25">
              <a:extLst>
                <a:ext uri="{FF2B5EF4-FFF2-40B4-BE49-F238E27FC236}">
                  <a16:creationId xmlns:a16="http://schemas.microsoft.com/office/drawing/2014/main" id="{6F18A878-B987-BF49-B828-2BAA87ED2520}"/>
                </a:ext>
              </a:extLst>
            </p:cNvPr>
            <p:cNvGrpSpPr/>
            <p:nvPr/>
          </p:nvGrpSpPr>
          <p:grpSpPr>
            <a:xfrm>
              <a:off x="968312" y="4785947"/>
              <a:ext cx="573946" cy="274194"/>
              <a:chOff x="4186345" y="-863385"/>
              <a:chExt cx="1807247" cy="863385"/>
            </a:xfrm>
            <a:grpFill/>
          </p:grpSpPr>
          <p:sp>
            <p:nvSpPr>
              <p:cNvPr id="27" name="Freeform 26">
                <a:extLst>
                  <a:ext uri="{FF2B5EF4-FFF2-40B4-BE49-F238E27FC236}">
                    <a16:creationId xmlns:a16="http://schemas.microsoft.com/office/drawing/2014/main" id="{0DD2D577-C066-9B4A-AA9E-08315BAEBCF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A4D4D55-CA9A-3543-849C-FC96C0E0C77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0F07DBDF-6E3E-4D42-9D73-C1022511359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AE3476D-B358-5842-8C87-2269FD34C9D4}"/>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98EEC4B5-C2FC-DC4A-9031-095B36CB24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59D0C4A-72E6-8442-90C2-1CB0AEE1DC89}"/>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F2CB99F5-B323-284C-AAF0-36D8C07838AA}"/>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4234E964-1926-0F4D-87D2-C604EA6B744C}"/>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B571543A-44F1-424C-B2E2-25DACC821F8B}"/>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4B3E16E-3B99-D84C-A30C-1354972F612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FEF6327-B878-7F44-8F06-27D764A2405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089E22D9-4C9A-A340-B15B-20AA22F6EF74}"/>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FC0EF3A2-2FAF-B04A-B9E5-A80BF4D1277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D7B9FFA-FC9E-EA4D-93D1-BD4151D3723E}"/>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12079103-FD1E-B94A-B273-8D7F825AF503}"/>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7090CA71-E588-F14F-BB33-52710677C9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33FF30E-2DEA-5D41-BAAE-F4A5F731365A}"/>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C86C7CD-BFDF-3648-924F-AE612F4CB82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95E0F7F-98CD-0C4C-B896-CB7219A297B7}"/>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0DCCE8C-DDD4-664D-B2DE-EBDBB33BDC77}"/>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7"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2F710795-8511-9348-A4F8-BC9782C393E2}"/>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E0653DFF-EC5D-434A-9895-7D1C5F72308F}"/>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28146A9F-0C3D-F544-ACA4-9D10C7713CB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7F1B4695-4A21-9E48-8507-3D04DF778ED8}"/>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23038E49-95E6-6846-BF66-391EC0E114CF}"/>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10D358-F7D4-3A44-A74A-230822E1C8DC}"/>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E4D6BA7B-9AB5-1A4F-8091-3B31DEEA324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4C8464-FD3F-1D4C-9758-47A3C77321CE}"/>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F62C92-D161-7D4F-B390-9DBD9328A7D3}"/>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0C6543DD-2AAA-2D42-AE27-72DB234918EE}"/>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F8F072C8-6F74-B24C-B3E1-70214404457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C89B0E3-8AC2-864B-A0EE-3ADDA6F6F6A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95ED0F7-161A-4D4C-8EED-60D3FC544C90}"/>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BB218624-C0BB-FF48-9580-7363EAAC232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097ACC98-631F-3247-976B-228C996B3F58}"/>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CiscoSansTT Light" panose="020B0503020201020303" pitchFamily="34" charset="0"/>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solidFill>
                <a:latin typeface="+mn-lt"/>
              </a:defRPr>
            </a:lvl1pPr>
          </a:lstStyle>
          <a:p>
            <a:endParaRPr lang="en-US" dirty="0"/>
          </a:p>
        </p:txBody>
      </p:sp>
      <p:sp>
        <p:nvSpPr>
          <p:cNvPr id="6" name="Slide Number Placeholder 1"/>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fld id="{96A97DD0-5BE7-4856-A2A9-C42C6688E607}" type="slidenum">
              <a:rPr lang="en-US" smtClean="0"/>
              <a:pPr/>
              <a:t>‹#›</a:t>
            </a:fld>
            <a:endParaRPr lang="en-US" dirty="0"/>
          </a:p>
        </p:txBody>
      </p:sp>
      <p:sp>
        <p:nvSpPr>
          <p:cNvPr id="11" name="Rectangle 4">
            <a:extLst>
              <a:ext uri="{FF2B5EF4-FFF2-40B4-BE49-F238E27FC236}">
                <a16:creationId xmlns:a16="http://schemas.microsoft.com/office/drawing/2014/main" id="{5C202563-00FB-5341-8D23-C988A3CEF77F}"/>
              </a:ext>
            </a:extLst>
          </p:cNvPr>
          <p:cNvSpPr>
            <a:spLocks noChangeArrowheads="1"/>
          </p:cNvSpPr>
          <p:nvPr userDrawn="1"/>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ＭＳ Ｐゴシック" charset="0"/>
                <a:cs typeface="CiscoSansTT Light" panose="020B0503020201020303" pitchFamily="34" charset="0"/>
              </a:rPr>
              <a:t>© 2024  Cisco and/or its affiliates. All rights reserved.   Cisco Public</a:t>
            </a:r>
          </a:p>
        </p:txBody>
      </p:sp>
      <p:sp>
        <p:nvSpPr>
          <p:cNvPr id="9" name="Footer Placeholder 2">
            <a:extLst>
              <a:ext uri="{FF2B5EF4-FFF2-40B4-BE49-F238E27FC236}">
                <a16:creationId xmlns:a16="http://schemas.microsoft.com/office/drawing/2014/main" id="{0E7F7332-79E5-864C-8161-34BDA887550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defTabSz="610744"/>
            <a:r>
              <a:rPr lang="en-US"/>
              <a:t>LTRCCT-2011</a:t>
            </a:r>
          </a:p>
        </p:txBody>
      </p:sp>
      <p:grpSp>
        <p:nvGrpSpPr>
          <p:cNvPr id="12" name="Group 11">
            <a:extLst>
              <a:ext uri="{FF2B5EF4-FFF2-40B4-BE49-F238E27FC236}">
                <a16:creationId xmlns:a16="http://schemas.microsoft.com/office/drawing/2014/main" id="{DA2BFBA5-14EF-7A41-B714-9CCB96CB4C56}"/>
              </a:ext>
            </a:extLst>
          </p:cNvPr>
          <p:cNvGrpSpPr/>
          <p:nvPr userDrawn="1"/>
        </p:nvGrpSpPr>
        <p:grpSpPr>
          <a:xfrm>
            <a:off x="536418" y="4785947"/>
            <a:ext cx="1005840" cy="274194"/>
            <a:chOff x="536418" y="4785947"/>
            <a:chExt cx="1005840" cy="274194"/>
          </a:xfrm>
          <a:solidFill>
            <a:schemeClr val="bg1"/>
          </a:solidFill>
        </p:grpSpPr>
        <p:grpSp>
          <p:nvGrpSpPr>
            <p:cNvPr id="13" name="Group 12">
              <a:extLst>
                <a:ext uri="{FF2B5EF4-FFF2-40B4-BE49-F238E27FC236}">
                  <a16:creationId xmlns:a16="http://schemas.microsoft.com/office/drawing/2014/main" id="{C5D1E142-ED80-DA4F-A28D-D7918C5E0375}"/>
                </a:ext>
              </a:extLst>
            </p:cNvPr>
            <p:cNvGrpSpPr/>
            <p:nvPr/>
          </p:nvGrpSpPr>
          <p:grpSpPr>
            <a:xfrm>
              <a:off x="536418" y="4930673"/>
              <a:ext cx="386220" cy="86649"/>
              <a:chOff x="2826390" y="-407669"/>
              <a:chExt cx="1216132" cy="272841"/>
            </a:xfrm>
            <a:grpFill/>
          </p:grpSpPr>
          <p:sp>
            <p:nvSpPr>
              <p:cNvPr id="20" name="Freeform 19">
                <a:extLst>
                  <a:ext uri="{FF2B5EF4-FFF2-40B4-BE49-F238E27FC236}">
                    <a16:creationId xmlns:a16="http://schemas.microsoft.com/office/drawing/2014/main" id="{67F5A668-5E50-8343-9944-D1F9202A3F7C}"/>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43CFFD0-7AD2-7F4A-94FE-D436D0E01747}"/>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82CB0315-C9EA-024F-AE6F-99218B5C4790}"/>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32B1AC3-6EF8-E149-834D-FF20C4FC4AD2}"/>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82890EDF-8900-2544-9BB7-C547E6A321C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2F5B9BEC-9A60-7B49-950C-81E73675D309}"/>
                </a:ext>
              </a:extLst>
            </p:cNvPr>
            <p:cNvGrpSpPr/>
            <p:nvPr/>
          </p:nvGrpSpPr>
          <p:grpSpPr>
            <a:xfrm>
              <a:off x="968312" y="4785947"/>
              <a:ext cx="573946" cy="274194"/>
              <a:chOff x="4186345" y="-863385"/>
              <a:chExt cx="1807247" cy="863385"/>
            </a:xfrm>
            <a:grpFill/>
          </p:grpSpPr>
          <p:sp>
            <p:nvSpPr>
              <p:cNvPr id="15" name="Freeform 14">
                <a:extLst>
                  <a:ext uri="{FF2B5EF4-FFF2-40B4-BE49-F238E27FC236}">
                    <a16:creationId xmlns:a16="http://schemas.microsoft.com/office/drawing/2014/main" id="{8D10201B-1130-D545-BD34-F49FA9C1875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DFC3E64-665B-E844-8531-2E298D8847C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868AC2D-A54E-5C4B-BD71-CE4B0EDE4D58}"/>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E4754358-983A-6748-B9DD-48AC0F0224FB}"/>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E28F694-FC6D-E243-9B03-216D8255018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1C2C"/>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2"/>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2"/>
                </a:solidFill>
                <a:effectLst/>
                <a:uLnTx/>
                <a:uFillTx/>
                <a:latin typeface="+mj-lt"/>
                <a:ea typeface="ＭＳ Ｐゴシック" charset="0"/>
                <a:cs typeface="CiscoSansTT Light" panose="020B0503020201020303" pitchFamily="34" charset="0"/>
              </a:rPr>
              <a:t>Thank you</a:t>
            </a:r>
          </a:p>
        </p:txBody>
      </p:sp>
      <p:pic>
        <p:nvPicPr>
          <p:cNvPr id="7" name="Picture 6">
            <a:extLst>
              <a:ext uri="{FF2B5EF4-FFF2-40B4-BE49-F238E27FC236}">
                <a16:creationId xmlns:a16="http://schemas.microsoft.com/office/drawing/2014/main" id="{6011D37B-79D2-1F07-52A3-42A154555F9B}"/>
              </a:ext>
            </a:extLst>
          </p:cNvPr>
          <p:cNvPicPr>
            <a:picLocks noChangeAspect="1"/>
          </p:cNvPicPr>
          <p:nvPr userDrawn="1"/>
        </p:nvPicPr>
        <p:blipFill>
          <a:blip r:embed="rId4"/>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23470174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45ECD-0767-6C23-C77F-1390E0478783}"/>
              </a:ext>
            </a:extLst>
          </p:cNvPr>
          <p:cNvPicPr>
            <a:picLocks noChangeAspect="1"/>
          </p:cNvPicPr>
          <p:nvPr userDrawn="1"/>
        </p:nvPicPr>
        <p:blipFill>
          <a:blip r:embed="rId2"/>
          <a:srcRect l="38845" r="1953" b="53452"/>
          <a:stretch>
            <a:fillRect/>
          </a:stretch>
        </p:blipFill>
        <p:spPr>
          <a:xfrm rot="19800000">
            <a:off x="-559980" y="-1518374"/>
            <a:ext cx="10490686" cy="8572951"/>
          </a:xfrm>
          <a:custGeom>
            <a:avLst/>
            <a:gdLst>
              <a:gd name="connsiteX0" fmla="*/ 3357151 w 10490686"/>
              <a:gd name="connsiteY0" fmla="*/ 0 h 8572951"/>
              <a:gd name="connsiteX1" fmla="*/ 10490686 w 10490686"/>
              <a:gd name="connsiteY1" fmla="*/ 4118549 h 8572951"/>
              <a:gd name="connsiteX2" fmla="*/ 7918936 w 10490686"/>
              <a:gd name="connsiteY2" fmla="*/ 8572951 h 8572951"/>
              <a:gd name="connsiteX3" fmla="*/ 0 w 10490686"/>
              <a:gd name="connsiteY3" fmla="*/ 4000951 h 8572951"/>
              <a:gd name="connsiteX4" fmla="*/ 2309950 w 10490686"/>
              <a:gd name="connsiteY4" fmla="*/ 0 h 8572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686" h="8572951">
                <a:moveTo>
                  <a:pt x="3357151" y="0"/>
                </a:moveTo>
                <a:lnTo>
                  <a:pt x="10490686" y="4118549"/>
                </a:lnTo>
                <a:lnTo>
                  <a:pt x="7918936" y="8572951"/>
                </a:lnTo>
                <a:lnTo>
                  <a:pt x="0" y="4000951"/>
                </a:lnTo>
                <a:lnTo>
                  <a:pt x="2309950" y="0"/>
                </a:lnTo>
                <a:close/>
              </a:path>
            </a:pathLst>
          </a:custGeom>
        </p:spPr>
      </p:pic>
      <p:grpSp>
        <p:nvGrpSpPr>
          <p:cNvPr id="47" name="Group 46">
            <a:extLst>
              <a:ext uri="{FF2B5EF4-FFF2-40B4-BE49-F238E27FC236}">
                <a16:creationId xmlns:a16="http://schemas.microsoft.com/office/drawing/2014/main" id="{BBAF4DFC-168F-B447-90E7-36F1786002FC}"/>
              </a:ext>
            </a:extLst>
          </p:cNvPr>
          <p:cNvGrpSpPr/>
          <p:nvPr userDrawn="1"/>
        </p:nvGrpSpPr>
        <p:grpSpPr>
          <a:xfrm>
            <a:off x="536418" y="4785947"/>
            <a:ext cx="1005840" cy="274194"/>
            <a:chOff x="536418" y="4785947"/>
            <a:chExt cx="1005840" cy="274194"/>
          </a:xfrm>
          <a:solidFill>
            <a:schemeClr val="bg1"/>
          </a:solidFill>
        </p:grpSpPr>
        <p:grpSp>
          <p:nvGrpSpPr>
            <p:cNvPr id="48" name="Group 47">
              <a:extLst>
                <a:ext uri="{FF2B5EF4-FFF2-40B4-BE49-F238E27FC236}">
                  <a16:creationId xmlns:a16="http://schemas.microsoft.com/office/drawing/2014/main" id="{10C36C89-2BAB-F249-BA2C-C95F9E3A6B32}"/>
                </a:ext>
              </a:extLst>
            </p:cNvPr>
            <p:cNvGrpSpPr/>
            <p:nvPr/>
          </p:nvGrpSpPr>
          <p:grpSpPr>
            <a:xfrm>
              <a:off x="536418" y="4930673"/>
              <a:ext cx="386220" cy="86649"/>
              <a:chOff x="2826390" y="-407669"/>
              <a:chExt cx="1216132" cy="272841"/>
            </a:xfrm>
            <a:grpFill/>
          </p:grpSpPr>
          <p:sp>
            <p:nvSpPr>
              <p:cNvPr id="55" name="Freeform 54">
                <a:extLst>
                  <a:ext uri="{FF2B5EF4-FFF2-40B4-BE49-F238E27FC236}">
                    <a16:creationId xmlns:a16="http://schemas.microsoft.com/office/drawing/2014/main" id="{FA0D7B8C-09C5-E641-9E50-95C9B141D76B}"/>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9E67653A-79A9-E54F-86DE-A291F699080A}"/>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D228CE53-C814-274F-B646-711F5867207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3DC8B629-8B5C-0849-B222-21D6371992E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728BFA1F-93AC-134A-8F53-E0EA06CFFAE7}"/>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49" name="Group 48">
              <a:extLst>
                <a:ext uri="{FF2B5EF4-FFF2-40B4-BE49-F238E27FC236}">
                  <a16:creationId xmlns:a16="http://schemas.microsoft.com/office/drawing/2014/main" id="{9A3CD6CA-B5B5-3244-9519-A56398875F19}"/>
                </a:ext>
              </a:extLst>
            </p:cNvPr>
            <p:cNvGrpSpPr/>
            <p:nvPr/>
          </p:nvGrpSpPr>
          <p:grpSpPr>
            <a:xfrm>
              <a:off x="968312" y="4785947"/>
              <a:ext cx="573946" cy="274194"/>
              <a:chOff x="4186345" y="-863385"/>
              <a:chExt cx="1807247" cy="863385"/>
            </a:xfrm>
            <a:grpFill/>
          </p:grpSpPr>
          <p:sp>
            <p:nvSpPr>
              <p:cNvPr id="50" name="Freeform 49">
                <a:extLst>
                  <a:ext uri="{FF2B5EF4-FFF2-40B4-BE49-F238E27FC236}">
                    <a16:creationId xmlns:a16="http://schemas.microsoft.com/office/drawing/2014/main" id="{20EE3B4A-4F5F-774E-8961-8DD38BCE802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206E0E2D-0731-BE45-A0B6-92911AF74C30}"/>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1EF6B01-E6C6-6442-A3AC-192D7DAD3ECB}"/>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5CA21DE5-A20C-CA49-B7B0-12215AD22E42}"/>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9B01FE26-C35D-D14F-A071-DFD34F7B04A1}"/>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10" name="Graphic 9">
            <a:extLst>
              <a:ext uri="{FF2B5EF4-FFF2-40B4-BE49-F238E27FC236}">
                <a16:creationId xmlns:a16="http://schemas.microsoft.com/office/drawing/2014/main" id="{54B8AABE-ECCD-CE4E-9D51-DE65BBE2A4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5" name="Title 1">
            <a:extLst>
              <a:ext uri="{FF2B5EF4-FFF2-40B4-BE49-F238E27FC236}">
                <a16:creationId xmlns:a16="http://schemas.microsoft.com/office/drawing/2014/main" id="{92221F4C-4D30-B24D-A195-02E62C15F698}"/>
              </a:ext>
            </a:extLst>
          </p:cNvPr>
          <p:cNvSpPr txBox="1">
            <a:spLocks/>
          </p:cNvSpPr>
          <p:nvPr userDrawn="1"/>
        </p:nvSpPr>
        <p:spPr bwMode="white">
          <a:xfrm>
            <a:off x="456049" y="1910363"/>
            <a:ext cx="2821843" cy="1322774"/>
          </a:xfrm>
          <a:prstGeom prst="rect">
            <a:avLst/>
          </a:prstGeom>
          <a:noFill/>
          <a:ln>
            <a:noFill/>
          </a:ln>
          <a:effectLst>
            <a:softEdge rad="635000"/>
          </a:effectLst>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marL="6251" indent="-6251" algn="l" defTabSz="914400" rtl="0" eaLnBrk="0" fontAlgn="base" latinLnBrk="0" hangingPunct="0">
              <a:lnSpc>
                <a:spcPct val="90000"/>
              </a:lnSpc>
              <a:spcBef>
                <a:spcPct val="0"/>
              </a:spcBef>
              <a:spcAft>
                <a:spcPct val="0"/>
              </a:spcAft>
              <a:defRPr lang="en-US" sz="3200" b="0" i="0" u="none" kern="1200" dirty="0">
                <a:solidFill>
                  <a:schemeClr val="bg2"/>
                </a:solidFill>
                <a:latin typeface="CiscoSansTT Light" panose="020B0503020201020303" pitchFamily="34" charset="0"/>
                <a:ea typeface="ＭＳ Ｐゴシック"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6251" marR="0" lvl="0" indent="-6251" defTabSz="914400" rtl="0" eaLnBrk="0" fontAlgn="base" latinLnBrk="0" hangingPunct="0">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solidFill>
                  <a:schemeClr val="bg1"/>
                </a:solidFill>
                <a:effectLst/>
                <a:uLnTx/>
                <a:uFillTx/>
                <a:latin typeface="+mj-lt"/>
                <a:ea typeface="ＭＳ Ｐゴシック" charset="0"/>
                <a:cs typeface="CiscoSansTT Light" panose="020B0503020201020303" pitchFamily="34" charset="0"/>
              </a:rPr>
              <a:t>Thank you</a:t>
            </a:r>
          </a:p>
        </p:txBody>
      </p:sp>
      <p:sp>
        <p:nvSpPr>
          <p:cNvPr id="17" name="TextBox 16">
            <a:extLst>
              <a:ext uri="{FF2B5EF4-FFF2-40B4-BE49-F238E27FC236}">
                <a16:creationId xmlns:a16="http://schemas.microsoft.com/office/drawing/2014/main" id="{1C58AD29-235E-404E-93AF-A822BBF6C2D4}"/>
              </a:ext>
            </a:extLst>
          </p:cNvPr>
          <p:cNvSpPr txBox="1"/>
          <p:nvPr userDrawn="1"/>
        </p:nvSpPr>
        <p:spPr>
          <a:xfrm>
            <a:off x="4223186" y="4909949"/>
            <a:ext cx="697628" cy="215444"/>
          </a:xfrm>
          <a:prstGeom prst="rect">
            <a:avLst/>
          </a:prstGeom>
          <a:noFill/>
        </p:spPr>
        <p:txBody>
          <a:bodyPr wrap="none" rtlCol="0" anchor="b">
            <a:spAutoFit/>
          </a:bodyPr>
          <a:lstStyle/>
          <a:p>
            <a:pPr lvl="0" algn="ctr">
              <a:defRPr/>
            </a:pPr>
            <a:r>
              <a:rPr lang="en-US" sz="800" dirty="0">
                <a:solidFill>
                  <a:srgbClr val="051C2C"/>
                </a:solidFill>
                <a:latin typeface="+mn-lt"/>
                <a:cs typeface="CiscoSansTT Light" panose="020B0503020201020303" pitchFamily="34" charset="0"/>
              </a:rPr>
              <a:t>#CiscoLive</a:t>
            </a:r>
          </a:p>
        </p:txBody>
      </p:sp>
    </p:spTree>
    <p:extLst>
      <p:ext uri="{BB962C8B-B14F-4D97-AF65-F5344CB8AC3E}">
        <p14:creationId xmlns:p14="http://schemas.microsoft.com/office/powerpoint/2010/main" val="426716997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10A4B7-EEAF-34D5-7590-59BC8D0CF911}"/>
              </a:ext>
            </a:extLst>
          </p:cNvPr>
          <p:cNvPicPr>
            <a:picLocks noChangeAspect="1"/>
          </p:cNvPicPr>
          <p:nvPr userDrawn="1"/>
        </p:nvPicPr>
        <p:blipFill rotWithShape="1">
          <a:blip r:embed="rId2"/>
          <a:srcRect t="32560" r="57242" b="32558"/>
          <a:stretch/>
        </p:blipFill>
        <p:spPr>
          <a:xfrm>
            <a:off x="3077729" y="0"/>
            <a:ext cx="6066272" cy="5143500"/>
          </a:xfrm>
          <a:prstGeom prst="rect">
            <a:avLst/>
          </a:prstGeom>
        </p:spPr>
      </p:pic>
      <p:grpSp>
        <p:nvGrpSpPr>
          <p:cNvPr id="5" name="Group 4">
            <a:extLst>
              <a:ext uri="{FF2B5EF4-FFF2-40B4-BE49-F238E27FC236}">
                <a16:creationId xmlns:a16="http://schemas.microsoft.com/office/drawing/2014/main" id="{D75A970F-6F5A-E9D6-C865-DDD0EAF4916D}"/>
              </a:ext>
            </a:extLst>
          </p:cNvPr>
          <p:cNvGrpSpPr>
            <a:grpSpLocks noChangeAspect="1"/>
          </p:cNvGrpSpPr>
          <p:nvPr userDrawn="1"/>
        </p:nvGrpSpPr>
        <p:grpSpPr>
          <a:xfrm>
            <a:off x="1623974" y="2286410"/>
            <a:ext cx="5468112" cy="570680"/>
            <a:chOff x="535546" y="2463009"/>
            <a:chExt cx="2044364" cy="213361"/>
          </a:xfrm>
          <a:solidFill>
            <a:srgbClr val="051C2C"/>
          </a:solidFill>
        </p:grpSpPr>
        <p:grpSp>
          <p:nvGrpSpPr>
            <p:cNvPr id="8" name="Group 7">
              <a:extLst>
                <a:ext uri="{FF2B5EF4-FFF2-40B4-BE49-F238E27FC236}">
                  <a16:creationId xmlns:a16="http://schemas.microsoft.com/office/drawing/2014/main" id="{24EF81F2-CF6E-77F6-0786-580F56FC7A87}"/>
                </a:ext>
              </a:extLst>
            </p:cNvPr>
            <p:cNvGrpSpPr/>
            <p:nvPr/>
          </p:nvGrpSpPr>
          <p:grpSpPr>
            <a:xfrm>
              <a:off x="535546" y="2463009"/>
              <a:ext cx="456533" cy="213303"/>
              <a:chOff x="535546" y="2463009"/>
              <a:chExt cx="456533" cy="213303"/>
            </a:xfrm>
            <a:grpFill/>
          </p:grpSpPr>
          <p:sp>
            <p:nvSpPr>
              <p:cNvPr id="29" name="Freeform 28">
                <a:extLst>
                  <a:ext uri="{FF2B5EF4-FFF2-40B4-BE49-F238E27FC236}">
                    <a16:creationId xmlns:a16="http://schemas.microsoft.com/office/drawing/2014/main" id="{ABFC8437-7F41-9482-A0F5-32F5548BA0AB}"/>
                  </a:ext>
                </a:extLst>
              </p:cNvPr>
              <p:cNvSpPr/>
              <p:nvPr/>
            </p:nvSpPr>
            <p:spPr>
              <a:xfrm>
                <a:off x="535546" y="2463009"/>
                <a:ext cx="182668" cy="213272"/>
              </a:xfrm>
              <a:custGeom>
                <a:avLst/>
                <a:gdLst>
                  <a:gd name="connsiteX0" fmla="*/ 182668 w 182668"/>
                  <a:gd name="connsiteY0" fmla="*/ 101500 h 213272"/>
                  <a:gd name="connsiteX1" fmla="*/ 182668 w 182668"/>
                  <a:gd name="connsiteY1" fmla="*/ 209082 h 213272"/>
                  <a:gd name="connsiteX2" fmla="*/ 165289 w 182668"/>
                  <a:gd name="connsiteY2" fmla="*/ 209082 h 213272"/>
                  <a:gd name="connsiteX3" fmla="*/ 162031 w 182668"/>
                  <a:gd name="connsiteY3" fmla="*/ 180117 h 213272"/>
                  <a:gd name="connsiteX4" fmla="*/ 132704 w 182668"/>
                  <a:gd name="connsiteY4" fmla="*/ 205978 h 213272"/>
                  <a:gd name="connsiteX5" fmla="*/ 94688 w 182668"/>
                  <a:gd name="connsiteY5" fmla="*/ 213219 h 213272"/>
                  <a:gd name="connsiteX6" fmla="*/ 24087 w 182668"/>
                  <a:gd name="connsiteY6" fmla="*/ 182186 h 213272"/>
                  <a:gd name="connsiteX7" fmla="*/ 191 w 182668"/>
                  <a:gd name="connsiteY7" fmla="*/ 106672 h 213272"/>
                  <a:gd name="connsiteX8" fmla="*/ 31690 w 182668"/>
                  <a:gd name="connsiteY8" fmla="*/ 23916 h 213272"/>
                  <a:gd name="connsiteX9" fmla="*/ 95774 w 182668"/>
                  <a:gd name="connsiteY9" fmla="*/ 124 h 213272"/>
                  <a:gd name="connsiteX10" fmla="*/ 156600 w 182668"/>
                  <a:gd name="connsiteY10" fmla="*/ 19779 h 213272"/>
                  <a:gd name="connsiteX11" fmla="*/ 181582 w 182668"/>
                  <a:gd name="connsiteY11" fmla="*/ 62191 h 213272"/>
                  <a:gd name="connsiteX12" fmla="*/ 158772 w 182668"/>
                  <a:gd name="connsiteY12" fmla="*/ 62191 h 213272"/>
                  <a:gd name="connsiteX13" fmla="*/ 134877 w 182668"/>
                  <a:gd name="connsiteY13" fmla="*/ 29089 h 213272"/>
                  <a:gd name="connsiteX14" fmla="*/ 94688 w 182668"/>
                  <a:gd name="connsiteY14" fmla="*/ 18744 h 213272"/>
                  <a:gd name="connsiteX15" fmla="*/ 41466 w 182668"/>
                  <a:gd name="connsiteY15" fmla="*/ 43571 h 213272"/>
                  <a:gd name="connsiteX16" fmla="*/ 23001 w 182668"/>
                  <a:gd name="connsiteY16" fmla="*/ 106672 h 213272"/>
                  <a:gd name="connsiteX17" fmla="*/ 47983 w 182668"/>
                  <a:gd name="connsiteY17" fmla="*/ 174945 h 213272"/>
                  <a:gd name="connsiteX18" fmla="*/ 95774 w 182668"/>
                  <a:gd name="connsiteY18" fmla="*/ 194599 h 213272"/>
                  <a:gd name="connsiteX19" fmla="*/ 143566 w 182668"/>
                  <a:gd name="connsiteY19" fmla="*/ 177014 h 213272"/>
                  <a:gd name="connsiteX20" fmla="*/ 160945 w 182668"/>
                  <a:gd name="connsiteY20" fmla="*/ 139774 h 213272"/>
                  <a:gd name="connsiteX21" fmla="*/ 160945 w 182668"/>
                  <a:gd name="connsiteY21" fmla="*/ 119085 h 213272"/>
                  <a:gd name="connsiteX22" fmla="*/ 94688 w 182668"/>
                  <a:gd name="connsiteY22" fmla="*/ 119085 h 213272"/>
                  <a:gd name="connsiteX23" fmla="*/ 94688 w 182668"/>
                  <a:gd name="connsiteY23" fmla="*/ 101500 h 2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2668" h="213272">
                    <a:moveTo>
                      <a:pt x="182668" y="101500"/>
                    </a:moveTo>
                    <a:lnTo>
                      <a:pt x="182668" y="209082"/>
                    </a:lnTo>
                    <a:lnTo>
                      <a:pt x="165289" y="209082"/>
                    </a:lnTo>
                    <a:lnTo>
                      <a:pt x="162031" y="180117"/>
                    </a:lnTo>
                    <a:cubicBezTo>
                      <a:pt x="155341" y="191451"/>
                      <a:pt x="145082" y="200496"/>
                      <a:pt x="132704" y="205978"/>
                    </a:cubicBezTo>
                    <a:cubicBezTo>
                      <a:pt x="120753" y="211047"/>
                      <a:pt x="107767" y="213520"/>
                      <a:pt x="94688" y="213219"/>
                    </a:cubicBezTo>
                    <a:cubicBezTo>
                      <a:pt x="67312" y="214156"/>
                      <a:pt x="41100" y="202634"/>
                      <a:pt x="24087" y="182186"/>
                    </a:cubicBezTo>
                    <a:cubicBezTo>
                      <a:pt x="7052" y="160471"/>
                      <a:pt x="-1408" y="133736"/>
                      <a:pt x="191" y="106672"/>
                    </a:cubicBezTo>
                    <a:cubicBezTo>
                      <a:pt x="191" y="70466"/>
                      <a:pt x="11053" y="43571"/>
                      <a:pt x="31690" y="23916"/>
                    </a:cubicBezTo>
                    <a:cubicBezTo>
                      <a:pt x="48865" y="8163"/>
                      <a:pt x="71936" y="-403"/>
                      <a:pt x="95774" y="124"/>
                    </a:cubicBezTo>
                    <a:cubicBezTo>
                      <a:pt x="117952" y="-1039"/>
                      <a:pt x="139744" y="6003"/>
                      <a:pt x="156600" y="19779"/>
                    </a:cubicBezTo>
                    <a:cubicBezTo>
                      <a:pt x="170159" y="30478"/>
                      <a:pt x="179062" y="45593"/>
                      <a:pt x="181582" y="62191"/>
                    </a:cubicBezTo>
                    <a:lnTo>
                      <a:pt x="158772" y="62191"/>
                    </a:lnTo>
                    <a:cubicBezTo>
                      <a:pt x="155816" y="48541"/>
                      <a:pt x="147199" y="36606"/>
                      <a:pt x="134877" y="29089"/>
                    </a:cubicBezTo>
                    <a:cubicBezTo>
                      <a:pt x="122752" y="22147"/>
                      <a:pt x="108833" y="18564"/>
                      <a:pt x="94688" y="18744"/>
                    </a:cubicBezTo>
                    <a:cubicBezTo>
                      <a:pt x="73696" y="17985"/>
                      <a:pt x="53705" y="27310"/>
                      <a:pt x="41466" y="43571"/>
                    </a:cubicBezTo>
                    <a:cubicBezTo>
                      <a:pt x="27850" y="61945"/>
                      <a:pt x="21326" y="84239"/>
                      <a:pt x="23001" y="106672"/>
                    </a:cubicBezTo>
                    <a:cubicBezTo>
                      <a:pt x="21679" y="131659"/>
                      <a:pt x="30641" y="156152"/>
                      <a:pt x="47983" y="174945"/>
                    </a:cubicBezTo>
                    <a:cubicBezTo>
                      <a:pt x="60453" y="187402"/>
                      <a:pt x="77703" y="194496"/>
                      <a:pt x="95774" y="194599"/>
                    </a:cubicBezTo>
                    <a:cubicBezTo>
                      <a:pt x="113516" y="194963"/>
                      <a:pt x="130690" y="188643"/>
                      <a:pt x="143566" y="177014"/>
                    </a:cubicBezTo>
                    <a:cubicBezTo>
                      <a:pt x="154466" y="167388"/>
                      <a:pt x="160747" y="153929"/>
                      <a:pt x="160945" y="139774"/>
                    </a:cubicBezTo>
                    <a:lnTo>
                      <a:pt x="160945" y="119085"/>
                    </a:lnTo>
                    <a:lnTo>
                      <a:pt x="94688" y="119085"/>
                    </a:lnTo>
                    <a:lnTo>
                      <a:pt x="94688" y="101500"/>
                    </a:lnTo>
                    <a:close/>
                  </a:path>
                </a:pathLst>
              </a:custGeom>
              <a:grpFill/>
              <a:ln w="10842" cap="flat">
                <a:noFill/>
                <a:prstDash val="solid"/>
                <a:miter/>
              </a:ln>
            </p:spPr>
            <p:txBody>
              <a:bodyPr rtlCol="0" anchor="ctr"/>
              <a:lstStyle/>
              <a:p>
                <a:endParaRPr lang="en-US">
                  <a:solidFill>
                    <a:schemeClr val="bg1"/>
                  </a:solidFill>
                </a:endParaRPr>
              </a:p>
            </p:txBody>
          </p:sp>
          <p:sp>
            <p:nvSpPr>
              <p:cNvPr id="30" name="Freeform 29">
                <a:extLst>
                  <a:ext uri="{FF2B5EF4-FFF2-40B4-BE49-F238E27FC236}">
                    <a16:creationId xmlns:a16="http://schemas.microsoft.com/office/drawing/2014/main" id="{C74BC5EB-14DA-2E43-A26E-CCBC39C6F868}"/>
                  </a:ext>
                </a:extLst>
              </p:cNvPr>
              <p:cNvSpPr/>
              <p:nvPr/>
            </p:nvSpPr>
            <p:spPr>
              <a:xfrm>
                <a:off x="794129" y="2465146"/>
                <a:ext cx="197950" cy="211166"/>
              </a:xfrm>
              <a:custGeom>
                <a:avLst/>
                <a:gdLst>
                  <a:gd name="connsiteX0" fmla="*/ 98959 w 197950"/>
                  <a:gd name="connsiteY0" fmla="*/ 211083 h 211166"/>
                  <a:gd name="connsiteX1" fmla="*/ 25099 w 197950"/>
                  <a:gd name="connsiteY1" fmla="*/ 180050 h 211166"/>
                  <a:gd name="connsiteX2" fmla="*/ 117 w 197950"/>
                  <a:gd name="connsiteY2" fmla="*/ 105570 h 211166"/>
                  <a:gd name="connsiteX3" fmla="*/ 32703 w 197950"/>
                  <a:gd name="connsiteY3" fmla="*/ 23849 h 211166"/>
                  <a:gd name="connsiteX4" fmla="*/ 98959 w 197950"/>
                  <a:gd name="connsiteY4" fmla="*/ 57 h 211166"/>
                  <a:gd name="connsiteX5" fmla="*/ 172819 w 197950"/>
                  <a:gd name="connsiteY5" fmla="*/ 31090 h 211166"/>
                  <a:gd name="connsiteX6" fmla="*/ 197800 w 197950"/>
                  <a:gd name="connsiteY6" fmla="*/ 106604 h 211166"/>
                  <a:gd name="connsiteX7" fmla="*/ 165215 w 197950"/>
                  <a:gd name="connsiteY7" fmla="*/ 188325 h 211166"/>
                  <a:gd name="connsiteX8" fmla="*/ 98959 w 197950"/>
                  <a:gd name="connsiteY8" fmla="*/ 211083 h 211166"/>
                  <a:gd name="connsiteX9" fmla="*/ 98959 w 197950"/>
                  <a:gd name="connsiteY9" fmla="*/ 192463 h 211166"/>
                  <a:gd name="connsiteX10" fmla="*/ 154354 w 197950"/>
                  <a:gd name="connsiteY10" fmla="*/ 167636 h 211166"/>
                  <a:gd name="connsiteX11" fmla="*/ 172819 w 197950"/>
                  <a:gd name="connsiteY11" fmla="*/ 104535 h 211166"/>
                  <a:gd name="connsiteX12" fmla="*/ 148923 w 197950"/>
                  <a:gd name="connsiteY12" fmla="*/ 36262 h 211166"/>
                  <a:gd name="connsiteX13" fmla="*/ 97873 w 197950"/>
                  <a:gd name="connsiteY13" fmla="*/ 16608 h 211166"/>
                  <a:gd name="connsiteX14" fmla="*/ 41392 w 197950"/>
                  <a:gd name="connsiteY14" fmla="*/ 42469 h 211166"/>
                  <a:gd name="connsiteX15" fmla="*/ 22927 w 197950"/>
                  <a:gd name="connsiteY15" fmla="*/ 104535 h 211166"/>
                  <a:gd name="connsiteX16" fmla="*/ 46823 w 197950"/>
                  <a:gd name="connsiteY16" fmla="*/ 172809 h 211166"/>
                  <a:gd name="connsiteX17" fmla="*/ 98959 w 197950"/>
                  <a:gd name="connsiteY17" fmla="*/ 192463 h 21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950" h="211166">
                    <a:moveTo>
                      <a:pt x="98959" y="211083"/>
                    </a:moveTo>
                    <a:cubicBezTo>
                      <a:pt x="70606" y="212271"/>
                      <a:pt x="43293" y="200796"/>
                      <a:pt x="25099" y="180050"/>
                    </a:cubicBezTo>
                    <a:cubicBezTo>
                      <a:pt x="7720" y="158851"/>
                      <a:pt x="-1139" y="132439"/>
                      <a:pt x="117" y="105570"/>
                    </a:cubicBezTo>
                    <a:cubicBezTo>
                      <a:pt x="117" y="70399"/>
                      <a:pt x="10979" y="43503"/>
                      <a:pt x="32703" y="23849"/>
                    </a:cubicBezTo>
                    <a:cubicBezTo>
                      <a:pt x="50721" y="8049"/>
                      <a:pt x="74472" y="-480"/>
                      <a:pt x="98959" y="57"/>
                    </a:cubicBezTo>
                    <a:cubicBezTo>
                      <a:pt x="127269" y="-910"/>
                      <a:pt x="154484" y="10525"/>
                      <a:pt x="172819" y="31090"/>
                    </a:cubicBezTo>
                    <a:cubicBezTo>
                      <a:pt x="190369" y="52602"/>
                      <a:pt x="199233" y="79396"/>
                      <a:pt x="197800" y="106604"/>
                    </a:cubicBezTo>
                    <a:cubicBezTo>
                      <a:pt x="197800" y="141775"/>
                      <a:pt x="186939" y="168671"/>
                      <a:pt x="165215" y="188325"/>
                    </a:cubicBezTo>
                    <a:cubicBezTo>
                      <a:pt x="146712" y="203236"/>
                      <a:pt x="123196" y="211314"/>
                      <a:pt x="98959" y="211083"/>
                    </a:cubicBezTo>
                    <a:close/>
                    <a:moveTo>
                      <a:pt x="98959" y="192463"/>
                    </a:moveTo>
                    <a:cubicBezTo>
                      <a:pt x="120611" y="193477"/>
                      <a:pt x="141374" y="184171"/>
                      <a:pt x="154354" y="167636"/>
                    </a:cubicBezTo>
                    <a:cubicBezTo>
                      <a:pt x="167970" y="149263"/>
                      <a:pt x="174493" y="126968"/>
                      <a:pt x="172819" y="104535"/>
                    </a:cubicBezTo>
                    <a:cubicBezTo>
                      <a:pt x="172819" y="74537"/>
                      <a:pt x="165215" y="52813"/>
                      <a:pt x="148923" y="36262"/>
                    </a:cubicBezTo>
                    <a:cubicBezTo>
                      <a:pt x="135698" y="22979"/>
                      <a:pt x="117075" y="15810"/>
                      <a:pt x="97873" y="16608"/>
                    </a:cubicBezTo>
                    <a:cubicBezTo>
                      <a:pt x="75696" y="15724"/>
                      <a:pt x="54516" y="25422"/>
                      <a:pt x="41392" y="42469"/>
                    </a:cubicBezTo>
                    <a:cubicBezTo>
                      <a:pt x="28398" y="60732"/>
                      <a:pt x="21925" y="82495"/>
                      <a:pt x="22927" y="104535"/>
                    </a:cubicBezTo>
                    <a:cubicBezTo>
                      <a:pt x="22927" y="134534"/>
                      <a:pt x="30530" y="157292"/>
                      <a:pt x="46823" y="172809"/>
                    </a:cubicBezTo>
                    <a:cubicBezTo>
                      <a:pt x="60593" y="185954"/>
                      <a:pt x="79472" y="193071"/>
                      <a:pt x="98959" y="192463"/>
                    </a:cubicBezTo>
                    <a:close/>
                  </a:path>
                </a:pathLst>
              </a:custGeom>
              <a:grpFill/>
              <a:ln w="10842" cap="flat">
                <a:noFill/>
                <a:prstDash val="solid"/>
                <a:miter/>
              </a:ln>
            </p:spPr>
            <p:txBody>
              <a:bodyPr rtlCol="0" anchor="ctr"/>
              <a:lstStyle/>
              <a:p>
                <a:endParaRPr lang="en-US">
                  <a:solidFill>
                    <a:schemeClr val="bg1"/>
                  </a:solidFill>
                </a:endParaRPr>
              </a:p>
            </p:txBody>
          </p:sp>
        </p:grpSp>
        <p:grpSp>
          <p:nvGrpSpPr>
            <p:cNvPr id="9" name="Group 8">
              <a:extLst>
                <a:ext uri="{FF2B5EF4-FFF2-40B4-BE49-F238E27FC236}">
                  <a16:creationId xmlns:a16="http://schemas.microsoft.com/office/drawing/2014/main" id="{B225FB7E-C05A-5B87-20E9-B03F283410D5}"/>
                </a:ext>
              </a:extLst>
            </p:cNvPr>
            <p:cNvGrpSpPr/>
            <p:nvPr/>
          </p:nvGrpSpPr>
          <p:grpSpPr>
            <a:xfrm>
              <a:off x="1195043" y="2465134"/>
              <a:ext cx="1384867" cy="211236"/>
              <a:chOff x="1195043" y="2465134"/>
              <a:chExt cx="1384867" cy="211236"/>
            </a:xfrm>
            <a:grpFill/>
          </p:grpSpPr>
          <p:sp>
            <p:nvSpPr>
              <p:cNvPr id="10" name="Freeform 9">
                <a:extLst>
                  <a:ext uri="{FF2B5EF4-FFF2-40B4-BE49-F238E27FC236}">
                    <a16:creationId xmlns:a16="http://schemas.microsoft.com/office/drawing/2014/main" id="{9D559619-8719-EA76-9B10-F5B0B925B9CE}"/>
                  </a:ext>
                </a:extLst>
              </p:cNvPr>
              <p:cNvSpPr/>
              <p:nvPr/>
            </p:nvSpPr>
            <p:spPr>
              <a:xfrm>
                <a:off x="1195043" y="2469340"/>
                <a:ext cx="165332" cy="203018"/>
              </a:xfrm>
              <a:custGeom>
                <a:avLst/>
                <a:gdLst>
                  <a:gd name="connsiteX0" fmla="*/ 0 w 165332"/>
                  <a:gd name="connsiteY0" fmla="*/ 0 h 203018"/>
                  <a:gd name="connsiteX1" fmla="*/ 70601 w 165332"/>
                  <a:gd name="connsiteY1" fmla="*/ 0 h 203018"/>
                  <a:gd name="connsiteX2" fmla="*/ 139030 w 165332"/>
                  <a:gd name="connsiteY2" fmla="*/ 15517 h 203018"/>
                  <a:gd name="connsiteX3" fmla="*/ 156408 w 165332"/>
                  <a:gd name="connsiteY3" fmla="*/ 53791 h 203018"/>
                  <a:gd name="connsiteX4" fmla="*/ 143374 w 165332"/>
                  <a:gd name="connsiteY4" fmla="*/ 82755 h 203018"/>
                  <a:gd name="connsiteX5" fmla="*/ 118393 w 165332"/>
                  <a:gd name="connsiteY5" fmla="*/ 96203 h 203018"/>
                  <a:gd name="connsiteX6" fmla="*/ 154236 w 165332"/>
                  <a:gd name="connsiteY6" fmla="*/ 113789 h 203018"/>
                  <a:gd name="connsiteX7" fmla="*/ 165098 w 165332"/>
                  <a:gd name="connsiteY7" fmla="*/ 144822 h 203018"/>
                  <a:gd name="connsiteX8" fmla="*/ 141202 w 165332"/>
                  <a:gd name="connsiteY8" fmla="*/ 190337 h 203018"/>
                  <a:gd name="connsiteX9" fmla="*/ 76032 w 165332"/>
                  <a:gd name="connsiteY9" fmla="*/ 202751 h 203018"/>
                  <a:gd name="connsiteX10" fmla="*/ 0 w 165332"/>
                  <a:gd name="connsiteY10" fmla="*/ 202751 h 203018"/>
                  <a:gd name="connsiteX11" fmla="*/ 0 w 165332"/>
                  <a:gd name="connsiteY11" fmla="*/ 0 h 203018"/>
                  <a:gd name="connsiteX12" fmla="*/ 74946 w 165332"/>
                  <a:gd name="connsiteY12" fmla="*/ 31033 h 203018"/>
                  <a:gd name="connsiteX13" fmla="*/ 49964 w 165332"/>
                  <a:gd name="connsiteY13" fmla="*/ 31033 h 203018"/>
                  <a:gd name="connsiteX14" fmla="*/ 49964 w 165332"/>
                  <a:gd name="connsiteY14" fmla="*/ 82755 h 203018"/>
                  <a:gd name="connsiteX15" fmla="*/ 76032 w 165332"/>
                  <a:gd name="connsiteY15" fmla="*/ 82755 h 203018"/>
                  <a:gd name="connsiteX16" fmla="*/ 99928 w 165332"/>
                  <a:gd name="connsiteY16" fmla="*/ 75514 h 203018"/>
                  <a:gd name="connsiteX17" fmla="*/ 107531 w 165332"/>
                  <a:gd name="connsiteY17" fmla="*/ 55860 h 203018"/>
                  <a:gd name="connsiteX18" fmla="*/ 98842 w 165332"/>
                  <a:gd name="connsiteY18" fmla="*/ 38274 h 203018"/>
                  <a:gd name="connsiteX19" fmla="*/ 74946 w 165332"/>
                  <a:gd name="connsiteY19" fmla="*/ 31033 h 203018"/>
                  <a:gd name="connsiteX20" fmla="*/ 80377 w 165332"/>
                  <a:gd name="connsiteY20" fmla="*/ 111720 h 203018"/>
                  <a:gd name="connsiteX21" fmla="*/ 49964 w 165332"/>
                  <a:gd name="connsiteY21" fmla="*/ 111720 h 203018"/>
                  <a:gd name="connsiteX22" fmla="*/ 49964 w 165332"/>
                  <a:gd name="connsiteY22" fmla="*/ 171718 h 203018"/>
                  <a:gd name="connsiteX23" fmla="*/ 78204 w 165332"/>
                  <a:gd name="connsiteY23" fmla="*/ 171718 h 203018"/>
                  <a:gd name="connsiteX24" fmla="*/ 106445 w 165332"/>
                  <a:gd name="connsiteY24" fmla="*/ 163442 h 203018"/>
                  <a:gd name="connsiteX25" fmla="*/ 114048 w 165332"/>
                  <a:gd name="connsiteY25" fmla="*/ 142753 h 203018"/>
                  <a:gd name="connsiteX26" fmla="*/ 104272 w 165332"/>
                  <a:gd name="connsiteY26" fmla="*/ 118961 h 203018"/>
                  <a:gd name="connsiteX27" fmla="*/ 80377 w 165332"/>
                  <a:gd name="connsiteY27" fmla="*/ 111720 h 2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5332" h="203018">
                    <a:moveTo>
                      <a:pt x="0" y="0"/>
                    </a:moveTo>
                    <a:lnTo>
                      <a:pt x="70601" y="0"/>
                    </a:lnTo>
                    <a:cubicBezTo>
                      <a:pt x="102100" y="0"/>
                      <a:pt x="124910" y="5172"/>
                      <a:pt x="139030" y="15517"/>
                    </a:cubicBezTo>
                    <a:cubicBezTo>
                      <a:pt x="151100" y="24761"/>
                      <a:pt x="157604" y="39083"/>
                      <a:pt x="156408" y="53791"/>
                    </a:cubicBezTo>
                    <a:cubicBezTo>
                      <a:pt x="156521" y="64760"/>
                      <a:pt x="151792" y="75269"/>
                      <a:pt x="143374" y="82755"/>
                    </a:cubicBezTo>
                    <a:cubicBezTo>
                      <a:pt x="136254" y="89021"/>
                      <a:pt x="127701" y="93625"/>
                      <a:pt x="118393" y="96203"/>
                    </a:cubicBezTo>
                    <a:cubicBezTo>
                      <a:pt x="131882" y="98622"/>
                      <a:pt x="144337" y="104733"/>
                      <a:pt x="154236" y="113789"/>
                    </a:cubicBezTo>
                    <a:cubicBezTo>
                      <a:pt x="161807" y="122474"/>
                      <a:pt x="165682" y="133548"/>
                      <a:pt x="165098" y="144822"/>
                    </a:cubicBezTo>
                    <a:cubicBezTo>
                      <a:pt x="166954" y="163103"/>
                      <a:pt x="157672" y="180783"/>
                      <a:pt x="141202" y="190337"/>
                    </a:cubicBezTo>
                    <a:cubicBezTo>
                      <a:pt x="121015" y="199894"/>
                      <a:pt x="98527" y="204177"/>
                      <a:pt x="76032" y="202751"/>
                    </a:cubicBezTo>
                    <a:lnTo>
                      <a:pt x="0" y="202751"/>
                    </a:lnTo>
                    <a:lnTo>
                      <a:pt x="0" y="0"/>
                    </a:lnTo>
                    <a:close/>
                    <a:moveTo>
                      <a:pt x="74946" y="31033"/>
                    </a:moveTo>
                    <a:lnTo>
                      <a:pt x="49964" y="31033"/>
                    </a:lnTo>
                    <a:lnTo>
                      <a:pt x="49964" y="82755"/>
                    </a:lnTo>
                    <a:lnTo>
                      <a:pt x="76032" y="82755"/>
                    </a:lnTo>
                    <a:cubicBezTo>
                      <a:pt x="84704" y="83570"/>
                      <a:pt x="93345" y="80952"/>
                      <a:pt x="99928" y="75514"/>
                    </a:cubicBezTo>
                    <a:cubicBezTo>
                      <a:pt x="105271" y="70284"/>
                      <a:pt x="108034" y="63141"/>
                      <a:pt x="107531" y="55860"/>
                    </a:cubicBezTo>
                    <a:cubicBezTo>
                      <a:pt x="107635" y="49036"/>
                      <a:pt x="104430" y="42547"/>
                      <a:pt x="98842" y="38274"/>
                    </a:cubicBezTo>
                    <a:cubicBezTo>
                      <a:pt x="92084" y="33140"/>
                      <a:pt x="83575" y="30561"/>
                      <a:pt x="74946" y="31033"/>
                    </a:cubicBezTo>
                    <a:close/>
                    <a:moveTo>
                      <a:pt x="80377" y="111720"/>
                    </a:moveTo>
                    <a:lnTo>
                      <a:pt x="49964" y="111720"/>
                    </a:lnTo>
                    <a:lnTo>
                      <a:pt x="49964" y="171718"/>
                    </a:lnTo>
                    <a:lnTo>
                      <a:pt x="78204" y="171718"/>
                    </a:lnTo>
                    <a:cubicBezTo>
                      <a:pt x="88405" y="172698"/>
                      <a:pt x="98588" y="169714"/>
                      <a:pt x="106445" y="163442"/>
                    </a:cubicBezTo>
                    <a:cubicBezTo>
                      <a:pt x="111707" y="157749"/>
                      <a:pt x="114433" y="150328"/>
                      <a:pt x="114048" y="142753"/>
                    </a:cubicBezTo>
                    <a:cubicBezTo>
                      <a:pt x="114722" y="133825"/>
                      <a:pt x="111130" y="125083"/>
                      <a:pt x="104272" y="118961"/>
                    </a:cubicBezTo>
                    <a:cubicBezTo>
                      <a:pt x="97600" y="113678"/>
                      <a:pt x="89028" y="111081"/>
                      <a:pt x="80377" y="111720"/>
                    </a:cubicBezTo>
                    <a:close/>
                  </a:path>
                </a:pathLst>
              </a:custGeom>
              <a:grpFill/>
              <a:ln w="10842" cap="flat">
                <a:noFill/>
                <a:prstDash val="solid"/>
                <a:miter/>
              </a:ln>
            </p:spPr>
            <p:txBody>
              <a:bodyPr rtlCol="0" anchor="ctr"/>
              <a:lstStyle/>
              <a:p>
                <a:endParaRPr lang="en-US">
                  <a:solidFill>
                    <a:schemeClr val="bg1"/>
                  </a:solidFill>
                </a:endParaRPr>
              </a:p>
            </p:txBody>
          </p:sp>
          <p:sp>
            <p:nvSpPr>
              <p:cNvPr id="24" name="Freeform 23">
                <a:extLst>
                  <a:ext uri="{FF2B5EF4-FFF2-40B4-BE49-F238E27FC236}">
                    <a16:creationId xmlns:a16="http://schemas.microsoft.com/office/drawing/2014/main" id="{260D3A4C-7A1B-A76E-FC32-95EBD0A89166}"/>
                  </a:ext>
                </a:extLst>
              </p:cNvPr>
              <p:cNvSpPr/>
              <p:nvPr/>
            </p:nvSpPr>
            <p:spPr>
              <a:xfrm>
                <a:off x="1427483" y="2469340"/>
                <a:ext cx="144460" cy="202750"/>
              </a:xfrm>
              <a:custGeom>
                <a:avLst/>
                <a:gdLst>
                  <a:gd name="connsiteX0" fmla="*/ 135771 w 144460"/>
                  <a:gd name="connsiteY0" fmla="*/ 83790 h 202750"/>
                  <a:gd name="connsiteX1" fmla="*/ 135771 w 144460"/>
                  <a:gd name="connsiteY1" fmla="*/ 116892 h 202750"/>
                  <a:gd name="connsiteX2" fmla="*/ 49964 w 144460"/>
                  <a:gd name="connsiteY2" fmla="*/ 116892 h 202750"/>
                  <a:gd name="connsiteX3" fmla="*/ 49964 w 144460"/>
                  <a:gd name="connsiteY3" fmla="*/ 168614 h 202750"/>
                  <a:gd name="connsiteX4" fmla="*/ 144461 w 144460"/>
                  <a:gd name="connsiteY4" fmla="*/ 168614 h 202750"/>
                  <a:gd name="connsiteX5" fmla="*/ 144461 w 144460"/>
                  <a:gd name="connsiteY5" fmla="*/ 202751 h 202750"/>
                  <a:gd name="connsiteX6" fmla="*/ 0 w 144460"/>
                  <a:gd name="connsiteY6" fmla="*/ 202751 h 202750"/>
                  <a:gd name="connsiteX7" fmla="*/ 0 w 144460"/>
                  <a:gd name="connsiteY7" fmla="*/ 0 h 202750"/>
                  <a:gd name="connsiteX8" fmla="*/ 144461 w 144460"/>
                  <a:gd name="connsiteY8" fmla="*/ 0 h 202750"/>
                  <a:gd name="connsiteX9" fmla="*/ 144461 w 144460"/>
                  <a:gd name="connsiteY9" fmla="*/ 35171 h 202750"/>
                  <a:gd name="connsiteX10" fmla="*/ 49964 w 144460"/>
                  <a:gd name="connsiteY10" fmla="*/ 35171 h 202750"/>
                  <a:gd name="connsiteX11" fmla="*/ 49964 w 144460"/>
                  <a:gd name="connsiteY11" fmla="*/ 84824 h 202750"/>
                  <a:gd name="connsiteX12" fmla="*/ 135771 w 144460"/>
                  <a:gd name="connsiteY12" fmla="*/ 84824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460" h="202750">
                    <a:moveTo>
                      <a:pt x="135771" y="83790"/>
                    </a:moveTo>
                    <a:lnTo>
                      <a:pt x="135771" y="116892"/>
                    </a:lnTo>
                    <a:lnTo>
                      <a:pt x="49964" y="116892"/>
                    </a:lnTo>
                    <a:lnTo>
                      <a:pt x="49964" y="168614"/>
                    </a:lnTo>
                    <a:lnTo>
                      <a:pt x="144461" y="168614"/>
                    </a:lnTo>
                    <a:lnTo>
                      <a:pt x="144461" y="202751"/>
                    </a:lnTo>
                    <a:lnTo>
                      <a:pt x="0" y="202751"/>
                    </a:lnTo>
                    <a:lnTo>
                      <a:pt x="0" y="0"/>
                    </a:lnTo>
                    <a:lnTo>
                      <a:pt x="144461" y="0"/>
                    </a:lnTo>
                    <a:lnTo>
                      <a:pt x="144461" y="35171"/>
                    </a:lnTo>
                    <a:lnTo>
                      <a:pt x="49964" y="35171"/>
                    </a:lnTo>
                    <a:lnTo>
                      <a:pt x="49964" y="84824"/>
                    </a:lnTo>
                    <a:lnTo>
                      <a:pt x="135771" y="84824"/>
                    </a:lnTo>
                    <a:close/>
                  </a:path>
                </a:pathLst>
              </a:custGeom>
              <a:grpFill/>
              <a:ln w="10842" cap="flat">
                <a:noFill/>
                <a:prstDash val="solid"/>
                <a:miter/>
              </a:ln>
            </p:spPr>
            <p:txBody>
              <a:bodyPr rtlCol="0" anchor="ctr"/>
              <a:lstStyle/>
              <a:p>
                <a:endParaRPr lang="en-US">
                  <a:solidFill>
                    <a:schemeClr val="bg1"/>
                  </a:solidFill>
                </a:endParaRPr>
              </a:p>
            </p:txBody>
          </p:sp>
          <p:sp>
            <p:nvSpPr>
              <p:cNvPr id="25" name="Freeform 24">
                <a:extLst>
                  <a:ext uri="{FF2B5EF4-FFF2-40B4-BE49-F238E27FC236}">
                    <a16:creationId xmlns:a16="http://schemas.microsoft.com/office/drawing/2014/main" id="{A2185B0D-CD47-0A59-9D89-BFB8F9F40FA3}"/>
                  </a:ext>
                </a:extLst>
              </p:cNvPr>
              <p:cNvSpPr/>
              <p:nvPr/>
            </p:nvSpPr>
            <p:spPr>
              <a:xfrm>
                <a:off x="1622994" y="2469340"/>
                <a:ext cx="197683" cy="202750"/>
              </a:xfrm>
              <a:custGeom>
                <a:avLst/>
                <a:gdLst>
                  <a:gd name="connsiteX0" fmla="*/ 122737 w 197683"/>
                  <a:gd name="connsiteY0" fmla="*/ 202751 h 202750"/>
                  <a:gd name="connsiteX1" fmla="*/ 76032 w 197683"/>
                  <a:gd name="connsiteY1" fmla="*/ 202751 h 202750"/>
                  <a:gd name="connsiteX2" fmla="*/ 76032 w 197683"/>
                  <a:gd name="connsiteY2" fmla="*/ 122064 h 202750"/>
                  <a:gd name="connsiteX3" fmla="*/ 0 w 197683"/>
                  <a:gd name="connsiteY3" fmla="*/ 0 h 202750"/>
                  <a:gd name="connsiteX4" fmla="*/ 53222 w 197683"/>
                  <a:gd name="connsiteY4" fmla="*/ 0 h 202750"/>
                  <a:gd name="connsiteX5" fmla="*/ 99928 w 197683"/>
                  <a:gd name="connsiteY5" fmla="*/ 82755 h 202750"/>
                  <a:gd name="connsiteX6" fmla="*/ 149892 w 197683"/>
                  <a:gd name="connsiteY6" fmla="*/ 0 h 202750"/>
                  <a:gd name="connsiteX7" fmla="*/ 197683 w 197683"/>
                  <a:gd name="connsiteY7" fmla="*/ 0 h 202750"/>
                  <a:gd name="connsiteX8" fmla="*/ 121651 w 197683"/>
                  <a:gd name="connsiteY8" fmla="*/ 122064 h 202750"/>
                  <a:gd name="connsiteX9" fmla="*/ 121651 w 197683"/>
                  <a:gd name="connsiteY9" fmla="*/ 202751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683" h="202750">
                    <a:moveTo>
                      <a:pt x="122737" y="202751"/>
                    </a:moveTo>
                    <a:lnTo>
                      <a:pt x="76032" y="202751"/>
                    </a:lnTo>
                    <a:lnTo>
                      <a:pt x="76032" y="122064"/>
                    </a:lnTo>
                    <a:lnTo>
                      <a:pt x="0" y="0"/>
                    </a:lnTo>
                    <a:lnTo>
                      <a:pt x="53222" y="0"/>
                    </a:lnTo>
                    <a:lnTo>
                      <a:pt x="99928" y="82755"/>
                    </a:lnTo>
                    <a:lnTo>
                      <a:pt x="149892" y="0"/>
                    </a:lnTo>
                    <a:lnTo>
                      <a:pt x="197683" y="0"/>
                    </a:lnTo>
                    <a:lnTo>
                      <a:pt x="121651" y="122064"/>
                    </a:lnTo>
                    <a:lnTo>
                      <a:pt x="121651" y="202751"/>
                    </a:lnTo>
                    <a:close/>
                  </a:path>
                </a:pathLst>
              </a:custGeom>
              <a:grpFill/>
              <a:ln w="10842" cap="flat">
                <a:noFill/>
                <a:prstDash val="solid"/>
                <a:miter/>
              </a:ln>
            </p:spPr>
            <p:txBody>
              <a:bodyPr rtlCol="0" anchor="ctr"/>
              <a:lstStyle/>
              <a:p>
                <a:endParaRPr lang="en-US">
                  <a:solidFill>
                    <a:schemeClr val="bg1"/>
                  </a:solidFill>
                </a:endParaRPr>
              </a:p>
            </p:txBody>
          </p:sp>
          <p:sp>
            <p:nvSpPr>
              <p:cNvPr id="26" name="Freeform 25">
                <a:extLst>
                  <a:ext uri="{FF2B5EF4-FFF2-40B4-BE49-F238E27FC236}">
                    <a16:creationId xmlns:a16="http://schemas.microsoft.com/office/drawing/2014/main" id="{822B5976-842C-DB5E-1ACC-0C79F8FF7548}"/>
                  </a:ext>
                </a:extLst>
              </p:cNvPr>
              <p:cNvSpPr/>
              <p:nvPr/>
            </p:nvSpPr>
            <p:spPr>
              <a:xfrm>
                <a:off x="1858693" y="2465134"/>
                <a:ext cx="208544" cy="211236"/>
              </a:xfrm>
              <a:custGeom>
                <a:avLst/>
                <a:gdLst>
                  <a:gd name="connsiteX0" fmla="*/ 104272 w 208544"/>
                  <a:gd name="connsiteY0" fmla="*/ 211095 h 211236"/>
                  <a:gd name="connsiteX1" fmla="*/ 28240 w 208544"/>
                  <a:gd name="connsiteY1" fmla="*/ 184200 h 211236"/>
                  <a:gd name="connsiteX2" fmla="*/ 0 w 208544"/>
                  <a:gd name="connsiteY2" fmla="*/ 105582 h 211236"/>
                  <a:gd name="connsiteX3" fmla="*/ 36930 w 208544"/>
                  <a:gd name="connsiteY3" fmla="*/ 20758 h 211236"/>
                  <a:gd name="connsiteX4" fmla="*/ 104272 w 208544"/>
                  <a:gd name="connsiteY4" fmla="*/ 69 h 211236"/>
                  <a:gd name="connsiteX5" fmla="*/ 180304 w 208544"/>
                  <a:gd name="connsiteY5" fmla="*/ 26964 h 211236"/>
                  <a:gd name="connsiteX6" fmla="*/ 208545 w 208544"/>
                  <a:gd name="connsiteY6" fmla="*/ 105582 h 211236"/>
                  <a:gd name="connsiteX7" fmla="*/ 171615 w 208544"/>
                  <a:gd name="connsiteY7" fmla="*/ 190406 h 211236"/>
                  <a:gd name="connsiteX8" fmla="*/ 104272 w 208544"/>
                  <a:gd name="connsiteY8" fmla="*/ 211095 h 211236"/>
                  <a:gd name="connsiteX9" fmla="*/ 104272 w 208544"/>
                  <a:gd name="connsiteY9" fmla="*/ 177993 h 211236"/>
                  <a:gd name="connsiteX10" fmla="*/ 143374 w 208544"/>
                  <a:gd name="connsiteY10" fmla="*/ 160407 h 211236"/>
                  <a:gd name="connsiteX11" fmla="*/ 158581 w 208544"/>
                  <a:gd name="connsiteY11" fmla="*/ 105582 h 211236"/>
                  <a:gd name="connsiteX12" fmla="*/ 140116 w 208544"/>
                  <a:gd name="connsiteY12" fmla="*/ 46619 h 211236"/>
                  <a:gd name="connsiteX13" fmla="*/ 105358 w 208544"/>
                  <a:gd name="connsiteY13" fmla="*/ 33171 h 211236"/>
                  <a:gd name="connsiteX14" fmla="*/ 66256 w 208544"/>
                  <a:gd name="connsiteY14" fmla="*/ 50757 h 211236"/>
                  <a:gd name="connsiteX15" fmla="*/ 51050 w 208544"/>
                  <a:gd name="connsiteY15" fmla="*/ 105582 h 211236"/>
                  <a:gd name="connsiteX16" fmla="*/ 70601 w 208544"/>
                  <a:gd name="connsiteY16" fmla="*/ 164545 h 211236"/>
                  <a:gd name="connsiteX17" fmla="*/ 104272 w 208544"/>
                  <a:gd name="connsiteY17" fmla="*/ 177993 h 2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544" h="211236">
                    <a:moveTo>
                      <a:pt x="104272" y="211095"/>
                    </a:moveTo>
                    <a:cubicBezTo>
                      <a:pt x="76184" y="212083"/>
                      <a:pt x="48834" y="202409"/>
                      <a:pt x="28240" y="184200"/>
                    </a:cubicBezTo>
                    <a:cubicBezTo>
                      <a:pt x="8689" y="165580"/>
                      <a:pt x="0" y="139719"/>
                      <a:pt x="0" y="105582"/>
                    </a:cubicBezTo>
                    <a:cubicBezTo>
                      <a:pt x="0" y="67308"/>
                      <a:pt x="11948" y="39378"/>
                      <a:pt x="36930" y="20758"/>
                    </a:cubicBezTo>
                    <a:cubicBezTo>
                      <a:pt x="56318" y="6896"/>
                      <a:pt x="80029" y="-387"/>
                      <a:pt x="104272" y="69"/>
                    </a:cubicBezTo>
                    <a:cubicBezTo>
                      <a:pt x="132361" y="-919"/>
                      <a:pt x="159710" y="8755"/>
                      <a:pt x="180304" y="26964"/>
                    </a:cubicBezTo>
                    <a:cubicBezTo>
                      <a:pt x="199855" y="45584"/>
                      <a:pt x="208545" y="71445"/>
                      <a:pt x="208545" y="105582"/>
                    </a:cubicBezTo>
                    <a:cubicBezTo>
                      <a:pt x="208545" y="143856"/>
                      <a:pt x="196597" y="171786"/>
                      <a:pt x="171615" y="190406"/>
                    </a:cubicBezTo>
                    <a:cubicBezTo>
                      <a:pt x="152629" y="204998"/>
                      <a:pt x="128635" y="212370"/>
                      <a:pt x="104272" y="211095"/>
                    </a:cubicBezTo>
                    <a:close/>
                    <a:moveTo>
                      <a:pt x="104272" y="177993"/>
                    </a:moveTo>
                    <a:cubicBezTo>
                      <a:pt x="119479" y="178304"/>
                      <a:pt x="133968" y="171792"/>
                      <a:pt x="143374" y="160407"/>
                    </a:cubicBezTo>
                    <a:cubicBezTo>
                      <a:pt x="154432" y="144138"/>
                      <a:pt x="159765" y="124932"/>
                      <a:pt x="158581" y="105582"/>
                    </a:cubicBezTo>
                    <a:cubicBezTo>
                      <a:pt x="158581" y="78687"/>
                      <a:pt x="152064" y="59032"/>
                      <a:pt x="140116" y="46619"/>
                    </a:cubicBezTo>
                    <a:cubicBezTo>
                      <a:pt x="131079" y="37619"/>
                      <a:pt x="118425" y="32726"/>
                      <a:pt x="105358" y="33171"/>
                    </a:cubicBezTo>
                    <a:cubicBezTo>
                      <a:pt x="90152" y="32860"/>
                      <a:pt x="75663" y="39372"/>
                      <a:pt x="66256" y="50757"/>
                    </a:cubicBezTo>
                    <a:cubicBezTo>
                      <a:pt x="55199" y="67027"/>
                      <a:pt x="49866" y="86232"/>
                      <a:pt x="51050" y="105582"/>
                    </a:cubicBezTo>
                    <a:cubicBezTo>
                      <a:pt x="51050" y="132478"/>
                      <a:pt x="57567" y="152132"/>
                      <a:pt x="70601" y="164545"/>
                    </a:cubicBezTo>
                    <a:cubicBezTo>
                      <a:pt x="79388" y="173276"/>
                      <a:pt x="91575" y="178145"/>
                      <a:pt x="104272" y="177993"/>
                    </a:cubicBezTo>
                    <a:close/>
                  </a:path>
                </a:pathLst>
              </a:custGeom>
              <a:grpFill/>
              <a:ln w="10842" cap="flat">
                <a:noFill/>
                <a:prstDash val="solid"/>
                <a:miter/>
              </a:ln>
            </p:spPr>
            <p:txBody>
              <a:bodyPr rtlCol="0" anchor="ctr"/>
              <a:lstStyle/>
              <a:p>
                <a:endParaRPr lang="en-US">
                  <a:solidFill>
                    <a:schemeClr val="bg1"/>
                  </a:solidFill>
                </a:endParaRPr>
              </a:p>
            </p:txBody>
          </p:sp>
          <p:sp>
            <p:nvSpPr>
              <p:cNvPr id="27" name="Freeform 26">
                <a:extLst>
                  <a:ext uri="{FF2B5EF4-FFF2-40B4-BE49-F238E27FC236}">
                    <a16:creationId xmlns:a16="http://schemas.microsoft.com/office/drawing/2014/main" id="{4CFE5B2C-EDB7-ABF4-6725-FB87AE43FB6A}"/>
                  </a:ext>
                </a:extLst>
              </p:cNvPr>
              <p:cNvSpPr/>
              <p:nvPr/>
            </p:nvSpPr>
            <p:spPr>
              <a:xfrm>
                <a:off x="2138925" y="2469340"/>
                <a:ext cx="177045" cy="202750"/>
              </a:xfrm>
              <a:custGeom>
                <a:avLst/>
                <a:gdLst>
                  <a:gd name="connsiteX0" fmla="*/ 134685 w 177045"/>
                  <a:gd name="connsiteY0" fmla="*/ 0 h 202750"/>
                  <a:gd name="connsiteX1" fmla="*/ 177046 w 177045"/>
                  <a:gd name="connsiteY1" fmla="*/ 0 h 202750"/>
                  <a:gd name="connsiteX2" fmla="*/ 177046 w 177045"/>
                  <a:gd name="connsiteY2" fmla="*/ 202751 h 202750"/>
                  <a:gd name="connsiteX3" fmla="*/ 125996 w 177045"/>
                  <a:gd name="connsiteY3" fmla="*/ 202751 h 202750"/>
                  <a:gd name="connsiteX4" fmla="*/ 42361 w 177045"/>
                  <a:gd name="connsiteY4" fmla="*/ 58963 h 202750"/>
                  <a:gd name="connsiteX5" fmla="*/ 42361 w 177045"/>
                  <a:gd name="connsiteY5" fmla="*/ 202751 h 202750"/>
                  <a:gd name="connsiteX6" fmla="*/ 0 w 177045"/>
                  <a:gd name="connsiteY6" fmla="*/ 202751 h 202750"/>
                  <a:gd name="connsiteX7" fmla="*/ 0 w 177045"/>
                  <a:gd name="connsiteY7" fmla="*/ 0 h 202750"/>
                  <a:gd name="connsiteX8" fmla="*/ 55395 w 177045"/>
                  <a:gd name="connsiteY8" fmla="*/ 0 h 202750"/>
                  <a:gd name="connsiteX9" fmla="*/ 135771 w 177045"/>
                  <a:gd name="connsiteY9" fmla="*/ 138615 h 202750"/>
                  <a:gd name="connsiteX10" fmla="*/ 135771 w 177045"/>
                  <a:gd name="connsiteY10" fmla="*/ 0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45" h="202750">
                    <a:moveTo>
                      <a:pt x="134685" y="0"/>
                    </a:moveTo>
                    <a:lnTo>
                      <a:pt x="177046" y="0"/>
                    </a:lnTo>
                    <a:lnTo>
                      <a:pt x="177046" y="202751"/>
                    </a:lnTo>
                    <a:lnTo>
                      <a:pt x="125996" y="202751"/>
                    </a:lnTo>
                    <a:lnTo>
                      <a:pt x="42361" y="58963"/>
                    </a:lnTo>
                    <a:lnTo>
                      <a:pt x="42361" y="202751"/>
                    </a:lnTo>
                    <a:lnTo>
                      <a:pt x="0" y="202751"/>
                    </a:lnTo>
                    <a:lnTo>
                      <a:pt x="0" y="0"/>
                    </a:lnTo>
                    <a:lnTo>
                      <a:pt x="55395" y="0"/>
                    </a:lnTo>
                    <a:lnTo>
                      <a:pt x="135771" y="138615"/>
                    </a:lnTo>
                    <a:lnTo>
                      <a:pt x="135771" y="0"/>
                    </a:lnTo>
                    <a:close/>
                  </a:path>
                </a:pathLst>
              </a:custGeom>
              <a:grpFill/>
              <a:ln w="10842" cap="flat">
                <a:noFill/>
                <a:prstDash val="solid"/>
                <a:miter/>
              </a:ln>
            </p:spPr>
            <p:txBody>
              <a:bodyPr rtlCol="0" anchor="ctr"/>
              <a:lstStyle/>
              <a:p>
                <a:endParaRPr lang="en-US">
                  <a:solidFill>
                    <a:schemeClr val="bg1"/>
                  </a:solidFill>
                </a:endParaRPr>
              </a:p>
            </p:txBody>
          </p:sp>
          <p:sp>
            <p:nvSpPr>
              <p:cNvPr id="28" name="Freeform 27">
                <a:extLst>
                  <a:ext uri="{FF2B5EF4-FFF2-40B4-BE49-F238E27FC236}">
                    <a16:creationId xmlns:a16="http://schemas.microsoft.com/office/drawing/2014/main" id="{7A9D16A6-AF0A-F56B-DF98-B5F5F6F8F6C4}"/>
                  </a:ext>
                </a:extLst>
              </p:cNvPr>
              <p:cNvSpPr/>
              <p:nvPr/>
            </p:nvSpPr>
            <p:spPr>
              <a:xfrm>
                <a:off x="2393089" y="2469340"/>
                <a:ext cx="186821" cy="202750"/>
              </a:xfrm>
              <a:custGeom>
                <a:avLst/>
                <a:gdLst>
                  <a:gd name="connsiteX0" fmla="*/ 0 w 186821"/>
                  <a:gd name="connsiteY0" fmla="*/ 0 h 202750"/>
                  <a:gd name="connsiteX1" fmla="*/ 80377 w 186821"/>
                  <a:gd name="connsiteY1" fmla="*/ 0 h 202750"/>
                  <a:gd name="connsiteX2" fmla="*/ 186821 w 186821"/>
                  <a:gd name="connsiteY2" fmla="*/ 101375 h 202750"/>
                  <a:gd name="connsiteX3" fmla="*/ 81463 w 186821"/>
                  <a:gd name="connsiteY3" fmla="*/ 202751 h 202750"/>
                  <a:gd name="connsiteX4" fmla="*/ 1086 w 186821"/>
                  <a:gd name="connsiteY4" fmla="*/ 202751 h 202750"/>
                  <a:gd name="connsiteX5" fmla="*/ 1086 w 186821"/>
                  <a:gd name="connsiteY5" fmla="*/ 0 h 202750"/>
                  <a:gd name="connsiteX6" fmla="*/ 80377 w 186821"/>
                  <a:gd name="connsiteY6" fmla="*/ 32068 h 202750"/>
                  <a:gd name="connsiteX7" fmla="*/ 49964 w 186821"/>
                  <a:gd name="connsiteY7" fmla="*/ 32068 h 202750"/>
                  <a:gd name="connsiteX8" fmla="*/ 49964 w 186821"/>
                  <a:gd name="connsiteY8" fmla="*/ 169649 h 202750"/>
                  <a:gd name="connsiteX9" fmla="*/ 80377 w 186821"/>
                  <a:gd name="connsiteY9" fmla="*/ 169649 h 202750"/>
                  <a:gd name="connsiteX10" fmla="*/ 135771 w 186821"/>
                  <a:gd name="connsiteY10" fmla="*/ 101375 h 202750"/>
                  <a:gd name="connsiteX11" fmla="*/ 118392 w 186821"/>
                  <a:gd name="connsiteY11" fmla="*/ 46550 h 202750"/>
                  <a:gd name="connsiteX12" fmla="*/ 80377 w 186821"/>
                  <a:gd name="connsiteY12" fmla="*/ 32068 h 20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821" h="202750">
                    <a:moveTo>
                      <a:pt x="0" y="0"/>
                    </a:moveTo>
                    <a:lnTo>
                      <a:pt x="80377" y="0"/>
                    </a:lnTo>
                    <a:cubicBezTo>
                      <a:pt x="150978" y="0"/>
                      <a:pt x="186821" y="34137"/>
                      <a:pt x="186821" y="101375"/>
                    </a:cubicBezTo>
                    <a:cubicBezTo>
                      <a:pt x="186821" y="168614"/>
                      <a:pt x="152064" y="202751"/>
                      <a:pt x="81463" y="202751"/>
                    </a:cubicBezTo>
                    <a:lnTo>
                      <a:pt x="1086" y="202751"/>
                    </a:lnTo>
                    <a:lnTo>
                      <a:pt x="1086" y="0"/>
                    </a:lnTo>
                    <a:close/>
                    <a:moveTo>
                      <a:pt x="80377" y="32068"/>
                    </a:moveTo>
                    <a:lnTo>
                      <a:pt x="49964" y="32068"/>
                    </a:lnTo>
                    <a:lnTo>
                      <a:pt x="49964" y="169649"/>
                    </a:lnTo>
                    <a:lnTo>
                      <a:pt x="80377" y="169649"/>
                    </a:lnTo>
                    <a:cubicBezTo>
                      <a:pt x="117306" y="169649"/>
                      <a:pt x="135771" y="146891"/>
                      <a:pt x="135771" y="101375"/>
                    </a:cubicBezTo>
                    <a:cubicBezTo>
                      <a:pt x="135771" y="76549"/>
                      <a:pt x="130340" y="57929"/>
                      <a:pt x="118392" y="46550"/>
                    </a:cubicBezTo>
                    <a:cubicBezTo>
                      <a:pt x="108552" y="36669"/>
                      <a:pt x="94660" y="31378"/>
                      <a:pt x="80377" y="32068"/>
                    </a:cubicBezTo>
                    <a:close/>
                  </a:path>
                </a:pathLst>
              </a:custGeom>
              <a:grpFill/>
              <a:ln w="10842" cap="flat">
                <a:noFill/>
                <a:prstDash val="solid"/>
                <a:miter/>
              </a:ln>
            </p:spPr>
            <p:txBody>
              <a:bodyPr rtlCol="0" anchor="ctr"/>
              <a:lstStyle/>
              <a:p>
                <a:endParaRPr lang="en-US">
                  <a:solidFill>
                    <a:schemeClr val="bg1"/>
                  </a:solidFill>
                </a:endParaRPr>
              </a:p>
            </p:txBody>
          </p:sp>
        </p:grpSp>
      </p:grpSp>
      <p:grpSp>
        <p:nvGrpSpPr>
          <p:cNvPr id="20" name="Group 19">
            <a:extLst>
              <a:ext uri="{FF2B5EF4-FFF2-40B4-BE49-F238E27FC236}">
                <a16:creationId xmlns:a16="http://schemas.microsoft.com/office/drawing/2014/main" id="{12DEAA55-BEB2-3F04-DF00-B784B4F35D2B}"/>
              </a:ext>
            </a:extLst>
          </p:cNvPr>
          <p:cNvGrpSpPr>
            <a:grpSpLocks noChangeAspect="1"/>
          </p:cNvGrpSpPr>
          <p:nvPr userDrawn="1"/>
        </p:nvGrpSpPr>
        <p:grpSpPr>
          <a:xfrm>
            <a:off x="535738" y="314817"/>
            <a:ext cx="1348441" cy="367586"/>
            <a:chOff x="3837709" y="836121"/>
            <a:chExt cx="1468582" cy="400336"/>
          </a:xfrm>
          <a:solidFill>
            <a:schemeClr val="bg1"/>
          </a:solidFill>
        </p:grpSpPr>
        <p:grpSp>
          <p:nvGrpSpPr>
            <p:cNvPr id="21" name="Group 20">
              <a:extLst>
                <a:ext uri="{FF2B5EF4-FFF2-40B4-BE49-F238E27FC236}">
                  <a16:creationId xmlns:a16="http://schemas.microsoft.com/office/drawing/2014/main" id="{4F5CF411-ECA0-D6AB-FAEF-EEA1A793607D}"/>
                </a:ext>
              </a:extLst>
            </p:cNvPr>
            <p:cNvGrpSpPr/>
            <p:nvPr/>
          </p:nvGrpSpPr>
          <p:grpSpPr>
            <a:xfrm>
              <a:off x="3837709" y="1047428"/>
              <a:ext cx="563901" cy="126511"/>
              <a:chOff x="2826390" y="-407669"/>
              <a:chExt cx="1216132" cy="272841"/>
            </a:xfrm>
            <a:grpFill/>
          </p:grpSpPr>
          <p:sp>
            <p:nvSpPr>
              <p:cNvPr id="40" name="Freeform 39">
                <a:extLst>
                  <a:ext uri="{FF2B5EF4-FFF2-40B4-BE49-F238E27FC236}">
                    <a16:creationId xmlns:a16="http://schemas.microsoft.com/office/drawing/2014/main" id="{961FB425-7B62-53B9-CD12-C796827F3E02}"/>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3EE5DD46-670E-F50E-0352-24158A25D76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BF313EE-76CF-8482-4EA2-D975A5C9AA73}"/>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C1BDCBA9-E1C0-BCA2-0635-F2F60FFE86D5}"/>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3C276EE9-54EE-077A-A2DB-03D9A0116FC6}"/>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A550339-E531-E7E5-A2D4-5167D76227D2}"/>
                </a:ext>
              </a:extLst>
            </p:cNvPr>
            <p:cNvGrpSpPr/>
            <p:nvPr/>
          </p:nvGrpSpPr>
          <p:grpSpPr>
            <a:xfrm>
              <a:off x="4468299" y="836121"/>
              <a:ext cx="837992" cy="400336"/>
              <a:chOff x="4186345" y="-863385"/>
              <a:chExt cx="1807247" cy="863385"/>
            </a:xfrm>
            <a:grpFill/>
          </p:grpSpPr>
          <p:sp>
            <p:nvSpPr>
              <p:cNvPr id="23" name="Freeform 22">
                <a:extLst>
                  <a:ext uri="{FF2B5EF4-FFF2-40B4-BE49-F238E27FC236}">
                    <a16:creationId xmlns:a16="http://schemas.microsoft.com/office/drawing/2014/main" id="{DD5DC53A-CCD0-5BC7-1C87-82DC9385EA48}"/>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395F2BC-6108-90FC-E19D-714C31B288C7}"/>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D701AAE-5632-FCF8-5C45-CF83260FEAF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2C17C3E-57D5-0C3A-0940-9774BD7080D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8F171B36-28C4-2A94-3F4B-36C8644BEA32}"/>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15" name="TextBox 14">
            <a:extLst>
              <a:ext uri="{FF2B5EF4-FFF2-40B4-BE49-F238E27FC236}">
                <a16:creationId xmlns:a16="http://schemas.microsoft.com/office/drawing/2014/main" id="{0DF2EEAE-D9B5-CB4A-A159-B9640427B4DF}"/>
              </a:ext>
            </a:extLst>
          </p:cNvPr>
          <p:cNvSpPr txBox="1"/>
          <p:nvPr userDrawn="1"/>
        </p:nvSpPr>
        <p:spPr>
          <a:xfrm>
            <a:off x="4158265" y="4720026"/>
            <a:ext cx="827470" cy="246221"/>
          </a:xfrm>
          <a:prstGeom prst="rect">
            <a:avLst/>
          </a:prstGeom>
          <a:noFill/>
        </p:spPr>
        <p:txBody>
          <a:bodyPr wrap="none" rtlCol="0" anchor="ctr">
            <a:spAutoFit/>
          </a:bodyPr>
          <a:lstStyle>
            <a:defPPr>
              <a:defRPr lang="en-US"/>
            </a:defPPr>
            <a:lvl1pPr lvl="0" algn="ctr">
              <a:defRPr sz="1000">
                <a:solidFill>
                  <a:schemeClr val="bg2"/>
                </a:solidFill>
                <a:latin typeface="+mn-lt"/>
                <a:cs typeface="CiscoSansTT Light" panose="020B0503020201020303" pitchFamily="34" charset="0"/>
              </a:defRPr>
            </a:lvl1pPr>
          </a:lstStyle>
          <a:p>
            <a:pPr lvl="0"/>
            <a:r>
              <a:rPr lang="en-US" dirty="0">
                <a:solidFill>
                  <a:schemeClr val="bg1"/>
                </a:solidFill>
              </a:rPr>
              <a:t>#CiscoLive</a:t>
            </a:r>
          </a:p>
        </p:txBody>
      </p:sp>
    </p:spTree>
    <p:extLst>
      <p:ext uri="{BB962C8B-B14F-4D97-AF65-F5344CB8AC3E}">
        <p14:creationId xmlns:p14="http://schemas.microsoft.com/office/powerpoint/2010/main" val="9587595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E68188-251A-57D8-416B-BB03E9CD7800}"/>
              </a:ext>
            </a:extLst>
          </p:cNvPr>
          <p:cNvPicPr>
            <a:picLocks noChangeAspect="1"/>
          </p:cNvPicPr>
          <p:nvPr userDrawn="1"/>
        </p:nvPicPr>
        <p:blipFill>
          <a:blip r:embed="rId2"/>
          <a:srcRect/>
          <a:stretch/>
        </p:blipFill>
        <p:spPr>
          <a:xfrm>
            <a:off x="0" y="-1"/>
            <a:ext cx="9144000" cy="5143500"/>
          </a:xfrm>
          <a:prstGeom prst="rect">
            <a:avLst/>
          </a:prstGeom>
        </p:spPr>
      </p:pic>
      <p:pic>
        <p:nvPicPr>
          <p:cNvPr id="3" name="Picture 2">
            <a:extLst>
              <a:ext uri="{FF2B5EF4-FFF2-40B4-BE49-F238E27FC236}">
                <a16:creationId xmlns:a16="http://schemas.microsoft.com/office/drawing/2014/main" id="{52AB47DF-14B5-C2C8-7001-C1DE0BD2BAB1}"/>
              </a:ext>
            </a:extLst>
          </p:cNvPr>
          <p:cNvPicPr>
            <a:picLocks noChangeAspect="1"/>
          </p:cNvPicPr>
          <p:nvPr/>
        </p:nvPicPr>
        <p:blipFill>
          <a:blip r:embed="rId2"/>
          <a:srcRect/>
          <a:stretch/>
        </p:blipFill>
        <p:spPr>
          <a:xfrm>
            <a:off x="0" y="-1"/>
            <a:ext cx="9144000" cy="5143500"/>
          </a:xfrm>
          <a:prstGeom prst="rect">
            <a:avLst/>
          </a:prstGeom>
        </p:spPr>
      </p:pic>
      <p:pic>
        <p:nvPicPr>
          <p:cNvPr id="13" name="Graphic 12">
            <a:extLst>
              <a:ext uri="{FF2B5EF4-FFF2-40B4-BE49-F238E27FC236}">
                <a16:creationId xmlns:a16="http://schemas.microsoft.com/office/drawing/2014/main" id="{18A2DD9A-A615-7C47-9E5C-5844D47E3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sp>
        <p:nvSpPr>
          <p:cNvPr id="16" name="Subtitle 2"/>
          <p:cNvSpPr>
            <a:spLocks noGrp="1"/>
          </p:cNvSpPr>
          <p:nvPr>
            <p:ph type="subTitle" idx="1" hasCustomPrompt="1"/>
          </p:nvPr>
        </p:nvSpPr>
        <p:spPr>
          <a:xfrm>
            <a:off x="446359" y="3561007"/>
            <a:ext cx="6545159" cy="554375"/>
          </a:xfrm>
          <a:prstGeom prst="rect">
            <a:avLst/>
          </a:prstGeom>
        </p:spPr>
        <p:txBody>
          <a:bodyPr lIns="91420" tIns="45710" rIns="91420" bIns="45710" anchor="b" anchorCtr="0">
            <a:noAutofit/>
          </a:bodyPr>
          <a:lstStyle>
            <a:lvl1pPr marL="0" indent="0" algn="l">
              <a:spcBef>
                <a:spcPts val="0"/>
              </a:spcBef>
              <a:buNone/>
              <a:defRPr sz="1600" b="0" i="0">
                <a:solidFill>
                  <a:schemeClr val="bg2"/>
                </a:solidFill>
                <a:latin typeface="+mn-lt"/>
                <a:cs typeface="CiscoSansTT Light" panose="020B0503020201020303" pitchFamily="34" charset="0"/>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Presenter Name and Title</a:t>
            </a:r>
          </a:p>
          <a:p>
            <a:pPr marL="0" marR="0" lvl="0" indent="0" algn="l" defTabSz="684213" rtl="0" eaLnBrk="1" fontAlgn="base" latinLnBrk="0" hangingPunct="1">
              <a:lnSpc>
                <a:spcPct val="95000"/>
              </a:lnSpc>
              <a:spcBef>
                <a:spcPts val="0"/>
              </a:spcBef>
              <a:spcAft>
                <a:spcPct val="0"/>
              </a:spcAft>
              <a:buClr>
                <a:schemeClr val="tx2"/>
              </a:buClr>
              <a:buSzPct val="90000"/>
              <a:buFont typeface="Arial" charset="0"/>
              <a:buNone/>
              <a:tabLst/>
              <a:defRPr/>
            </a:pPr>
            <a:r>
              <a:rPr lang="en-US" dirty="0"/>
              <a:t>@</a:t>
            </a:r>
            <a:r>
              <a:rPr lang="en-US" dirty="0" err="1"/>
              <a:t>Twitter_handle</a:t>
            </a:r>
            <a:endParaRPr lang="en-US" dirty="0"/>
          </a:p>
        </p:txBody>
      </p:sp>
      <p:sp>
        <p:nvSpPr>
          <p:cNvPr id="19" name="Text Placeholder 2"/>
          <p:cNvSpPr>
            <a:spLocks noGrp="1"/>
          </p:cNvSpPr>
          <p:nvPr>
            <p:ph type="body" sz="quarter" idx="13" hasCustomPrompt="1"/>
          </p:nvPr>
        </p:nvSpPr>
        <p:spPr>
          <a:xfrm>
            <a:off x="446359" y="2798236"/>
            <a:ext cx="6545160" cy="380393"/>
          </a:xfrm>
          <a:prstGeom prst="rect">
            <a:avLst/>
          </a:prstGeom>
        </p:spPr>
        <p:txBody>
          <a:bodyPr lIns="91420" tIns="45710" rIns="91420" bIns="45710"/>
          <a:lstStyle>
            <a:lvl1pPr marL="0" indent="0">
              <a:spcBef>
                <a:spcPts val="0"/>
              </a:spcBef>
              <a:buFont typeface="Arial" panose="020B0604020202020204" pitchFamily="34" charset="0"/>
              <a:buNone/>
              <a:defRPr lang="en-GB" sz="2000" b="0" i="0" kern="1200" baseline="0" dirty="0">
                <a:solidFill>
                  <a:schemeClr val="bg2"/>
                </a:solidFill>
                <a:latin typeface="+mj-lt"/>
                <a:ea typeface="ＭＳ Ｐゴシック" charset="0"/>
                <a:cs typeface="CiscoSansTT Light" panose="020B0503020201020303" pitchFamily="34" charset="0"/>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2" y="2220302"/>
            <a:ext cx="6565755" cy="644730"/>
          </a:xfrm>
          <a:prstGeom prst="rect">
            <a:avLst/>
          </a:prstGeom>
        </p:spPr>
        <p:txBody>
          <a:bodyPr anchor="b"/>
          <a:lstStyle>
            <a:lvl1pPr marL="0" indent="0" algn="l">
              <a:lnSpc>
                <a:spcPct val="90000"/>
              </a:lnSpc>
              <a:buFont typeface="Arial" panose="020B0604020202020204" pitchFamily="34" charset="0"/>
              <a:buNone/>
              <a:defRPr lang="en-US" sz="3800" b="0" i="0" u="none" kern="1200" spc="0" baseline="0" dirty="0">
                <a:solidFill>
                  <a:schemeClr val="bg2"/>
                </a:solidFill>
                <a:latin typeface="+mj-lt"/>
                <a:ea typeface="CiscoSansTT Light" panose="020B0503020201020303" pitchFamily="34" charset="0"/>
                <a:cs typeface="CiscoSansTT Light" panose="020B0503020201020303" pitchFamily="34" charset="0"/>
              </a:defRPr>
            </a:lvl1pPr>
          </a:lstStyle>
          <a:p>
            <a:r>
              <a:rPr lang="en-GB" dirty="0"/>
              <a:t>Presentation Title</a:t>
            </a:r>
            <a:endParaRPr lang="en-US" dirty="0"/>
          </a:p>
        </p:txBody>
      </p:sp>
      <p:grpSp>
        <p:nvGrpSpPr>
          <p:cNvPr id="58" name="Group 57">
            <a:extLst>
              <a:ext uri="{FF2B5EF4-FFF2-40B4-BE49-F238E27FC236}">
                <a16:creationId xmlns:a16="http://schemas.microsoft.com/office/drawing/2014/main" id="{FA4585B8-57BA-A344-A031-6990FC22C418}"/>
              </a:ext>
            </a:extLst>
          </p:cNvPr>
          <p:cNvGrpSpPr/>
          <p:nvPr/>
        </p:nvGrpSpPr>
        <p:grpSpPr>
          <a:xfrm>
            <a:off x="536418" y="4785947"/>
            <a:ext cx="1005840" cy="274194"/>
            <a:chOff x="536418" y="4785947"/>
            <a:chExt cx="1005840" cy="274194"/>
          </a:xfrm>
          <a:solidFill>
            <a:schemeClr val="bg2"/>
          </a:solidFill>
        </p:grpSpPr>
        <p:grpSp>
          <p:nvGrpSpPr>
            <p:cNvPr id="59" name="Group 58">
              <a:extLst>
                <a:ext uri="{FF2B5EF4-FFF2-40B4-BE49-F238E27FC236}">
                  <a16:creationId xmlns:a16="http://schemas.microsoft.com/office/drawing/2014/main" id="{9701828D-3268-974B-AC00-6487A966540A}"/>
                </a:ext>
              </a:extLst>
            </p:cNvPr>
            <p:cNvGrpSpPr/>
            <p:nvPr/>
          </p:nvGrpSpPr>
          <p:grpSpPr>
            <a:xfrm>
              <a:off x="536418" y="4930673"/>
              <a:ext cx="386220" cy="86649"/>
              <a:chOff x="2826390" y="-407669"/>
              <a:chExt cx="1216132" cy="272841"/>
            </a:xfrm>
            <a:grpFill/>
          </p:grpSpPr>
          <p:sp>
            <p:nvSpPr>
              <p:cNvPr id="66" name="Freeform 65">
                <a:extLst>
                  <a:ext uri="{FF2B5EF4-FFF2-40B4-BE49-F238E27FC236}">
                    <a16:creationId xmlns:a16="http://schemas.microsoft.com/office/drawing/2014/main" id="{0827FA49-FF3F-E748-90A2-E296F2483121}"/>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5252A8F9-6F7A-DC42-A65D-99EC4AAFE091}"/>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534D740F-47B0-634E-9B21-4400BD3021E8}"/>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B384EDB9-F6AA-B14D-A31C-94E979128B5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255DEF55-4F3A-CF43-AF67-F8ED5DEC7E5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60" name="Group 59">
              <a:extLst>
                <a:ext uri="{FF2B5EF4-FFF2-40B4-BE49-F238E27FC236}">
                  <a16:creationId xmlns:a16="http://schemas.microsoft.com/office/drawing/2014/main" id="{877954AA-5236-994A-B453-9931DE50BFFA}"/>
                </a:ext>
              </a:extLst>
            </p:cNvPr>
            <p:cNvGrpSpPr/>
            <p:nvPr/>
          </p:nvGrpSpPr>
          <p:grpSpPr>
            <a:xfrm>
              <a:off x="968312" y="4785947"/>
              <a:ext cx="573946" cy="274194"/>
              <a:chOff x="4186345" y="-863385"/>
              <a:chExt cx="1807247" cy="863385"/>
            </a:xfrm>
            <a:grpFill/>
          </p:grpSpPr>
          <p:sp>
            <p:nvSpPr>
              <p:cNvPr id="61" name="Freeform 60">
                <a:extLst>
                  <a:ext uri="{FF2B5EF4-FFF2-40B4-BE49-F238E27FC236}">
                    <a16:creationId xmlns:a16="http://schemas.microsoft.com/office/drawing/2014/main" id="{393F7147-3592-D644-BAF2-3F2BA5D73B13}"/>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54C61F52-FACB-BD41-B412-9D67E5E4629B}"/>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17E0AC60-4BCB-5446-B069-DB9A4B8720A9}"/>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95FEEAAE-5747-7146-97D9-462E9BD1180D}"/>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AFAB96EF-8018-8345-B97C-552A173025BB}"/>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pic>
        <p:nvPicPr>
          <p:cNvPr id="4" name="Graphic 3">
            <a:extLst>
              <a:ext uri="{FF2B5EF4-FFF2-40B4-BE49-F238E27FC236}">
                <a16:creationId xmlns:a16="http://schemas.microsoft.com/office/drawing/2014/main" id="{F9C43EC3-8BFE-7EE6-F91C-1886DC5ECB1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1910" y="268910"/>
            <a:ext cx="1623761" cy="247502"/>
          </a:xfrm>
          <a:prstGeom prst="rect">
            <a:avLst/>
          </a:prstGeom>
        </p:spPr>
      </p:pic>
      <p:grpSp>
        <p:nvGrpSpPr>
          <p:cNvPr id="6" name="Group 5">
            <a:extLst>
              <a:ext uri="{FF2B5EF4-FFF2-40B4-BE49-F238E27FC236}">
                <a16:creationId xmlns:a16="http://schemas.microsoft.com/office/drawing/2014/main" id="{0DC25943-6063-2592-DB5D-831A5586B994}"/>
              </a:ext>
            </a:extLst>
          </p:cNvPr>
          <p:cNvGrpSpPr/>
          <p:nvPr userDrawn="1"/>
        </p:nvGrpSpPr>
        <p:grpSpPr>
          <a:xfrm>
            <a:off x="536418" y="4785947"/>
            <a:ext cx="1005840" cy="274194"/>
            <a:chOff x="536418" y="4785947"/>
            <a:chExt cx="1005840" cy="274194"/>
          </a:xfrm>
          <a:solidFill>
            <a:schemeClr val="bg2"/>
          </a:solidFill>
        </p:grpSpPr>
        <p:grpSp>
          <p:nvGrpSpPr>
            <p:cNvPr id="7" name="Group 6">
              <a:extLst>
                <a:ext uri="{FF2B5EF4-FFF2-40B4-BE49-F238E27FC236}">
                  <a16:creationId xmlns:a16="http://schemas.microsoft.com/office/drawing/2014/main" id="{3506268A-7405-5F8E-F0B8-1BAFBF5FAD86}"/>
                </a:ext>
              </a:extLst>
            </p:cNvPr>
            <p:cNvGrpSpPr/>
            <p:nvPr/>
          </p:nvGrpSpPr>
          <p:grpSpPr>
            <a:xfrm>
              <a:off x="536418" y="4930673"/>
              <a:ext cx="386220" cy="86649"/>
              <a:chOff x="2826390" y="-407669"/>
              <a:chExt cx="1216132" cy="272841"/>
            </a:xfrm>
            <a:grpFill/>
          </p:grpSpPr>
          <p:sp>
            <p:nvSpPr>
              <p:cNvPr id="15" name="Freeform 65">
                <a:extLst>
                  <a:ext uri="{FF2B5EF4-FFF2-40B4-BE49-F238E27FC236}">
                    <a16:creationId xmlns:a16="http://schemas.microsoft.com/office/drawing/2014/main" id="{4035B51B-AAEF-9A52-C253-9098A1BEE197}"/>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8" name="Freeform 66">
                <a:extLst>
                  <a:ext uri="{FF2B5EF4-FFF2-40B4-BE49-F238E27FC236}">
                    <a16:creationId xmlns:a16="http://schemas.microsoft.com/office/drawing/2014/main" id="{CA8A19DD-AD23-637A-9730-B2CDCC827FC6}"/>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1" name="Freeform 67">
                <a:extLst>
                  <a:ext uri="{FF2B5EF4-FFF2-40B4-BE49-F238E27FC236}">
                    <a16:creationId xmlns:a16="http://schemas.microsoft.com/office/drawing/2014/main" id="{A6EB60ED-960B-DEAB-ABD1-76FB76888CDE}"/>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2" name="Freeform 68">
                <a:extLst>
                  <a:ext uri="{FF2B5EF4-FFF2-40B4-BE49-F238E27FC236}">
                    <a16:creationId xmlns:a16="http://schemas.microsoft.com/office/drawing/2014/main" id="{FBC61759-6A4E-CCE2-6C4E-25ACB4F17457}"/>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3" name="Freeform 69">
                <a:extLst>
                  <a:ext uri="{FF2B5EF4-FFF2-40B4-BE49-F238E27FC236}">
                    <a16:creationId xmlns:a16="http://schemas.microsoft.com/office/drawing/2014/main" id="{D1DCC9AB-1534-A116-7F2F-651A9BB797BC}"/>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567015F-50EB-219A-C39F-EF1C8F1A39A7}"/>
                </a:ext>
              </a:extLst>
            </p:cNvPr>
            <p:cNvGrpSpPr/>
            <p:nvPr/>
          </p:nvGrpSpPr>
          <p:grpSpPr>
            <a:xfrm>
              <a:off x="968312" y="4785947"/>
              <a:ext cx="573946" cy="274194"/>
              <a:chOff x="4186345" y="-863385"/>
              <a:chExt cx="1807247" cy="863385"/>
            </a:xfrm>
            <a:grpFill/>
          </p:grpSpPr>
          <p:sp>
            <p:nvSpPr>
              <p:cNvPr id="9" name="Freeform 60">
                <a:extLst>
                  <a:ext uri="{FF2B5EF4-FFF2-40B4-BE49-F238E27FC236}">
                    <a16:creationId xmlns:a16="http://schemas.microsoft.com/office/drawing/2014/main" id="{9C96F0F3-B158-6A21-9D17-5DB51273DAA7}"/>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0" name="Freeform 61">
                <a:extLst>
                  <a:ext uri="{FF2B5EF4-FFF2-40B4-BE49-F238E27FC236}">
                    <a16:creationId xmlns:a16="http://schemas.microsoft.com/office/drawing/2014/main" id="{603B4079-AD95-8872-DC14-28A202D1D22C}"/>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1" name="Freeform 62">
                <a:extLst>
                  <a:ext uri="{FF2B5EF4-FFF2-40B4-BE49-F238E27FC236}">
                    <a16:creationId xmlns:a16="http://schemas.microsoft.com/office/drawing/2014/main" id="{F995BF68-81A8-6FF5-EF1A-5EDE29C9085C}"/>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2" name="Freeform 63">
                <a:extLst>
                  <a:ext uri="{FF2B5EF4-FFF2-40B4-BE49-F238E27FC236}">
                    <a16:creationId xmlns:a16="http://schemas.microsoft.com/office/drawing/2014/main" id="{E40D216E-8156-9F9C-82AD-BE6B8747EF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4" name="Freeform 64">
                <a:extLst>
                  <a:ext uri="{FF2B5EF4-FFF2-40B4-BE49-F238E27FC236}">
                    <a16:creationId xmlns:a16="http://schemas.microsoft.com/office/drawing/2014/main" id="{3C939F30-03A0-BDA1-D9A6-730DE926AA75}"/>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27" name="Text Placeholder 38">
            <a:extLst>
              <a:ext uri="{FF2B5EF4-FFF2-40B4-BE49-F238E27FC236}">
                <a16:creationId xmlns:a16="http://schemas.microsoft.com/office/drawing/2014/main" id="{1A7ED680-6D13-574E-BA20-0C0AF9ECF312}"/>
              </a:ext>
            </a:extLst>
          </p:cNvPr>
          <p:cNvSpPr>
            <a:spLocks noGrp="1"/>
          </p:cNvSpPr>
          <p:nvPr>
            <p:ph type="body" sz="quarter" idx="14" hasCustomPrompt="1"/>
          </p:nvPr>
        </p:nvSpPr>
        <p:spPr>
          <a:xfrm>
            <a:off x="6895069" y="4755832"/>
            <a:ext cx="2054197" cy="288131"/>
          </a:xfrm>
          <a:prstGeom prst="rect">
            <a:avLst/>
          </a:prstGeom>
        </p:spPr>
        <p:txBody>
          <a:bodyPr lIns="91420" tIns="45710" rIns="91420" bIns="45710"/>
          <a:lstStyle>
            <a:lvl1pPr marL="0" indent="0" algn="r" defTabSz="684213" rtl="0" eaLnBrk="1" fontAlgn="base" hangingPunct="1">
              <a:lnSpc>
                <a:spcPct val="95000"/>
              </a:lnSpc>
              <a:spcBef>
                <a:spcPts val="1075"/>
              </a:spcBef>
              <a:spcAft>
                <a:spcPct val="0"/>
              </a:spcAft>
              <a:buClr>
                <a:schemeClr val="tx2"/>
              </a:buClr>
              <a:buSzPct val="90000"/>
              <a:buFontTx/>
              <a:buNone/>
              <a:defRPr lang="en-US" sz="1200" b="0" i="0" kern="1200" dirty="0">
                <a:solidFill>
                  <a:schemeClr val="bg2"/>
                </a:solidFill>
                <a:latin typeface="+mn-lt"/>
                <a:ea typeface="+mn-ea"/>
                <a:cs typeface="CiscoSansTT Light" panose="020B0503020201020303"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r>
              <a:rPr lang="en-US" sz="1400" dirty="0"/>
              <a:t>Session ID</a:t>
            </a:r>
          </a:p>
        </p:txBody>
      </p:sp>
    </p:spTree>
    <p:extLst>
      <p:ext uri="{BB962C8B-B14F-4D97-AF65-F5344CB8AC3E}">
        <p14:creationId xmlns:p14="http://schemas.microsoft.com/office/powerpoint/2010/main" val="11938550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theme" Target="../theme/theme2.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slideLayout" Target="../slideLayouts/slideLayout147.xml"/><Relationship Id="rId50" Type="http://schemas.openxmlformats.org/officeDocument/2006/relationships/slideLayout" Target="../slideLayouts/slideLayout150.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49" Type="http://schemas.openxmlformats.org/officeDocument/2006/relationships/slideLayout" Target="../slideLayouts/slideLayout149.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slideLayout" Target="../slideLayouts/slideLayout148.xml"/><Relationship Id="rId8" Type="http://schemas.openxmlformats.org/officeDocument/2006/relationships/slideLayout" Target="../slideLayouts/slideLayout108.xml"/><Relationship Id="rId51" Type="http://schemas.openxmlformats.org/officeDocument/2006/relationships/theme" Target="../theme/theme3.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20" Type="http://schemas.openxmlformats.org/officeDocument/2006/relationships/slideLayout" Target="../slideLayouts/slideLayout120.xml"/><Relationship Id="rId41" Type="http://schemas.openxmlformats.org/officeDocument/2006/relationships/slideLayout" Target="../slideLayouts/slideLayout141.xml"/><Relationship Id="rId1" Type="http://schemas.openxmlformats.org/officeDocument/2006/relationships/slideLayout" Target="../slideLayouts/slideLayout101.xml"/><Relationship Id="rId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2684077720"/>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 id="2147484125" r:id="rId18"/>
    <p:sldLayoutId id="2147484126" r:id="rId19"/>
    <p:sldLayoutId id="2147484127" r:id="rId20"/>
    <p:sldLayoutId id="2147484128" r:id="rId21"/>
    <p:sldLayoutId id="2147484129" r:id="rId22"/>
    <p:sldLayoutId id="2147484130" r:id="rId23"/>
    <p:sldLayoutId id="2147484131" r:id="rId24"/>
    <p:sldLayoutId id="2147484132" r:id="rId25"/>
    <p:sldLayoutId id="2147484133" r:id="rId26"/>
    <p:sldLayoutId id="2147484134" r:id="rId27"/>
    <p:sldLayoutId id="2147484135" r:id="rId28"/>
    <p:sldLayoutId id="2147484136" r:id="rId29"/>
    <p:sldLayoutId id="2147484137" r:id="rId30"/>
    <p:sldLayoutId id="2147484138" r:id="rId31"/>
    <p:sldLayoutId id="2147484139" r:id="rId32"/>
    <p:sldLayoutId id="2147484140" r:id="rId33"/>
    <p:sldLayoutId id="2147484141" r:id="rId34"/>
    <p:sldLayoutId id="2147484142" r:id="rId35"/>
    <p:sldLayoutId id="2147484143" r:id="rId36"/>
    <p:sldLayoutId id="2147484144" r:id="rId37"/>
    <p:sldLayoutId id="2147484145" r:id="rId38"/>
    <p:sldLayoutId id="2147484146" r:id="rId39"/>
    <p:sldLayoutId id="2147484147" r:id="rId40"/>
    <p:sldLayoutId id="2147484148" r:id="rId41"/>
    <p:sldLayoutId id="2147484149" r:id="rId42"/>
    <p:sldLayoutId id="2147484150" r:id="rId43"/>
    <p:sldLayoutId id="2147484151" r:id="rId44"/>
    <p:sldLayoutId id="2147484152" r:id="rId45"/>
    <p:sldLayoutId id="2147484153" r:id="rId46"/>
    <p:sldLayoutId id="2147484154" r:id="rId47"/>
    <p:sldLayoutId id="2147484155" r:id="rId48"/>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p15:clr>
            <a:srgbClr val="F26B43"/>
          </p15:clr>
        </p15:guide>
        <p15:guide id="2" pos="336">
          <p15:clr>
            <a:srgbClr val="F26B43"/>
          </p15:clr>
        </p15:guide>
        <p15:guide id="3" pos="5424">
          <p15:clr>
            <a:srgbClr val="F26B43"/>
          </p15:clr>
        </p15:guide>
        <p15:guide id="4" orient="horz" pos="757">
          <p15:clr>
            <a:srgbClr val="F26B43"/>
          </p15:clr>
        </p15:guide>
        <p15:guide id="5" orient="horz" pos="324">
          <p15:clr>
            <a:srgbClr val="F26B43"/>
          </p15:clr>
        </p15:guide>
        <p15:guide id="6" pos="2876">
          <p15:clr>
            <a:srgbClr val="F26B43"/>
          </p15:clr>
        </p15:guide>
        <p15:guide id="7" orient="horz" pos="1620">
          <p15:clr>
            <a:srgbClr val="F26B43"/>
          </p15:clr>
        </p15:guide>
        <p15:guide id="9" orient="horz" pos="50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cSld>
  <p:clrMap bg1="lt1" tx1="dk1" bg2="lt2" tx2="dk2" accent1="accent1" accent2="accent2" accent3="accent3" accent4="accent4" accent5="accent5" accent6="accent6" hlink="hlink" folHlink="folHlink"/>
  <p:sldLayoutIdLst>
    <p:sldLayoutId id="2147484015" r:id="rId1"/>
    <p:sldLayoutId id="2147483874" r:id="rId2"/>
    <p:sldLayoutId id="2147484048" r:id="rId3"/>
    <p:sldLayoutId id="2147484042" r:id="rId4"/>
    <p:sldLayoutId id="2147484017" r:id="rId5"/>
    <p:sldLayoutId id="2147484025" r:id="rId6"/>
    <p:sldLayoutId id="2147484027" r:id="rId7"/>
    <p:sldLayoutId id="2147484026" r:id="rId8"/>
    <p:sldLayoutId id="2147484034" r:id="rId9"/>
    <p:sldLayoutId id="2147484043" r:id="rId10"/>
    <p:sldLayoutId id="2147484028" r:id="rId11"/>
    <p:sldLayoutId id="2147484036" r:id="rId12"/>
    <p:sldLayoutId id="2147484035" r:id="rId13"/>
    <p:sldLayoutId id="2147484037" r:id="rId14"/>
    <p:sldLayoutId id="2147484038" r:id="rId15"/>
    <p:sldLayoutId id="2147484050" r:id="rId16"/>
    <p:sldLayoutId id="2147484041" r:id="rId17"/>
    <p:sldLayoutId id="2147484018" r:id="rId18"/>
    <p:sldLayoutId id="2147484051" r:id="rId19"/>
    <p:sldLayoutId id="2147483976" r:id="rId20"/>
    <p:sldLayoutId id="2147483885" r:id="rId21"/>
    <p:sldLayoutId id="2147484052" r:id="rId22"/>
    <p:sldLayoutId id="2147484040" r:id="rId23"/>
    <p:sldLayoutId id="2147484019" r:id="rId24"/>
    <p:sldLayoutId id="2147484020" r:id="rId25"/>
    <p:sldLayoutId id="2147484021" r:id="rId26"/>
    <p:sldLayoutId id="2147484022" r:id="rId27"/>
    <p:sldLayoutId id="2147484023" r:id="rId28"/>
    <p:sldLayoutId id="2147484024" r:id="rId29"/>
    <p:sldLayoutId id="2147484039" r:id="rId30"/>
    <p:sldLayoutId id="2147484011" r:id="rId31"/>
    <p:sldLayoutId id="2147483982" r:id="rId32"/>
    <p:sldLayoutId id="2147483985" r:id="rId33"/>
    <p:sldLayoutId id="2147483986" r:id="rId34"/>
    <p:sldLayoutId id="2147484046" r:id="rId35"/>
    <p:sldLayoutId id="2147484047" r:id="rId36"/>
    <p:sldLayoutId id="2147483978" r:id="rId37"/>
    <p:sldLayoutId id="2147483979" r:id="rId38"/>
    <p:sldLayoutId id="2147483980" r:id="rId39"/>
    <p:sldLayoutId id="2147483969" r:id="rId40"/>
    <p:sldLayoutId id="2147483968" r:id="rId41"/>
    <p:sldLayoutId id="2147483973" r:id="rId42"/>
    <p:sldLayoutId id="2147483970" r:id="rId43"/>
    <p:sldLayoutId id="2147483987" r:id="rId44"/>
    <p:sldLayoutId id="2147483983" r:id="rId45"/>
    <p:sldLayoutId id="2147483971" r:id="rId46"/>
    <p:sldLayoutId id="2147483972" r:id="rId47"/>
    <p:sldLayoutId id="2147484033" r:id="rId48"/>
    <p:sldLayoutId id="2147484049" r:id="rId49"/>
    <p:sldLayoutId id="2147483897" r:id="rId50"/>
    <p:sldLayoutId id="2147484053" r:id="rId51"/>
    <p:sldLayoutId id="2147484055" r:id="rId52"/>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24" userDrawn="1">
          <p15:clr>
            <a:srgbClr val="F26B43"/>
          </p15:clr>
        </p15:guide>
        <p15:guide id="4" orient="horz" pos="757" userDrawn="1">
          <p15:clr>
            <a:srgbClr val="F26B43"/>
          </p15:clr>
        </p15:guide>
        <p15:guide id="5" orient="horz" pos="324" userDrawn="1">
          <p15:clr>
            <a:srgbClr val="F26B43"/>
          </p15:clr>
        </p15:guide>
        <p15:guide id="6" pos="2876" userDrawn="1">
          <p15:clr>
            <a:srgbClr val="F26B43"/>
          </p15:clr>
        </p15:guide>
        <p15:guide id="7" orient="horz" pos="1620" userDrawn="1">
          <p15:clr>
            <a:srgbClr val="F26B43"/>
          </p15:clr>
        </p15:guide>
        <p15:guide id="9" orient="horz" pos="50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188914"/>
            <a:ext cx="825703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416885844"/>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 id="2147484099" r:id="rId43"/>
    <p:sldLayoutId id="2147484100" r:id="rId44"/>
    <p:sldLayoutId id="2147484101" r:id="rId45"/>
    <p:sldLayoutId id="2147484102" r:id="rId46"/>
    <p:sldLayoutId id="2147484103" r:id="rId47"/>
    <p:sldLayoutId id="2147484104" r:id="rId48"/>
    <p:sldLayoutId id="2147484105" r:id="rId49"/>
    <p:sldLayoutId id="2147484106" r:id="rId50"/>
  </p:sldLayoutIdLst>
  <p:hf hdr="0" dt="0"/>
  <p:txStyles>
    <p:title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92">
          <p15:clr>
            <a:srgbClr val="F26B43"/>
          </p15:clr>
        </p15:guide>
        <p15:guide id="2" pos="336">
          <p15:clr>
            <a:srgbClr val="F26B43"/>
          </p15:clr>
        </p15:guide>
        <p15:guide id="3" pos="5424">
          <p15:clr>
            <a:srgbClr val="F26B43"/>
          </p15:clr>
        </p15:guide>
        <p15:guide id="4" orient="horz" pos="757">
          <p15:clr>
            <a:srgbClr val="F26B43"/>
          </p15:clr>
        </p15:guide>
        <p15:guide id="5" orient="horz" pos="324">
          <p15:clr>
            <a:srgbClr val="F26B43"/>
          </p15:clr>
        </p15:guide>
        <p15:guide id="6" pos="2876">
          <p15:clr>
            <a:srgbClr val="F26B43"/>
          </p15:clr>
        </p15:guide>
        <p15:guide id="7" orient="horz" pos="1620">
          <p15:clr>
            <a:srgbClr val="F26B43"/>
          </p15:clr>
        </p15:guide>
        <p15:guide id="9" orient="horz" pos="50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jp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29.tiff"/><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100.xml.rels><?xml version="1.0" encoding="UTF-8" standalone="yes"?>
<Relationships xmlns="http://schemas.openxmlformats.org/package/2006/relationships"><Relationship Id="rId3" Type="http://schemas.openxmlformats.org/officeDocument/2006/relationships/hyperlink" Target="https://app.vidcast.io/share/c854a419-6d2d-470f-ab7c-6bfd0fa197d3" TargetMode="External"/><Relationship Id="rId7" Type="http://schemas.openxmlformats.org/officeDocument/2006/relationships/image" Target="../media/image149.jpeg"/><Relationship Id="rId2" Type="http://schemas.openxmlformats.org/officeDocument/2006/relationships/notesSlide" Target="../notesSlides/notesSlide93.xml"/><Relationship Id="rId1" Type="http://schemas.openxmlformats.org/officeDocument/2006/relationships/slideLayout" Target="../slideLayouts/slideLayout77.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52.png"/><Relationship Id="rId2" Type="http://schemas.openxmlformats.org/officeDocument/2006/relationships/notesSlide" Target="../notesSlides/notesSlide94.xml"/><Relationship Id="rId1" Type="http://schemas.openxmlformats.org/officeDocument/2006/relationships/slideLayout" Target="../slideLayouts/slideLayout7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hyperlink" Target="https://app.vidcast.io/share/c854a419-6d2d-470f-ab7c-6bfd0fa197d3"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9.png"/><Relationship Id="rId7" Type="http://schemas.openxmlformats.org/officeDocument/2006/relationships/diagramQuickStyle" Target="../diagrams/quickStyle8.xml"/><Relationship Id="rId12" Type="http://schemas.openxmlformats.org/officeDocument/2006/relationships/image" Target="../media/image58.png"/><Relationship Id="rId2" Type="http://schemas.openxmlformats.org/officeDocument/2006/relationships/notesSlide" Target="../notesSlides/notesSlide96.xml"/><Relationship Id="rId1" Type="http://schemas.openxmlformats.org/officeDocument/2006/relationships/slideLayout" Target="../slideLayouts/slideLayout69.xml"/><Relationship Id="rId6" Type="http://schemas.openxmlformats.org/officeDocument/2006/relationships/diagramLayout" Target="../diagrams/layout8.xml"/><Relationship Id="rId11" Type="http://schemas.openxmlformats.org/officeDocument/2006/relationships/image" Target="../media/image52.png"/><Relationship Id="rId5" Type="http://schemas.openxmlformats.org/officeDocument/2006/relationships/diagramData" Target="../diagrams/data8.xml"/><Relationship Id="rId10" Type="http://schemas.openxmlformats.org/officeDocument/2006/relationships/hyperlink" Target="https://help.webex.com/en-us/article/nlu4x20/Experience-Management---Interactive-Voice-Response-Surveys-for-Webex-ContactCenter#survey-builder" TargetMode="External"/><Relationship Id="rId4" Type="http://schemas.openxmlformats.org/officeDocument/2006/relationships/image" Target="../media/image20.png"/><Relationship Id="rId9" Type="http://schemas.microsoft.com/office/2007/relationships/diagramDrawing" Target="../diagrams/drawing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7.xml"/><Relationship Id="rId1" Type="http://schemas.openxmlformats.org/officeDocument/2006/relationships/slideLayout" Target="../slideLayouts/slideLayout77.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6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0.xml"/></Relationships>
</file>

<file path=ppt/slides/_rels/slide10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7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1.png"/><Relationship Id="rId7" Type="http://schemas.openxmlformats.org/officeDocument/2006/relationships/image" Target="../media/image33.jp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9.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29.tiff"/><Relationship Id="rId10"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34.png"/></Relationships>
</file>

<file path=ppt/slides/_rels/slide11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9.png"/><Relationship Id="rId7" Type="http://schemas.openxmlformats.org/officeDocument/2006/relationships/diagramQuickStyle" Target="../diagrams/quickStyle9.xml"/><Relationship Id="rId12" Type="http://schemas.openxmlformats.org/officeDocument/2006/relationships/image" Target="../media/image58.png"/><Relationship Id="rId2" Type="http://schemas.openxmlformats.org/officeDocument/2006/relationships/notesSlide" Target="../notesSlides/notesSlide103.xml"/><Relationship Id="rId1" Type="http://schemas.openxmlformats.org/officeDocument/2006/relationships/slideLayout" Target="../slideLayouts/slideLayout69.xml"/><Relationship Id="rId6" Type="http://schemas.openxmlformats.org/officeDocument/2006/relationships/diagramLayout" Target="../diagrams/layout9.xml"/><Relationship Id="rId11" Type="http://schemas.openxmlformats.org/officeDocument/2006/relationships/image" Target="../media/image52.png"/><Relationship Id="rId5" Type="http://schemas.openxmlformats.org/officeDocument/2006/relationships/diagramData" Target="../diagrams/data9.xml"/><Relationship Id="rId10" Type="http://schemas.openxmlformats.org/officeDocument/2006/relationships/hyperlink" Target="https://developer.webex.com/docs/api/guides/journey-data-service-faq" TargetMode="External"/><Relationship Id="rId4" Type="http://schemas.openxmlformats.org/officeDocument/2006/relationships/image" Target="../media/image20.png"/><Relationship Id="rId9" Type="http://schemas.microsoft.com/office/2007/relationships/diagramDrawing" Target="../diagrams/drawing9.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developer.webex-cx.com/documentation/journey" TargetMode="External"/><Relationship Id="rId2" Type="http://schemas.openxmlformats.org/officeDocument/2006/relationships/notesSlide" Target="../notesSlides/notesSlide104.xml"/><Relationship Id="rId1" Type="http://schemas.openxmlformats.org/officeDocument/2006/relationships/slideLayout" Target="../slideLayouts/slideLayout69.xml"/><Relationship Id="rId6" Type="http://schemas.openxmlformats.org/officeDocument/2006/relationships/hyperlink" Target="https://developer.webex-cx.com/documentation/guides/journey---getting-started" TargetMode="External"/><Relationship Id="rId5" Type="http://schemas.openxmlformats.org/officeDocument/2006/relationships/image" Target="../media/image156.png"/><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05.xml"/><Relationship Id="rId1" Type="http://schemas.openxmlformats.org/officeDocument/2006/relationships/slideLayout" Target="../slideLayouts/slideLayout69.xml"/><Relationship Id="rId5" Type="http://schemas.openxmlformats.org/officeDocument/2006/relationships/image" Target="../media/image158.png"/><Relationship Id="rId4" Type="http://schemas.openxmlformats.org/officeDocument/2006/relationships/image" Target="../media/image58.png"/></Relationships>
</file>

<file path=ppt/slides/_rels/slide1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6.xml"/><Relationship Id="rId1" Type="http://schemas.openxmlformats.org/officeDocument/2006/relationships/slideLayout" Target="../slideLayouts/slideLayout69.xml"/><Relationship Id="rId6" Type="http://schemas.openxmlformats.org/officeDocument/2006/relationships/image" Target="../media/image160.png"/><Relationship Id="rId5" Type="http://schemas.openxmlformats.org/officeDocument/2006/relationships/image" Target="../media/image158.png"/><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07.xml"/><Relationship Id="rId1" Type="http://schemas.openxmlformats.org/officeDocument/2006/relationships/slideLayout" Target="../slideLayouts/slideLayout69.xml"/><Relationship Id="rId5" Type="http://schemas.openxmlformats.org/officeDocument/2006/relationships/image" Target="../media/image158.png"/><Relationship Id="rId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8.xml"/><Relationship Id="rId1" Type="http://schemas.openxmlformats.org/officeDocument/2006/relationships/slideLayout" Target="../slideLayouts/slideLayout69.xml"/><Relationship Id="rId4" Type="http://schemas.openxmlformats.org/officeDocument/2006/relationships/image" Target="../media/image58.png"/></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CiscoDevNet/cjaas-widgets/blob/main/CustomerJourney/README_VERSION_10.0.0.md" TargetMode="External"/><Relationship Id="rId2" Type="http://schemas.openxmlformats.org/officeDocument/2006/relationships/notesSlide" Target="../notesSlides/notesSlide109.xml"/><Relationship Id="rId1" Type="http://schemas.openxmlformats.org/officeDocument/2006/relationships/slideLayout" Target="../slideLayouts/slideLayout69.xml"/><Relationship Id="rId4" Type="http://schemas.openxmlformats.org/officeDocument/2006/relationships/image" Target="../media/image163.png"/></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CiscoDevNet/cjaas-widgets/blob/main/CustomerJourney/README_VERSION_10.0.0.md" TargetMode="External"/><Relationship Id="rId2" Type="http://schemas.openxmlformats.org/officeDocument/2006/relationships/notesSlide" Target="../notesSlides/notesSlide110.xml"/><Relationship Id="rId1" Type="http://schemas.openxmlformats.org/officeDocument/2006/relationships/slideLayout" Target="../slideLayouts/slideLayout69.xml"/><Relationship Id="rId4" Type="http://schemas.openxmlformats.org/officeDocument/2006/relationships/image" Target="../media/image163.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0.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WebexSamples/webex-contact-center-api-samples/tree/main/customer-journey-samples/cjds-postman-example" TargetMode="External"/><Relationship Id="rId2" Type="http://schemas.openxmlformats.org/officeDocument/2006/relationships/notesSlide" Target="../notesSlides/notesSlide112.xml"/><Relationship Id="rId1" Type="http://schemas.openxmlformats.org/officeDocument/2006/relationships/slideLayout" Target="../slideLayouts/slideLayout69.xml"/><Relationship Id="rId5" Type="http://schemas.openxmlformats.org/officeDocument/2006/relationships/image" Target="../media/image164.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3.jpg"/><Relationship Id="rId12" Type="http://schemas.openxmlformats.org/officeDocument/2006/relationships/image" Target="../media/image37.png"/><Relationship Id="rId2" Type="http://schemas.openxmlformats.org/officeDocument/2006/relationships/notesSlide" Target="../notesSlides/notesSlide9.xml"/><Relationship Id="rId16" Type="http://schemas.openxmlformats.org/officeDocument/2006/relationships/image" Target="../media/image41.png"/><Relationship Id="rId1" Type="http://schemas.openxmlformats.org/officeDocument/2006/relationships/slideLayout" Target="../slideLayouts/slideLayout69.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29.tiff"/><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34.png"/><Relationship Id="rId14" Type="http://schemas.openxmlformats.org/officeDocument/2006/relationships/image" Target="../media/image39.png"/></Relationships>
</file>

<file path=ppt/slides/_rels/slide120.xml.rels><?xml version="1.0" encoding="UTF-8" standalone="yes"?>
<Relationships xmlns="http://schemas.openxmlformats.org/package/2006/relationships"><Relationship Id="rId8" Type="http://schemas.openxmlformats.org/officeDocument/2006/relationships/hyperlink" Target="https://app.vidcast.io/share/fd454150-34cd-487b-ace2-81bd658ee973" TargetMode="External"/><Relationship Id="rId3" Type="http://schemas.openxmlformats.org/officeDocument/2006/relationships/hyperlink" Target="https://github.com/WebexSamples/webex-contact-center-api-samples/tree/main/customer-journey-samples/UC1-directing-customer-input" TargetMode="External"/><Relationship Id="rId7" Type="http://schemas.openxmlformats.org/officeDocument/2006/relationships/hyperlink" Target="https://github.com/WebexSamples/webex-contact-center-api-samples/tree/main/customer-journey-use-cases/Use%20Cases/CJDS02" TargetMode="External"/><Relationship Id="rId12"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69.xml"/><Relationship Id="rId6" Type="http://schemas.openxmlformats.org/officeDocument/2006/relationships/hyperlink" Target="https://app.vidcast.io/share/df3e7189-6000-44f2-bf22-5508522eeef3" TargetMode="External"/><Relationship Id="rId11" Type="http://schemas.openxmlformats.org/officeDocument/2006/relationships/hyperlink" Target="https://app.vidcast.io/share/ba8d30c6-7e95-41f9-9153-ecf9403b5fb3" TargetMode="External"/><Relationship Id="rId5" Type="http://schemas.openxmlformats.org/officeDocument/2006/relationships/hyperlink" Target="https://github.com/WebexSamples/webex-contact-center-api-samples/tree/main/customer-journey-samples/UC2-tracking-the-repeat-caller" TargetMode="External"/><Relationship Id="rId10" Type="http://schemas.openxmlformats.org/officeDocument/2006/relationships/hyperlink" Target="https://app.vidcast.io/share/a086beec-4a49-4468-91ef-582d49f6a5e3" TargetMode="External"/><Relationship Id="rId4" Type="http://schemas.openxmlformats.org/officeDocument/2006/relationships/hyperlink" Target="https://app.vidcast.io/share/2af7bfc3-466d-4a69-8251-fb349d3c8a03" TargetMode="External"/><Relationship Id="rId9" Type="http://schemas.openxmlformats.org/officeDocument/2006/relationships/hyperlink" Target="https://app.vidcast.io/share/9c7f0d45-d860-4962-99d2-d5d818fde573"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4.xml"/><Relationship Id="rId1" Type="http://schemas.openxmlformats.org/officeDocument/2006/relationships/slideLayout" Target="../slideLayouts/slideLayout6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6.xml"/></Relationships>
</file>

<file path=ppt/slides/_rels/slide12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9.png"/><Relationship Id="rId7" Type="http://schemas.openxmlformats.org/officeDocument/2006/relationships/diagramQuickStyle" Target="../diagrams/quickStyle10.xml"/><Relationship Id="rId2" Type="http://schemas.openxmlformats.org/officeDocument/2006/relationships/notesSlide" Target="../notesSlides/notesSlide116.xml"/><Relationship Id="rId1" Type="http://schemas.openxmlformats.org/officeDocument/2006/relationships/slideLayout" Target="../slideLayouts/slideLayout69.xml"/><Relationship Id="rId6" Type="http://schemas.openxmlformats.org/officeDocument/2006/relationships/diagramLayout" Target="../diagrams/layout10.xml"/><Relationship Id="rId5" Type="http://schemas.openxmlformats.org/officeDocument/2006/relationships/diagramData" Target="../diagrams/data10.xml"/><Relationship Id="rId10" Type="http://schemas.openxmlformats.org/officeDocument/2006/relationships/image" Target="../media/image52.png"/><Relationship Id="rId4" Type="http://schemas.openxmlformats.org/officeDocument/2006/relationships/image" Target="../media/image20.png"/><Relationship Id="rId9" Type="http://schemas.microsoft.com/office/2007/relationships/diagramDrawing" Target="../diagrams/drawing10.xml"/></Relationships>
</file>

<file path=ppt/slides/_rels/slide1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7.xml"/><Relationship Id="rId1" Type="http://schemas.openxmlformats.org/officeDocument/2006/relationships/slideLayout" Target="../slideLayouts/slideLayout63.xml"/><Relationship Id="rId6" Type="http://schemas.openxmlformats.org/officeDocument/2006/relationships/image" Target="../media/image167.png"/><Relationship Id="rId5" Type="http://schemas.openxmlformats.org/officeDocument/2006/relationships/image" Target="../media/image58.png"/><Relationship Id="rId4" Type="http://schemas.openxmlformats.org/officeDocument/2006/relationships/image" Target="../media/image166.png"/></Relationships>
</file>

<file path=ppt/slides/_rels/slide125.xml.rels><?xml version="1.0" encoding="UTF-8" standalone="yes"?>
<Relationships xmlns="http://schemas.openxmlformats.org/package/2006/relationships"><Relationship Id="rId3" Type="http://schemas.openxmlformats.org/officeDocument/2006/relationships/hyperlink" Target="https://help.webex.com/en-us/article/31e39g/Bulk-Operations-in-Webex-Contact-Center" TargetMode="External"/><Relationship Id="rId2" Type="http://schemas.openxmlformats.org/officeDocument/2006/relationships/notesSlide" Target="../notesSlides/notesSlide118.xml"/><Relationship Id="rId1" Type="http://schemas.openxmlformats.org/officeDocument/2006/relationships/slideLayout" Target="../slideLayouts/slideLayout77.xml"/><Relationship Id="rId5" Type="http://schemas.openxmlformats.org/officeDocument/2006/relationships/image" Target="../media/image169.png"/><Relationship Id="rId4" Type="http://schemas.openxmlformats.org/officeDocument/2006/relationships/image" Target="../media/image168.png"/></Relationships>
</file>

<file path=ppt/slides/_rels/slide126.xml.rels><?xml version="1.0" encoding="UTF-8" standalone="yes"?>
<Relationships xmlns="http://schemas.openxmlformats.org/package/2006/relationships"><Relationship Id="rId3" Type="http://schemas.openxmlformats.org/officeDocument/2006/relationships/hyperlink" Target="https://developer.webex-cx.com/documentation/team" TargetMode="External"/><Relationship Id="rId2" Type="http://schemas.openxmlformats.org/officeDocument/2006/relationships/notesSlide" Target="../notesSlides/notesSlide119.xml"/><Relationship Id="rId1" Type="http://schemas.openxmlformats.org/officeDocument/2006/relationships/slideLayout" Target="../slideLayouts/slideLayout77.xml"/><Relationship Id="rId5" Type="http://schemas.openxmlformats.org/officeDocument/2006/relationships/image" Target="../media/image170.png"/><Relationship Id="rId4" Type="http://schemas.openxmlformats.org/officeDocument/2006/relationships/hyperlink" Target="https://github.com/WebexSamples/webex-contact-center-api-samples/tree/main/postman-sample" TargetMode="Externa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4.xml"/></Relationships>
</file>

<file path=ppt/slides/_rels/slide12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9.png"/><Relationship Id="rId7" Type="http://schemas.openxmlformats.org/officeDocument/2006/relationships/diagramQuickStyle" Target="../diagrams/quickStyle11.xml"/><Relationship Id="rId2" Type="http://schemas.openxmlformats.org/officeDocument/2006/relationships/notesSlide" Target="../notesSlides/notesSlide122.xml"/><Relationship Id="rId1" Type="http://schemas.openxmlformats.org/officeDocument/2006/relationships/slideLayout" Target="../slideLayouts/slideLayout70.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0.png"/><Relationship Id="rId9" Type="http://schemas.microsoft.com/office/2007/relationships/diagramDrawing" Target="../diagrams/drawing11.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9.xml"/></Relationships>
</file>

<file path=ppt/slides/_rels/slide1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mailto:welherte@cisco.com" TargetMode="External"/><Relationship Id="rId7" Type="http://schemas.openxmlformats.org/officeDocument/2006/relationships/hyperlink" Target="ciscospark://im/?email=ktyagi@cisco.com" TargetMode="External"/><Relationship Id="rId12" Type="http://schemas.openxmlformats.org/officeDocument/2006/relationships/image" Target="../media/image25.jpg"/><Relationship Id="rId2" Type="http://schemas.openxmlformats.org/officeDocument/2006/relationships/notesSlide" Target="../notesSlides/notesSlide123.xml"/><Relationship Id="rId1" Type="http://schemas.openxmlformats.org/officeDocument/2006/relationships/slideLayout" Target="../slideLayouts/slideLayout70.xml"/><Relationship Id="rId6" Type="http://schemas.openxmlformats.org/officeDocument/2006/relationships/image" Target="../media/image21.png"/><Relationship Id="rId11" Type="http://schemas.openxmlformats.org/officeDocument/2006/relationships/image" Target="../media/image24.jpg"/><Relationship Id="rId5" Type="http://schemas.openxmlformats.org/officeDocument/2006/relationships/hyperlink" Target="mailto:anubhati@cisco.com" TargetMode="External"/><Relationship Id="rId10" Type="http://schemas.openxmlformats.org/officeDocument/2006/relationships/image" Target="../media/image23.png"/><Relationship Id="rId4" Type="http://schemas.openxmlformats.org/officeDocument/2006/relationships/hyperlink" Target="https://www.linkedin.com/in/Whert/" TargetMode="External"/><Relationship Id="rId9" Type="http://schemas.openxmlformats.org/officeDocument/2006/relationships/hyperlink" Target="ciscospark://im/?email=gkovanis@cisco.com"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2.xml.rels><?xml version="1.0" encoding="UTF-8" standalone="yes"?>
<Relationships xmlns="http://schemas.openxmlformats.org/package/2006/relationships"><Relationship Id="rId3" Type="http://schemas.openxmlformats.org/officeDocument/2006/relationships/hyperlink" Target="http://www.ciscolive.com/on-demand" TargetMode="External"/><Relationship Id="rId2" Type="http://schemas.openxmlformats.org/officeDocument/2006/relationships/image" Target="../media/image9.png"/><Relationship Id="rId1" Type="http://schemas.openxmlformats.org/officeDocument/2006/relationships/slideLayout" Target="../slideLayouts/slideLayout89.xml"/></Relationships>
</file>

<file path=ppt/slides/_rels/slide1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9.png"/><Relationship Id="rId1" Type="http://schemas.openxmlformats.org/officeDocument/2006/relationships/slideLayout" Target="../slideLayouts/slideLayout14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7.png"/><Relationship Id="rId3" Type="http://schemas.openxmlformats.org/officeDocument/2006/relationships/image" Target="../media/image41.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69.xml"/><Relationship Id="rId6" Type="http://schemas.openxmlformats.org/officeDocument/2006/relationships/image" Target="../media/image29.tiff"/><Relationship Id="rId11" Type="http://schemas.openxmlformats.org/officeDocument/2006/relationships/image" Target="../media/image35.png"/><Relationship Id="rId5" Type="http://schemas.openxmlformats.org/officeDocument/2006/relationships/image" Target="../media/image20.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0.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9.png"/><Relationship Id="rId7" Type="http://schemas.openxmlformats.org/officeDocument/2006/relationships/diagramQuickStyle" Target="../diagrams/quickStyle2.xml"/><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8.png"/><Relationship Id="rId4" Type="http://schemas.openxmlformats.org/officeDocument/2006/relationships/image" Target="../media/image20.png"/><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9.png"/><Relationship Id="rId7" Type="http://schemas.openxmlformats.org/officeDocument/2006/relationships/diagramQuickStyle" Target="../diagrams/quickStyle3.xml"/><Relationship Id="rId2" Type="http://schemas.openxmlformats.org/officeDocument/2006/relationships/notesSlide" Target="../notesSlides/notesSlide13.xml"/><Relationship Id="rId1" Type="http://schemas.openxmlformats.org/officeDocument/2006/relationships/slideLayout" Target="../slideLayouts/slideLayout69.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0.png"/><Relationship Id="rId9" Type="http://schemas.microsoft.com/office/2007/relationships/diagramDrawing" Target="../diagrams/drawing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3.xml"/><Relationship Id="rId6" Type="http://schemas.openxmlformats.org/officeDocument/2006/relationships/image" Target="../media/image47.svg"/><Relationship Id="rId11" Type="http://schemas.openxmlformats.org/officeDocument/2006/relationships/hyperlink" Target="https://help.webex.com/en-us/landing/ld-xsu6ys-ContactCenter/Agent?type=complex&amp;subTab=Webex-Contact-Center" TargetMode="External"/><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9.png"/><Relationship Id="rId7" Type="http://schemas.openxmlformats.org/officeDocument/2006/relationships/diagramQuickStyle" Target="../diagrams/quickStyle4.xml"/><Relationship Id="rId2" Type="http://schemas.openxmlformats.org/officeDocument/2006/relationships/notesSlide" Target="../notesSlides/notesSlide17.xml"/><Relationship Id="rId1" Type="http://schemas.openxmlformats.org/officeDocument/2006/relationships/slideLayout" Target="../slideLayouts/slideLayout69.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52.png"/><Relationship Id="rId4" Type="http://schemas.openxmlformats.org/officeDocument/2006/relationships/image" Target="../media/image20.png"/><Relationship Id="rId9" Type="http://schemas.microsoft.com/office/2007/relationships/diagramDrawing" Target="../diagrams/drawing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1.xml"/><Relationship Id="rId1" Type="http://schemas.openxmlformats.org/officeDocument/2006/relationships/tags" Target="../tags/tag2.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9.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5.xml"/><Relationship Id="rId5" Type="http://schemas.openxmlformats.org/officeDocument/2006/relationships/image" Target="../media/image55.png"/><Relationship Id="rId4" Type="http://schemas.openxmlformats.org/officeDocument/2006/relationships/image" Target="../media/image54.sv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9.xml"/><Relationship Id="rId6" Type="http://schemas.openxmlformats.org/officeDocument/2006/relationships/image" Target="../media/image57.png"/><Relationship Id="rId5" Type="http://schemas.openxmlformats.org/officeDocument/2006/relationships/hyperlink" Target="https://www.cisco.com/c/en/us/td/docs/voice_ip_comm/cust_contact/contact_center/webexcc/Analyzer_2/b_analyzeronloinehelp/_b_analyzeronloinehelp_appendix_0100.html#topic_2D66EF0D6750CE69912F270223F8C067" TargetMode="External"/><Relationship Id="rId4" Type="http://schemas.openxmlformats.org/officeDocument/2006/relationships/hyperlink" Target="https://www.cisco.com/c/en/us/td/docs/voice_ip_comm/cust_contact/contact_center/webexcc/Analyzer_2/b_analyzeronloinehelp/_b_analyzeronloinehelp_appendix_0100.html#ID-000001a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8" Type="http://schemas.openxmlformats.org/officeDocument/2006/relationships/hyperlink" Target="https://analyzer.wxcc-us1.cisco.com/analyzer/home" TargetMode="External"/><Relationship Id="rId3" Type="http://schemas.openxmlformats.org/officeDocument/2006/relationships/hyperlink" Target="mailto:wxcclabs+admin_ID060@gmail.com" TargetMode="External"/><Relationship Id="rId7" Type="http://schemas.openxmlformats.org/officeDocument/2006/relationships/hyperlink" Target="https://desktop.wxcc-us1.cisco.com/" TargetMode="External"/><Relationship Id="rId2" Type="http://schemas.openxmlformats.org/officeDocument/2006/relationships/notesSlide" Target="../notesSlides/notesSlide23.xml"/><Relationship Id="rId1" Type="http://schemas.openxmlformats.org/officeDocument/2006/relationships/slideLayout" Target="../slideLayouts/slideLayout69.xml"/><Relationship Id="rId6" Type="http://schemas.openxmlformats.org/officeDocument/2006/relationships/hyperlink" Target="https://admin.webex.com/" TargetMode="External"/><Relationship Id="rId5" Type="http://schemas.openxmlformats.org/officeDocument/2006/relationships/hyperlink" Target="mailto:wxcclabs+agent_ID051@gmail.com" TargetMode="External"/><Relationship Id="rId4" Type="http://schemas.openxmlformats.org/officeDocument/2006/relationships/hyperlink" Target="mailto:wxcclabs+supvr_ID051@gmail.com" TargetMode="External"/><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8.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70.xml"/><Relationship Id="rId6" Type="http://schemas.openxmlformats.org/officeDocument/2006/relationships/diagramData" Target="../diagrams/data1.xml"/><Relationship Id="rId5" Type="http://schemas.openxmlformats.org/officeDocument/2006/relationships/image" Target="../media/image20.png"/><Relationship Id="rId10" Type="http://schemas.microsoft.com/office/2007/relationships/diagramDrawing" Target="../diagrams/drawing1.xml"/><Relationship Id="rId4" Type="http://schemas.openxmlformats.org/officeDocument/2006/relationships/image" Target="../media/image19.png"/><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3" Type="http://schemas.openxmlformats.org/officeDocument/2006/relationships/hyperlink" Target="https://www.cisco.com/c/en/us/td/docs/voice_ip_comm/cust_contact/contact_center/webexcc/Analyzer_2/b_analyzeronloinehelp/_b_analyzeronloinehelp_chapter_01.html#topic_38C3FADD09C46F7A0073A1F4452D23F2" TargetMode="External"/><Relationship Id="rId2" Type="http://schemas.openxmlformats.org/officeDocument/2006/relationships/notesSlide" Target="../notesSlides/notesSlide24.xml"/><Relationship Id="rId1" Type="http://schemas.openxmlformats.org/officeDocument/2006/relationships/slideLayout" Target="../slideLayouts/slideLayout71.xml"/><Relationship Id="rId5" Type="http://schemas.openxmlformats.org/officeDocument/2006/relationships/image" Target="../media/image42.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7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3.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6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63.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5.xml"/><Relationship Id="rId1" Type="http://schemas.openxmlformats.org/officeDocument/2006/relationships/tags" Target="../tags/tag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5.xml"/><Relationship Id="rId1" Type="http://schemas.openxmlformats.org/officeDocument/2006/relationships/tags" Target="../tags/tag5.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5.xml"/><Relationship Id="rId1" Type="http://schemas.openxmlformats.org/officeDocument/2006/relationships/tags" Target="../tags/tag6.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39.xml"/><Relationship Id="rId7" Type="http://schemas.openxmlformats.org/officeDocument/2006/relationships/image" Target="../media/image79.png"/><Relationship Id="rId2" Type="http://schemas.openxmlformats.org/officeDocument/2006/relationships/slideLayout" Target="../slideLayouts/slideLayout75.xml"/><Relationship Id="rId1" Type="http://schemas.openxmlformats.org/officeDocument/2006/relationships/tags" Target="../tags/tag7.xml"/><Relationship Id="rId6" Type="http://schemas.openxmlformats.org/officeDocument/2006/relationships/image" Target="../media/image78.png"/><Relationship Id="rId5" Type="http://schemas.openxmlformats.org/officeDocument/2006/relationships/image" Target="../media/image77.jp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5.xml"/><Relationship Id="rId1" Type="http://schemas.openxmlformats.org/officeDocument/2006/relationships/tags" Target="../tags/tag8.xml"/><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5.xml"/><Relationship Id="rId1" Type="http://schemas.openxmlformats.org/officeDocument/2006/relationships/tags" Target="../tags/tag9.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hyperlink" Target="ciscospark://im/?email=ktyagi@cisco.com" TargetMode="External"/><Relationship Id="rId13" Type="http://schemas.openxmlformats.org/officeDocument/2006/relationships/image" Target="../media/image25.jpg"/><Relationship Id="rId3" Type="http://schemas.openxmlformats.org/officeDocument/2006/relationships/hyperlink" Target="mailto:welherte@cisco.com" TargetMode="External"/><Relationship Id="rId7" Type="http://schemas.openxmlformats.org/officeDocument/2006/relationships/image" Target="../media/image21.png"/><Relationship Id="rId12"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hyperlink" Target="https://www.linkedin.com/in/anuj-bhatia/" TargetMode="External"/><Relationship Id="rId11" Type="http://schemas.openxmlformats.org/officeDocument/2006/relationships/image" Target="../media/image23.png"/><Relationship Id="rId5" Type="http://schemas.openxmlformats.org/officeDocument/2006/relationships/hyperlink" Target="mailto:anubhati@cisco.com" TargetMode="External"/><Relationship Id="rId10" Type="http://schemas.openxmlformats.org/officeDocument/2006/relationships/hyperlink" Target="ciscospark://im/?email=gkovanis@cisco.com" TargetMode="External"/><Relationship Id="rId4" Type="http://schemas.openxmlformats.org/officeDocument/2006/relationships/hyperlink" Target="https://www.linkedin.com/in/Whert/" TargetMode="External"/><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5.xml"/><Relationship Id="rId1" Type="http://schemas.openxmlformats.org/officeDocument/2006/relationships/tags" Target="../tags/tag10.xml"/><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5.xml"/><Relationship Id="rId1" Type="http://schemas.openxmlformats.org/officeDocument/2006/relationships/tags" Target="../tags/tag11.xml"/><Relationship Id="rId5" Type="http://schemas.openxmlformats.org/officeDocument/2006/relationships/image" Target="../media/image88.png"/><Relationship Id="rId4" Type="http://schemas.openxmlformats.org/officeDocument/2006/relationships/image" Target="../media/image8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5.xml"/><Relationship Id="rId1" Type="http://schemas.openxmlformats.org/officeDocument/2006/relationships/tags" Target="../tags/tag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5.xml"/><Relationship Id="rId1" Type="http://schemas.openxmlformats.org/officeDocument/2006/relationships/tags" Target="../tags/tag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6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97.png"/><Relationship Id="rId2" Type="http://schemas.openxmlformats.org/officeDocument/2006/relationships/slideLayout" Target="../slideLayouts/slideLayout75.xml"/><Relationship Id="rId1" Type="http://schemas.openxmlformats.org/officeDocument/2006/relationships/tags" Target="../tags/tag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123.xml"/><Relationship Id="rId5" Type="http://schemas.openxmlformats.org/officeDocument/2006/relationships/image" Target="../media/image28.jpe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5.xml"/><Relationship Id="rId1" Type="http://schemas.openxmlformats.org/officeDocument/2006/relationships/tags" Target="../tags/tag15.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01.png"/><Relationship Id="rId2" Type="http://schemas.openxmlformats.org/officeDocument/2006/relationships/slideLayout" Target="../slideLayouts/slideLayout75.xml"/><Relationship Id="rId1" Type="http://schemas.openxmlformats.org/officeDocument/2006/relationships/tags" Target="../tags/tag1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hyperlink" Target="https://www.cisco.com/c/en/us/td/docs/voice_ip_comm/cust_contact/contact_center/webexcc/Analyzer_2/b_analyzeronloinehelp/_b_analyzeronloinehelp_chapter_0100.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5.xml"/><Relationship Id="rId1" Type="http://schemas.openxmlformats.org/officeDocument/2006/relationships/tags" Target="../tags/tag17.xml"/><Relationship Id="rId5" Type="http://schemas.openxmlformats.org/officeDocument/2006/relationships/image" Target="../media/image103.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63.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63.xml"/><Relationship Id="rId6" Type="http://schemas.openxmlformats.org/officeDocument/2006/relationships/image" Target="../media/image58.png"/><Relationship Id="rId5" Type="http://schemas.openxmlformats.org/officeDocument/2006/relationships/image" Target="../media/image106.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0.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63.xml"/></Relationships>
</file>

<file path=ppt/slides/_rels/slide6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49.svg"/><Relationship Id="rId3" Type="http://schemas.openxmlformats.org/officeDocument/2006/relationships/notesSlide" Target="../notesSlides/notesSlide61.xml"/><Relationship Id="rId7" Type="http://schemas.openxmlformats.org/officeDocument/2006/relationships/image" Target="../media/image108.svg"/><Relationship Id="rId12" Type="http://schemas.openxmlformats.org/officeDocument/2006/relationships/image" Target="../media/image48.png"/><Relationship Id="rId2" Type="http://schemas.openxmlformats.org/officeDocument/2006/relationships/slideLayout" Target="../slideLayouts/slideLayout75.xml"/><Relationship Id="rId16" Type="http://schemas.openxmlformats.org/officeDocument/2006/relationships/image" Target="../media/image42.png"/><Relationship Id="rId1" Type="http://schemas.openxmlformats.org/officeDocument/2006/relationships/tags" Target="../tags/tag18.xml"/><Relationship Id="rId6" Type="http://schemas.openxmlformats.org/officeDocument/2006/relationships/image" Target="../media/image107.png"/><Relationship Id="rId11" Type="http://schemas.openxmlformats.org/officeDocument/2006/relationships/image" Target="../media/image45.svg"/><Relationship Id="rId5" Type="http://schemas.openxmlformats.org/officeDocument/2006/relationships/image" Target="../media/image47.svg"/><Relationship Id="rId15" Type="http://schemas.openxmlformats.org/officeDocument/2006/relationships/image" Target="../media/image51.svg"/><Relationship Id="rId10"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110.svg"/><Relationship Id="rId1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0.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9.png"/><Relationship Id="rId7" Type="http://schemas.openxmlformats.org/officeDocument/2006/relationships/diagramQuickStyle" Target="../diagrams/quickStyle6.xml"/><Relationship Id="rId12"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69.xml"/><Relationship Id="rId6" Type="http://schemas.openxmlformats.org/officeDocument/2006/relationships/diagramLayout" Target="../diagrams/layout6.xml"/><Relationship Id="rId11" Type="http://schemas.openxmlformats.org/officeDocument/2006/relationships/image" Target="../media/image52.png"/><Relationship Id="rId5" Type="http://schemas.openxmlformats.org/officeDocument/2006/relationships/diagramData" Target="../diagrams/data6.xml"/><Relationship Id="rId10" Type="http://schemas.openxmlformats.org/officeDocument/2006/relationships/hyperlink" Target="https://github.com/WebexSamples/webex-contact-center-api-samples/tree/main?tab=readme-ov-file" TargetMode="External"/><Relationship Id="rId4" Type="http://schemas.openxmlformats.org/officeDocument/2006/relationships/image" Target="../media/image20.png"/><Relationship Id="rId9" Type="http://schemas.microsoft.com/office/2007/relationships/diagramDrawing" Target="../diagrams/drawing6.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4.xml"/><Relationship Id="rId1" Type="http://schemas.openxmlformats.org/officeDocument/2006/relationships/slideLayout" Target="../slideLayouts/slideLayout77.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hyperlink" Target="https://help.webex.com/en-us/article/n6m0w9z/View-and-manage-agent-performance-reports" TargetMode="External"/><Relationship Id="rId2" Type="http://schemas.openxmlformats.org/officeDocument/2006/relationships/notesSlide" Target="../notesSlides/notesSlide65.xml"/><Relationship Id="rId1" Type="http://schemas.openxmlformats.org/officeDocument/2006/relationships/slideLayout" Target="../slideLayouts/slideLayout77.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77.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67.xml"/><Relationship Id="rId1" Type="http://schemas.openxmlformats.org/officeDocument/2006/relationships/slideLayout" Target="../slideLayouts/slideLayout77.xml"/><Relationship Id="rId6" Type="http://schemas.openxmlformats.org/officeDocument/2006/relationships/hyperlink" Target="https://github.com/WebexSamples/webex-contact-center-api-samples/tree/main/widget-samples/iframe-widget-sample" TargetMode="External"/><Relationship Id="rId5" Type="http://schemas.openxmlformats.org/officeDocument/2006/relationships/hyperlink" Target="https://developer.webex-cx.com/documentation/guides/desktop" TargetMode="Externa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9.xml"/><Relationship Id="rId1" Type="http://schemas.openxmlformats.org/officeDocument/2006/relationships/slideLayout" Target="../slideLayouts/slideLayout63.xml"/><Relationship Id="rId5" Type="http://schemas.openxmlformats.org/officeDocument/2006/relationships/image" Target="../media/image58.png"/><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63.xml"/><Relationship Id="rId5" Type="http://schemas.openxmlformats.org/officeDocument/2006/relationships/image" Target="../media/image120.png"/><Relationship Id="rId4" Type="http://schemas.openxmlformats.org/officeDocument/2006/relationships/hyperlink" Target="https://help.webex.com/en-us/article/nqpc4zf/Comparison-of-KPI-Cards-in-Supervisor-Desktop-and-Analyzer"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9.png"/><Relationship Id="rId7" Type="http://schemas.openxmlformats.org/officeDocument/2006/relationships/diagramQuickStyle" Target="../diagrams/quickStyle7.xml"/><Relationship Id="rId2" Type="http://schemas.openxmlformats.org/officeDocument/2006/relationships/notesSlide" Target="../notesSlides/notesSlide73.xml"/><Relationship Id="rId1" Type="http://schemas.openxmlformats.org/officeDocument/2006/relationships/slideLayout" Target="../slideLayouts/slideLayout69.xml"/><Relationship Id="rId6" Type="http://schemas.openxmlformats.org/officeDocument/2006/relationships/diagramLayout" Target="../diagrams/layout7.xml"/><Relationship Id="rId11" Type="http://schemas.openxmlformats.org/officeDocument/2006/relationships/image" Target="../media/image52.png"/><Relationship Id="rId5" Type="http://schemas.openxmlformats.org/officeDocument/2006/relationships/diagramData" Target="../diagrams/data7.xml"/><Relationship Id="rId10" Type="http://schemas.openxmlformats.org/officeDocument/2006/relationships/hyperlink" Target="https://developer.webex-cx.com/documentation/search" TargetMode="External"/><Relationship Id="rId4" Type="http://schemas.openxmlformats.org/officeDocument/2006/relationships/image" Target="../media/image20.png"/><Relationship Id="rId9" Type="http://schemas.microsoft.com/office/2007/relationships/diagramDrawing" Target="../diagrams/drawing7.xml"/></Relationships>
</file>

<file path=ppt/slides/_rels/slide8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jpeg"/><Relationship Id="rId2" Type="http://schemas.openxmlformats.org/officeDocument/2006/relationships/notesSlide" Target="../notesSlides/notesSlide74.xml"/><Relationship Id="rId1" Type="http://schemas.openxmlformats.org/officeDocument/2006/relationships/slideLayout" Target="../slideLayouts/slideLayout7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hyperlink" Target="https://developer.webex-cx.com/documentation/guides/getting-started-with-search-api/#data-dictionary" TargetMode="External"/><Relationship Id="rId7"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77.xml"/><Relationship Id="rId6" Type="http://schemas.openxmlformats.org/officeDocument/2006/relationships/image" Target="../media/image127.png"/><Relationship Id="rId5" Type="http://schemas.openxmlformats.org/officeDocument/2006/relationships/image" Target="../media/image58.png"/><Relationship Id="rId4" Type="http://schemas.openxmlformats.org/officeDocument/2006/relationships/hyperlink" Target="https://github.com/WebexSamples/webex-contact-center-api-samples/tree/main/reporting-samples/graphql-sample"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developer.webex-cx.com/documentation/search" TargetMode="External"/><Relationship Id="rId2" Type="http://schemas.openxmlformats.org/officeDocument/2006/relationships/notesSlide" Target="../notesSlides/notesSlide76.xml"/><Relationship Id="rId1" Type="http://schemas.openxmlformats.org/officeDocument/2006/relationships/slideLayout" Target="../slideLayouts/slideLayout77.xml"/><Relationship Id="rId4" Type="http://schemas.openxmlformats.org/officeDocument/2006/relationships/image" Target="../media/image129.png"/></Relationships>
</file>

<file path=ppt/slides/_rels/slide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77.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webex-cx.com/documentation/authentication" TargetMode="External"/><Relationship Id="rId2" Type="http://schemas.openxmlformats.org/officeDocument/2006/relationships/notesSlide" Target="../notesSlides/notesSlide78.xml"/><Relationship Id="rId1" Type="http://schemas.openxmlformats.org/officeDocument/2006/relationships/slideLayout" Target="../slideLayouts/slideLayout77.xml"/></Relationships>
</file>

<file path=ppt/slides/_rels/slide86.xml.rels><?xml version="1.0" encoding="UTF-8" standalone="yes"?>
<Relationships xmlns="http://schemas.openxmlformats.org/package/2006/relationships"><Relationship Id="rId3" Type="http://schemas.openxmlformats.org/officeDocument/2006/relationships/hyperlink" Target="https://developer.webex-cx.com/documentation/authentication" TargetMode="External"/><Relationship Id="rId2" Type="http://schemas.openxmlformats.org/officeDocument/2006/relationships/notesSlide" Target="../notesSlides/notesSlide79.xml"/><Relationship Id="rId1" Type="http://schemas.openxmlformats.org/officeDocument/2006/relationships/slideLayout" Target="../slideLayouts/slideLayout77.xml"/><Relationship Id="rId5" Type="http://schemas.openxmlformats.org/officeDocument/2006/relationships/image" Target="../media/image42.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3" Type="http://schemas.openxmlformats.org/officeDocument/2006/relationships/hyperlink" Target="https://developer.webex-cx.com/documentation/authentication" TargetMode="External"/><Relationship Id="rId2" Type="http://schemas.openxmlformats.org/officeDocument/2006/relationships/notesSlide" Target="../notesSlides/notesSlide80.xml"/><Relationship Id="rId1" Type="http://schemas.openxmlformats.org/officeDocument/2006/relationships/slideLayout" Target="../slideLayouts/slideLayout77.xml"/><Relationship Id="rId6" Type="http://schemas.openxmlformats.org/officeDocument/2006/relationships/image" Target="../media/image42.png"/><Relationship Id="rId5" Type="http://schemas.openxmlformats.org/officeDocument/2006/relationships/image" Target="../media/image133.png"/><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3" Type="http://schemas.openxmlformats.org/officeDocument/2006/relationships/hyperlink" Target="https://developer.webex-cx.com/documentation/authentication" TargetMode="External"/><Relationship Id="rId2" Type="http://schemas.openxmlformats.org/officeDocument/2006/relationships/notesSlide" Target="../notesSlides/notesSlide81.xml"/><Relationship Id="rId1" Type="http://schemas.openxmlformats.org/officeDocument/2006/relationships/slideLayout" Target="../slideLayouts/slideLayout77.xml"/><Relationship Id="rId6" Type="http://schemas.openxmlformats.org/officeDocument/2006/relationships/image" Target="../media/image42.png"/><Relationship Id="rId5" Type="http://schemas.openxmlformats.org/officeDocument/2006/relationships/image" Target="../media/image135.png"/><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hyperlink" Target="https://developer.webex-cx.com/documentation/authentication" TargetMode="External"/><Relationship Id="rId2" Type="http://schemas.openxmlformats.org/officeDocument/2006/relationships/notesSlide" Target="../notesSlides/notesSlide82.xml"/><Relationship Id="rId1" Type="http://schemas.openxmlformats.org/officeDocument/2006/relationships/slideLayout" Target="../slideLayouts/slideLayout77.xml"/><Relationship Id="rId6" Type="http://schemas.openxmlformats.org/officeDocument/2006/relationships/image" Target="../media/image42.png"/><Relationship Id="rId5" Type="http://schemas.openxmlformats.org/officeDocument/2006/relationships/image" Target="../media/image137.png"/><Relationship Id="rId4" Type="http://schemas.openxmlformats.org/officeDocument/2006/relationships/image" Target="../media/image13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9.tiff"/><Relationship Id="rId7"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6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77.xml"/><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77.xml"/><Relationship Id="rId4" Type="http://schemas.openxmlformats.org/officeDocument/2006/relationships/image" Target="../media/image139.png"/></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WebexSamples/webex-contact-center-api-samples/tree/main/reporting-samples/graphql-sample#support-for-filtering-data" TargetMode="External"/><Relationship Id="rId2" Type="http://schemas.openxmlformats.org/officeDocument/2006/relationships/notesSlide" Target="../notesSlides/notesSlide85.xml"/><Relationship Id="rId1" Type="http://schemas.openxmlformats.org/officeDocument/2006/relationships/slideLayout" Target="../slideLayouts/slideLayout7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58.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77.xml"/><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77.xml"/><Relationship Id="rId4" Type="http://schemas.openxmlformats.org/officeDocument/2006/relationships/image" Target="../media/image139.png"/></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77.xml"/><Relationship Id="rId5" Type="http://schemas.openxmlformats.org/officeDocument/2006/relationships/image" Target="../media/image142.png"/><Relationship Id="rId4" Type="http://schemas.openxmlformats.org/officeDocument/2006/relationships/hyperlink" Target="https://github.com/WebexSamples/webex-contact-center-api-samples/tree/main/reporting-samples/graphql-sample#pagination-support-1"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77.xml"/><Relationship Id="rId4" Type="http://schemas.openxmlformats.org/officeDocument/2006/relationships/image" Target="../media/image143.png"/></Relationships>
</file>

<file path=ppt/slides/_rels/slide9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46.png"/><Relationship Id="rId2" Type="http://schemas.openxmlformats.org/officeDocument/2006/relationships/notesSlide" Target="../notesSlides/notesSlide90.xml"/><Relationship Id="rId1" Type="http://schemas.openxmlformats.org/officeDocument/2006/relationships/slideLayout" Target="../slideLayouts/slideLayout7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hyperlink" Target="https://developer.webex-cx.com/documentation/guides/getting-started-with-search-api/#performing-aggregations"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77.xml"/><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Webex Contact Center – Data and Analytics Lab</a:t>
            </a:r>
          </a:p>
        </p:txBody>
      </p:sp>
      <p:sp>
        <p:nvSpPr>
          <p:cNvPr id="12" name="Subtitle 8">
            <a:extLst>
              <a:ext uri="{FF2B5EF4-FFF2-40B4-BE49-F238E27FC236}">
                <a16:creationId xmlns:a16="http://schemas.microsoft.com/office/drawing/2014/main" id="{3D60C066-F7B7-D6DE-9F29-4108E209B90F}"/>
              </a:ext>
            </a:extLst>
          </p:cNvPr>
          <p:cNvSpPr>
            <a:spLocks noGrp="1"/>
          </p:cNvSpPr>
          <p:nvPr>
            <p:ph type="subTitle" idx="1"/>
          </p:nvPr>
        </p:nvSpPr>
        <p:spPr>
          <a:xfrm>
            <a:off x="446088" y="3232150"/>
            <a:ext cx="5311245" cy="555625"/>
          </a:xfrm>
        </p:spPr>
        <p:txBody>
          <a:bodyPr/>
          <a:lstStyle/>
          <a:p>
            <a:r>
              <a:rPr lang="en-US" dirty="0"/>
              <a:t>Wafik Hert – Customer Success Manager</a:t>
            </a:r>
            <a:br>
              <a:rPr lang="en-US" dirty="0"/>
            </a:br>
            <a:r>
              <a:rPr lang="en-US" dirty="0"/>
              <a:t>Anuj Bhatia – Technical Leader, CX </a:t>
            </a:r>
          </a:p>
        </p:txBody>
      </p:sp>
      <p:sp>
        <p:nvSpPr>
          <p:cNvPr id="13" name="Text Placeholder 7">
            <a:extLst>
              <a:ext uri="{FF2B5EF4-FFF2-40B4-BE49-F238E27FC236}">
                <a16:creationId xmlns:a16="http://schemas.microsoft.com/office/drawing/2014/main" id="{375D23B7-4D87-F272-BA72-3588105F7492}"/>
              </a:ext>
            </a:extLst>
          </p:cNvPr>
          <p:cNvSpPr>
            <a:spLocks noGrp="1"/>
          </p:cNvSpPr>
          <p:nvPr>
            <p:ph type="body" sz="quarter" idx="11"/>
          </p:nvPr>
        </p:nvSpPr>
        <p:spPr>
          <a:xfrm>
            <a:off x="446359" y="3722012"/>
            <a:ext cx="3620892" cy="288131"/>
          </a:xfrm>
        </p:spPr>
        <p:txBody>
          <a:bodyPr/>
          <a:lstStyle/>
          <a:p>
            <a:r>
              <a:rPr lang="en-GB" dirty="0"/>
              <a:t>LTRCCT-2011</a:t>
            </a:r>
          </a:p>
          <a:p>
            <a:endParaRPr lang="en-CA" dirty="0"/>
          </a:p>
        </p:txBody>
      </p:sp>
    </p:spTree>
    <p:extLst>
      <p:ext uri="{BB962C8B-B14F-4D97-AF65-F5344CB8AC3E}">
        <p14:creationId xmlns:p14="http://schemas.microsoft.com/office/powerpoint/2010/main" val="4158530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Icon&#10;&#10;Description automatically generated">
            <a:extLst>
              <a:ext uri="{FF2B5EF4-FFF2-40B4-BE49-F238E27FC236}">
                <a16:creationId xmlns:a16="http://schemas.microsoft.com/office/drawing/2014/main" id="{7B960ADC-B669-5C22-07E5-343E283E39B2}"/>
              </a:ext>
            </a:extLst>
          </p:cNvPr>
          <p:cNvPicPr>
            <a:picLocks noChangeAspect="1"/>
          </p:cNvPicPr>
          <p:nvPr/>
        </p:nvPicPr>
        <p:blipFill>
          <a:blip r:embed="rId3"/>
          <a:stretch>
            <a:fillRect/>
          </a:stretch>
        </p:blipFill>
        <p:spPr>
          <a:xfrm>
            <a:off x="760743" y="2494867"/>
            <a:ext cx="466315" cy="466315"/>
          </a:xfrm>
          <a:prstGeom prst="rect">
            <a:avLst/>
          </a:prstGeom>
        </p:spPr>
      </p:pic>
      <p:pic>
        <p:nvPicPr>
          <p:cNvPr id="37" name="Picture 10" descr="C:\Users\ecoffey\AppData\Local\Temp\Rar$DRa0.762\30031_Device_generic_default_256.png">
            <a:extLst>
              <a:ext uri="{FF2B5EF4-FFF2-40B4-BE49-F238E27FC236}">
                <a16:creationId xmlns:a16="http://schemas.microsoft.com/office/drawing/2014/main" id="{67817494-CCF9-74BF-C096-6B489A8E9447}"/>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flipH="1">
            <a:off x="2637612" y="1191841"/>
            <a:ext cx="3868775" cy="29513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Contact Center from 10,000 ft. : Customer</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1" name="Picture 10">
            <a:extLst>
              <a:ext uri="{FF2B5EF4-FFF2-40B4-BE49-F238E27FC236}">
                <a16:creationId xmlns:a16="http://schemas.microsoft.com/office/drawing/2014/main" id="{D6DF6834-1008-26AC-9CE9-D034898610A0}"/>
              </a:ext>
            </a:extLst>
          </p:cNvPr>
          <p:cNvPicPr>
            <a:picLocks noChangeAspect="1"/>
          </p:cNvPicPr>
          <p:nvPr/>
        </p:nvPicPr>
        <p:blipFill>
          <a:blip r:embed="rId5">
            <a:duotone>
              <a:schemeClr val="accent2">
                <a:shade val="45000"/>
                <a:satMod val="135000"/>
              </a:schemeClr>
              <a:prstClr val="white"/>
            </a:duotone>
          </a:blip>
          <a:stretch>
            <a:fillRect/>
          </a:stretch>
        </p:blipFill>
        <p:spPr>
          <a:xfrm>
            <a:off x="7575418" y="2494867"/>
            <a:ext cx="483294" cy="483294"/>
          </a:xfrm>
          <a:prstGeom prst="rect">
            <a:avLst/>
          </a:prstGeom>
        </p:spPr>
      </p:pic>
      <p:cxnSp>
        <p:nvCxnSpPr>
          <p:cNvPr id="12" name="Straight Arrow Connector 11">
            <a:extLst>
              <a:ext uri="{FF2B5EF4-FFF2-40B4-BE49-F238E27FC236}">
                <a16:creationId xmlns:a16="http://schemas.microsoft.com/office/drawing/2014/main" id="{26CD82A8-CE85-B8B6-6FEE-745484DD19ED}"/>
              </a:ext>
            </a:extLst>
          </p:cNvPr>
          <p:cNvCxnSpPr>
            <a:cxnSpLocks/>
          </p:cNvCxnSpPr>
          <p:nvPr/>
        </p:nvCxnSpPr>
        <p:spPr>
          <a:xfrm>
            <a:off x="1628564" y="2736515"/>
            <a:ext cx="1232877"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D9207B-E0F5-DB33-0E1B-C0B026258653}"/>
              </a:ext>
            </a:extLst>
          </p:cNvPr>
          <p:cNvCxnSpPr>
            <a:cxnSpLocks/>
            <a:endCxn id="11" idx="1"/>
          </p:cNvCxnSpPr>
          <p:nvPr/>
        </p:nvCxnSpPr>
        <p:spPr>
          <a:xfrm flipV="1">
            <a:off x="6298324" y="2736514"/>
            <a:ext cx="1277094"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diagram&#10;&#10;Description automatically generated">
            <a:extLst>
              <a:ext uri="{FF2B5EF4-FFF2-40B4-BE49-F238E27FC236}">
                <a16:creationId xmlns:a16="http://schemas.microsoft.com/office/drawing/2014/main" id="{BC151B9E-E4D5-0C17-341C-2050D1D8AF2B}"/>
              </a:ext>
            </a:extLst>
          </p:cNvPr>
          <p:cNvPicPr>
            <a:picLocks noChangeAspect="1"/>
          </p:cNvPicPr>
          <p:nvPr/>
        </p:nvPicPr>
        <p:blipFill>
          <a:blip r:embed="rId6"/>
          <a:stretch>
            <a:fillRect/>
          </a:stretch>
        </p:blipFill>
        <p:spPr>
          <a:xfrm>
            <a:off x="3548898" y="2366970"/>
            <a:ext cx="725919" cy="725919"/>
          </a:xfrm>
          <a:prstGeom prst="rect">
            <a:avLst/>
          </a:prstGeom>
        </p:spPr>
      </p:pic>
      <p:pic>
        <p:nvPicPr>
          <p:cNvPr id="8" name="Picture 7" descr="Background pattern&#10;&#10;Description automatically generated">
            <a:extLst>
              <a:ext uri="{FF2B5EF4-FFF2-40B4-BE49-F238E27FC236}">
                <a16:creationId xmlns:a16="http://schemas.microsoft.com/office/drawing/2014/main" id="{0CFF6281-1513-0141-F660-A7FF1C916198}"/>
              </a:ext>
            </a:extLst>
          </p:cNvPr>
          <p:cNvPicPr>
            <a:picLocks noChangeAspect="1"/>
          </p:cNvPicPr>
          <p:nvPr/>
        </p:nvPicPr>
        <p:blipFill>
          <a:blip r:embed="rId7"/>
          <a:stretch>
            <a:fillRect/>
          </a:stretch>
        </p:blipFill>
        <p:spPr>
          <a:xfrm flipH="1">
            <a:off x="4711868" y="2411908"/>
            <a:ext cx="914762" cy="636045"/>
          </a:xfrm>
          <a:prstGeom prst="rect">
            <a:avLst/>
          </a:prstGeom>
        </p:spPr>
      </p:pic>
      <p:sp>
        <p:nvSpPr>
          <p:cNvPr id="30" name="Rounded Rectangle 29">
            <a:extLst>
              <a:ext uri="{FF2B5EF4-FFF2-40B4-BE49-F238E27FC236}">
                <a16:creationId xmlns:a16="http://schemas.microsoft.com/office/drawing/2014/main" id="{1F0EBEEA-1449-B103-0A18-53DB456946A9}"/>
              </a:ext>
            </a:extLst>
          </p:cNvPr>
          <p:cNvSpPr/>
          <p:nvPr/>
        </p:nvSpPr>
        <p:spPr>
          <a:xfrm>
            <a:off x="296378" y="1764960"/>
            <a:ext cx="1332186" cy="2073166"/>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5" name="Group 14">
            <a:extLst>
              <a:ext uri="{FF2B5EF4-FFF2-40B4-BE49-F238E27FC236}">
                <a16:creationId xmlns:a16="http://schemas.microsoft.com/office/drawing/2014/main" id="{FDCDA9A5-4ACF-2924-829C-352AC39132D1}"/>
              </a:ext>
            </a:extLst>
          </p:cNvPr>
          <p:cNvGrpSpPr/>
          <p:nvPr/>
        </p:nvGrpSpPr>
        <p:grpSpPr>
          <a:xfrm>
            <a:off x="503916" y="2329128"/>
            <a:ext cx="910574" cy="193579"/>
            <a:chOff x="450885" y="1747243"/>
            <a:chExt cx="2065205" cy="591989"/>
          </a:xfrm>
        </p:grpSpPr>
        <p:sp>
          <p:nvSpPr>
            <p:cNvPr id="16" name="TextBox 15">
              <a:extLst>
                <a:ext uri="{FF2B5EF4-FFF2-40B4-BE49-F238E27FC236}">
                  <a16:creationId xmlns:a16="http://schemas.microsoft.com/office/drawing/2014/main" id="{F6A6FD9D-BAC1-F42E-C814-D0613D8ADB38}"/>
                </a:ext>
              </a:extLst>
            </p:cNvPr>
            <p:cNvSpPr txBox="1"/>
            <p:nvPr/>
          </p:nvSpPr>
          <p:spPr>
            <a:xfrm>
              <a:off x="450885" y="1787706"/>
              <a:ext cx="2065205" cy="511068"/>
            </a:xfrm>
            <a:prstGeom prst="roundRect">
              <a:avLst>
                <a:gd name="adj" fmla="val 50000"/>
              </a:avLst>
            </a:prstGeom>
            <a:solidFill>
              <a:schemeClr val="accent2"/>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Voice</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17" name="Picture 16" descr="A picture containing shape&#10;&#10;Description automatically generated">
              <a:extLst>
                <a:ext uri="{FF2B5EF4-FFF2-40B4-BE49-F238E27FC236}">
                  <a16:creationId xmlns:a16="http://schemas.microsoft.com/office/drawing/2014/main" id="{BCFC89B0-8AA3-A950-E9AF-CBED70DEB3D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5987" y="1747243"/>
              <a:ext cx="591989" cy="591989"/>
            </a:xfrm>
            <a:prstGeom prst="rect">
              <a:avLst/>
            </a:prstGeom>
          </p:spPr>
        </p:pic>
      </p:grpSp>
      <p:grpSp>
        <p:nvGrpSpPr>
          <p:cNvPr id="18" name="Group 17">
            <a:extLst>
              <a:ext uri="{FF2B5EF4-FFF2-40B4-BE49-F238E27FC236}">
                <a16:creationId xmlns:a16="http://schemas.microsoft.com/office/drawing/2014/main" id="{85412915-09E6-1B4A-AB72-1E0874B3C623}"/>
              </a:ext>
            </a:extLst>
          </p:cNvPr>
          <p:cNvGrpSpPr/>
          <p:nvPr/>
        </p:nvGrpSpPr>
        <p:grpSpPr>
          <a:xfrm>
            <a:off x="503916" y="2602177"/>
            <a:ext cx="910574" cy="167118"/>
            <a:chOff x="447089" y="2646014"/>
            <a:chExt cx="2065205" cy="511068"/>
          </a:xfrm>
        </p:grpSpPr>
        <p:sp>
          <p:nvSpPr>
            <p:cNvPr id="19" name="TextBox 18">
              <a:extLst>
                <a:ext uri="{FF2B5EF4-FFF2-40B4-BE49-F238E27FC236}">
                  <a16:creationId xmlns:a16="http://schemas.microsoft.com/office/drawing/2014/main" id="{B24675CE-1277-D9D2-2F43-E041072F0F81}"/>
                </a:ext>
              </a:extLst>
            </p:cNvPr>
            <p:cNvSpPr txBox="1"/>
            <p:nvPr/>
          </p:nvSpPr>
          <p:spPr>
            <a:xfrm>
              <a:off x="447089" y="2646014"/>
              <a:ext cx="2065205" cy="511068"/>
            </a:xfrm>
            <a:prstGeom prst="roundRect">
              <a:avLst>
                <a:gd name="adj" fmla="val 50000"/>
              </a:avLst>
            </a:prstGeom>
            <a:solidFill>
              <a:schemeClr val="accent5"/>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Email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B65099AC-C347-8C31-7FAA-0E9DCD194E8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96141" y="2711996"/>
              <a:ext cx="404085" cy="404082"/>
            </a:xfrm>
            <a:prstGeom prst="rect">
              <a:avLst/>
            </a:prstGeom>
          </p:spPr>
        </p:pic>
      </p:grpSp>
      <p:grpSp>
        <p:nvGrpSpPr>
          <p:cNvPr id="21" name="Group 20">
            <a:extLst>
              <a:ext uri="{FF2B5EF4-FFF2-40B4-BE49-F238E27FC236}">
                <a16:creationId xmlns:a16="http://schemas.microsoft.com/office/drawing/2014/main" id="{C7DC5669-DB3C-FCD3-F394-C41B7C0C80A9}"/>
              </a:ext>
            </a:extLst>
          </p:cNvPr>
          <p:cNvGrpSpPr/>
          <p:nvPr/>
        </p:nvGrpSpPr>
        <p:grpSpPr>
          <a:xfrm>
            <a:off x="489396" y="2845488"/>
            <a:ext cx="925094" cy="167118"/>
            <a:chOff x="414155" y="3714677"/>
            <a:chExt cx="2098139" cy="511068"/>
          </a:xfrm>
        </p:grpSpPr>
        <p:sp>
          <p:nvSpPr>
            <p:cNvPr id="22" name="TextBox 21">
              <a:extLst>
                <a:ext uri="{FF2B5EF4-FFF2-40B4-BE49-F238E27FC236}">
                  <a16:creationId xmlns:a16="http://schemas.microsoft.com/office/drawing/2014/main" id="{41C7C8FA-BB04-18A4-5FF4-A3910FAA2745}"/>
                </a:ext>
              </a:extLst>
            </p:cNvPr>
            <p:cNvSpPr txBox="1"/>
            <p:nvPr/>
          </p:nvSpPr>
          <p:spPr>
            <a:xfrm>
              <a:off x="414155" y="3714677"/>
              <a:ext cx="2098139" cy="511068"/>
            </a:xfrm>
            <a:prstGeom prst="roundRect">
              <a:avLst>
                <a:gd name="adj" fmla="val 50000"/>
              </a:avLst>
            </a:prstGeom>
            <a:solidFill>
              <a:schemeClr val="accent6"/>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Chat</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3" name="Picture 22" descr="A picture containing shape&#10;&#10;Description automatically generated">
              <a:extLst>
                <a:ext uri="{FF2B5EF4-FFF2-40B4-BE49-F238E27FC236}">
                  <a16:creationId xmlns:a16="http://schemas.microsoft.com/office/drawing/2014/main" id="{6AC35EBE-CF9D-DF7E-4F9B-CAEFEA19386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06066" y="3778778"/>
              <a:ext cx="424455" cy="424453"/>
            </a:xfrm>
            <a:prstGeom prst="rect">
              <a:avLst/>
            </a:prstGeom>
          </p:spPr>
        </p:pic>
      </p:grpSp>
      <p:sp>
        <p:nvSpPr>
          <p:cNvPr id="25" name="TextBox 24">
            <a:extLst>
              <a:ext uri="{FF2B5EF4-FFF2-40B4-BE49-F238E27FC236}">
                <a16:creationId xmlns:a16="http://schemas.microsoft.com/office/drawing/2014/main" id="{37C1A5B3-AD9E-2BB4-81F7-7D27F6839285}"/>
              </a:ext>
            </a:extLst>
          </p:cNvPr>
          <p:cNvSpPr txBox="1"/>
          <p:nvPr/>
        </p:nvSpPr>
        <p:spPr>
          <a:xfrm>
            <a:off x="476990" y="3104997"/>
            <a:ext cx="937500" cy="167118"/>
          </a:xfrm>
          <a:prstGeom prst="roundRect">
            <a:avLst>
              <a:gd name="adj" fmla="val 50000"/>
            </a:avLst>
          </a:prstGeom>
          <a:solidFill>
            <a:schemeClr val="bg1">
              <a:lumMod val="50000"/>
              <a:lumOff val="50000"/>
            </a:schemeClr>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Social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8" name="Picture 27">
            <a:extLst>
              <a:ext uri="{FF2B5EF4-FFF2-40B4-BE49-F238E27FC236}">
                <a16:creationId xmlns:a16="http://schemas.microsoft.com/office/drawing/2014/main" id="{C122A9E4-D885-D4CE-1930-102F7BD91939}"/>
              </a:ext>
            </a:extLst>
          </p:cNvPr>
          <p:cNvPicPr>
            <a:picLocks noChangeAspect="1"/>
          </p:cNvPicPr>
          <p:nvPr/>
        </p:nvPicPr>
        <p:blipFill>
          <a:blip r:embed="rId11"/>
          <a:stretch>
            <a:fillRect/>
          </a:stretch>
        </p:blipFill>
        <p:spPr>
          <a:xfrm>
            <a:off x="552485" y="3097635"/>
            <a:ext cx="164325" cy="164325"/>
          </a:xfrm>
          <a:prstGeom prst="rect">
            <a:avLst/>
          </a:prstGeom>
        </p:spPr>
      </p:pic>
      <p:sp>
        <p:nvSpPr>
          <p:cNvPr id="38" name="Rectangle 37">
            <a:extLst>
              <a:ext uri="{FF2B5EF4-FFF2-40B4-BE49-F238E27FC236}">
                <a16:creationId xmlns:a16="http://schemas.microsoft.com/office/drawing/2014/main" id="{4C952C54-53FC-46C7-3E0F-7A72E18F9000}"/>
              </a:ext>
            </a:extLst>
          </p:cNvPr>
          <p:cNvSpPr/>
          <p:nvPr/>
        </p:nvSpPr>
        <p:spPr>
          <a:xfrm>
            <a:off x="3701175" y="1431360"/>
            <a:ext cx="2032223" cy="338554"/>
          </a:xfrm>
          <a:prstGeom prst="rect">
            <a:avLst/>
          </a:prstGeom>
        </p:spPr>
        <p:txBody>
          <a:bodyPr wrap="none">
            <a:spAutoFit/>
          </a:bodyPr>
          <a:lstStyle/>
          <a:p>
            <a:r>
              <a:rPr lang="en-US" sz="1600">
                <a:latin typeface="+mj-lt"/>
              </a:rPr>
              <a:t>Webex Contact Center</a:t>
            </a:r>
            <a:endParaRPr lang="en-BE" sz="1600">
              <a:latin typeface="+mj-lt"/>
            </a:endParaRPr>
          </a:p>
        </p:txBody>
      </p:sp>
      <p:pic>
        <p:nvPicPr>
          <p:cNvPr id="39" name="Picture 38" descr="Logo, company name&#10;&#10;Description automatically generated">
            <a:extLst>
              <a:ext uri="{FF2B5EF4-FFF2-40B4-BE49-F238E27FC236}">
                <a16:creationId xmlns:a16="http://schemas.microsoft.com/office/drawing/2014/main" id="{77E29F23-5380-A250-0835-D2E0E7BE9EB9}"/>
              </a:ext>
            </a:extLst>
          </p:cNvPr>
          <p:cNvPicPr>
            <a:picLocks noChangeAspect="1"/>
          </p:cNvPicPr>
          <p:nvPr/>
        </p:nvPicPr>
        <p:blipFill>
          <a:blip r:embed="rId12"/>
          <a:stretch>
            <a:fillRect/>
          </a:stretch>
        </p:blipFill>
        <p:spPr>
          <a:xfrm>
            <a:off x="3160398" y="1366293"/>
            <a:ext cx="468689" cy="468689"/>
          </a:xfrm>
          <a:prstGeom prst="rect">
            <a:avLst/>
          </a:prstGeom>
        </p:spPr>
      </p:pic>
      <p:sp>
        <p:nvSpPr>
          <p:cNvPr id="5" name="Slide Number Placeholder 4">
            <a:extLst>
              <a:ext uri="{FF2B5EF4-FFF2-40B4-BE49-F238E27FC236}">
                <a16:creationId xmlns:a16="http://schemas.microsoft.com/office/drawing/2014/main" id="{BA39359A-B457-89C1-903D-C7A37E7619EB}"/>
              </a:ext>
            </a:extLst>
          </p:cNvPr>
          <p:cNvSpPr>
            <a:spLocks noGrp="1"/>
          </p:cNvSpPr>
          <p:nvPr>
            <p:ph type="sldNum" sz="quarter" idx="4"/>
          </p:nvPr>
        </p:nvSpPr>
        <p:spPr/>
        <p:txBody>
          <a:bodyPr/>
          <a:lstStyle/>
          <a:p>
            <a:fld id="{96A97DD0-5BE7-4856-A2A9-C42C6688E607}" type="slidenum">
              <a:rPr lang="en-US" smtClean="0"/>
              <a:pPr/>
              <a:t>10</a:t>
            </a:fld>
            <a:endParaRPr lang="en-US" dirty="0"/>
          </a:p>
        </p:txBody>
      </p:sp>
    </p:spTree>
    <p:extLst>
      <p:ext uri="{BB962C8B-B14F-4D97-AF65-F5344CB8AC3E}">
        <p14:creationId xmlns:p14="http://schemas.microsoft.com/office/powerpoint/2010/main" val="394916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900" decel="100000" fill="hold"/>
                                        <p:tgtEl>
                                          <p:spTgt spid="3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900" decel="100000" fill="hold"/>
                                        <p:tgtEl>
                                          <p:spTgt spid="1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900" decel="100000" fill="hold"/>
                                        <p:tgtEl>
                                          <p:spTgt spid="1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900" decel="100000" fill="hold"/>
                                        <p:tgtEl>
                                          <p:spTgt spid="2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900" decel="100000" fill="hold"/>
                                        <p:tgtEl>
                                          <p:spTgt spid="25"/>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900" decel="100000" fill="hold"/>
                                        <p:tgtEl>
                                          <p:spTgt spid="2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Analyzer &amp; APIs: Extract the Query from Portal</a:t>
            </a:r>
            <a:endParaRPr lang="en-US">
              <a:solidFill>
                <a:srgbClr val="FF0000"/>
              </a:solidFill>
            </a:endParaRPr>
          </a:p>
        </p:txBody>
      </p:sp>
      <p:sp>
        <p:nvSpPr>
          <p:cNvPr id="4" name="Text Placeholder 3"/>
          <p:cNvSpPr>
            <a:spLocks noGrp="1"/>
          </p:cNvSpPr>
          <p:nvPr>
            <p:ph type="body" sz="quarter" idx="13"/>
          </p:nvPr>
        </p:nvSpPr>
        <p:spPr>
          <a:xfrm>
            <a:off x="444561" y="969639"/>
            <a:ext cx="4923598" cy="3757613"/>
          </a:xfrm>
        </p:spPr>
        <p:txBody>
          <a:bodyPr/>
          <a:lstStyle/>
          <a:p>
            <a:r>
              <a:rPr lang="en-US" sz="1600" i="1" dirty="0"/>
              <a:t>Can we extract the schema of a report to directly use an API instead of building it?</a:t>
            </a:r>
          </a:p>
          <a:p>
            <a:r>
              <a:rPr lang="en-US" sz="1600" dirty="0"/>
              <a:t>Each Analyzer version is utilizing a different architecture concept:</a:t>
            </a:r>
          </a:p>
          <a:p>
            <a:pPr lvl="1"/>
            <a:r>
              <a:rPr lang="en-US" sz="1200" dirty="0"/>
              <a:t>Analyzer -&gt; REST APIs</a:t>
            </a:r>
          </a:p>
          <a:p>
            <a:pPr lvl="1"/>
            <a:r>
              <a:rPr lang="en-US" sz="1200" dirty="0"/>
              <a:t>Analyzer Beta -&gt; </a:t>
            </a:r>
            <a:r>
              <a:rPr lang="en-US" sz="1200" dirty="0" err="1"/>
              <a:t>GraphQL</a:t>
            </a:r>
            <a:r>
              <a:rPr lang="en-US" sz="1200" dirty="0"/>
              <a:t> APIs</a:t>
            </a:r>
          </a:p>
          <a:p>
            <a:r>
              <a:rPr lang="en-US" sz="1400" dirty="0"/>
              <a:t>This means we can only use UX Refresh reports.</a:t>
            </a:r>
          </a:p>
          <a:p>
            <a:r>
              <a:rPr lang="en-US" sz="1400" dirty="0"/>
              <a:t>We can use the </a:t>
            </a:r>
            <a:r>
              <a:rPr lang="en-US" sz="1400" b="1" dirty="0"/>
              <a:t>Network</a:t>
            </a:r>
            <a:r>
              <a:rPr lang="en-US" sz="1400" dirty="0"/>
              <a:t> tab from the </a:t>
            </a:r>
            <a:r>
              <a:rPr lang="en-US" sz="1400" b="1" dirty="0"/>
              <a:t>Browser Developer</a:t>
            </a:r>
            <a:r>
              <a:rPr lang="en-US" sz="1400" dirty="0"/>
              <a:t> tools to inspect the report query (</a:t>
            </a:r>
            <a:r>
              <a:rPr lang="en-US" sz="1400" dirty="0">
                <a:hlinkClick r:id="rId3"/>
              </a:rPr>
              <a:t>guide</a:t>
            </a:r>
            <a:r>
              <a:rPr lang="en-US" sz="1400" dirty="0"/>
              <a:t>).</a:t>
            </a:r>
          </a:p>
          <a:p>
            <a:r>
              <a:rPr lang="en-US" sz="1200" b="1" i="1" dirty="0">
                <a:solidFill>
                  <a:srgbClr val="FF0000"/>
                </a:solidFill>
              </a:rPr>
              <a:t>Note: The extracted JSON is not a ready </a:t>
            </a:r>
            <a:r>
              <a:rPr lang="en-US" sz="1200" b="1" i="1" dirty="0" err="1">
                <a:solidFill>
                  <a:srgbClr val="FF0000"/>
                </a:solidFill>
              </a:rPr>
              <a:t>drag&amp;drop</a:t>
            </a:r>
            <a:r>
              <a:rPr lang="en-US" sz="1200" b="1" i="1" dirty="0">
                <a:solidFill>
                  <a:srgbClr val="FF0000"/>
                </a:solidFill>
              </a:rPr>
              <a:t> </a:t>
            </a:r>
            <a:r>
              <a:rPr lang="en-US" sz="1200" b="1" i="1" dirty="0" err="1">
                <a:solidFill>
                  <a:srgbClr val="FF0000"/>
                </a:solidFill>
              </a:rPr>
              <a:t>GraphQL</a:t>
            </a:r>
            <a:r>
              <a:rPr lang="en-US" sz="1200" b="1" i="1" dirty="0">
                <a:solidFill>
                  <a:srgbClr val="FF0000"/>
                </a:solidFill>
              </a:rPr>
              <a:t> query, we need to add information to the query for a successful API request. Thus, this capability is only used as a guideline on building a query, not as a direct fetch of an Analyzer report via API.</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3" name="Picture 2" descr="A red and white logo&#10;&#10;Description automatically generated">
            <a:extLst>
              <a:ext uri="{FF2B5EF4-FFF2-40B4-BE49-F238E27FC236}">
                <a16:creationId xmlns:a16="http://schemas.microsoft.com/office/drawing/2014/main" id="{DA659D25-34ED-37AC-0104-9E0E0525BEB4}"/>
              </a:ext>
            </a:extLst>
          </p:cNvPr>
          <p:cNvPicPr>
            <a:picLocks noChangeAspect="1"/>
          </p:cNvPicPr>
          <p:nvPr/>
        </p:nvPicPr>
        <p:blipFill>
          <a:blip r:embed="rId4"/>
          <a:stretch>
            <a:fillRect/>
          </a:stretch>
        </p:blipFill>
        <p:spPr>
          <a:xfrm>
            <a:off x="8024648" y="1"/>
            <a:ext cx="1119352" cy="58952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3C9E1FA-4B13-5AEF-18FD-F1EE3DCC0316}"/>
              </a:ext>
            </a:extLst>
          </p:cNvPr>
          <p:cNvPicPr>
            <a:picLocks noChangeAspect="1"/>
          </p:cNvPicPr>
          <p:nvPr/>
        </p:nvPicPr>
        <p:blipFill>
          <a:blip r:embed="rId5"/>
          <a:stretch>
            <a:fillRect/>
          </a:stretch>
        </p:blipFill>
        <p:spPr>
          <a:xfrm>
            <a:off x="4937498" y="1390774"/>
            <a:ext cx="4001549" cy="1799439"/>
          </a:xfrm>
          <a:prstGeom prst="rect">
            <a:avLst/>
          </a:prstGeom>
          <a:ln>
            <a:solidFill>
              <a:srgbClr val="00B0F0"/>
            </a:solidFill>
          </a:ln>
          <a:effectLst>
            <a:outerShdw blurRad="50800" dist="38100" dir="2700000" algn="tl" rotWithShape="0">
              <a:prstClr val="black">
                <a:alpha val="40000"/>
              </a:prstClr>
            </a:outerShdw>
          </a:effectLst>
        </p:spPr>
      </p:pic>
      <p:pic>
        <p:nvPicPr>
          <p:cNvPr id="4098" name="Picture 2" descr="Red X Mark Images – Browse 30,618 Stock Photos, Vectors, and Video | Adobe  Stock">
            <a:extLst>
              <a:ext uri="{FF2B5EF4-FFF2-40B4-BE49-F238E27FC236}">
                <a16:creationId xmlns:a16="http://schemas.microsoft.com/office/drawing/2014/main" id="{E0D56BE2-4768-29F6-5BC5-B6033F0CDE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105" y="2134808"/>
            <a:ext cx="223095" cy="2294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een Checkmark Vector Illustration Stock Illustration - Download Image Now  - Check Mark, Green Color, Icon Symbol - iStock">
            <a:extLst>
              <a:ext uri="{FF2B5EF4-FFF2-40B4-BE49-F238E27FC236}">
                <a16:creationId xmlns:a16="http://schemas.microsoft.com/office/drawing/2014/main" id="{E9DCBF6E-07C7-AAA4-E6FF-AC94C526AE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9170" y="2295303"/>
            <a:ext cx="344872" cy="34487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1A09473A-6DA5-0D18-3053-AF5BEE65EBA5}"/>
              </a:ext>
            </a:extLst>
          </p:cNvPr>
          <p:cNvSpPr>
            <a:spLocks noGrp="1"/>
          </p:cNvSpPr>
          <p:nvPr>
            <p:ph type="sldNum" sz="quarter" idx="4"/>
          </p:nvPr>
        </p:nvSpPr>
        <p:spPr/>
        <p:txBody>
          <a:bodyPr/>
          <a:lstStyle/>
          <a:p>
            <a:fld id="{96A97DD0-5BE7-4856-A2A9-C42C6688E607}" type="slidenum">
              <a:rPr lang="en-US" smtClean="0"/>
              <a:pPr/>
              <a:t>100</a:t>
            </a:fld>
            <a:endParaRPr lang="en-US" dirty="0"/>
          </a:p>
        </p:txBody>
      </p:sp>
    </p:spTree>
    <p:extLst>
      <p:ext uri="{BB962C8B-B14F-4D97-AF65-F5344CB8AC3E}">
        <p14:creationId xmlns:p14="http://schemas.microsoft.com/office/powerpoint/2010/main" val="202179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fade">
                                      <p:cBhvr>
                                        <p:cTn id="26" dur="1000"/>
                                        <p:tgtEl>
                                          <p:spTgt spid="409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4100"/>
                                        </p:tgtEl>
                                        <p:attrNameLst>
                                          <p:attrName>style.visibility</p:attrName>
                                        </p:attrNameLst>
                                      </p:cBhvr>
                                      <p:to>
                                        <p:strVal val="visible"/>
                                      </p:to>
                                    </p:set>
                                    <p:animEffect transition="in" filter="fade">
                                      <p:cBhvr>
                                        <p:cTn id="36" dur="1000"/>
                                        <p:tgtEl>
                                          <p:spTgt spid="4100"/>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1000"/>
                                        <p:tgtEl>
                                          <p:spTgt spid="4">
                                            <p:txEl>
                                              <p:pRg st="4" end="4"/>
                                            </p:txEl>
                                          </p:spTgt>
                                        </p:tgtEl>
                                      </p:cBhvr>
                                    </p:animEffect>
                                    <p:anim calcmode="lin" valueType="num">
                                      <p:cBhvr>
                                        <p:cTn id="4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
                                            <p:txEl>
                                              <p:pRg st="5" end="5"/>
                                            </p:txEl>
                                          </p:spTgt>
                                        </p:tgtEl>
                                        <p:attrNameLst>
                                          <p:attrName>style.visibility</p:attrName>
                                        </p:attrNameLst>
                                      </p:cBhvr>
                                      <p:to>
                                        <p:strVal val="visible"/>
                                      </p:to>
                                    </p:set>
                                    <p:animEffect transition="in" filter="fade">
                                      <p:cBhvr>
                                        <p:cTn id="48" dur="1000"/>
                                        <p:tgtEl>
                                          <p:spTgt spid="4">
                                            <p:txEl>
                                              <p:pRg st="5" end="5"/>
                                            </p:txEl>
                                          </p:spTgt>
                                        </p:tgtEl>
                                      </p:cBhvr>
                                    </p:animEffect>
                                    <p:anim calcmode="lin" valueType="num">
                                      <p:cBhvr>
                                        <p:cTn id="4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4">
                                            <p:txEl>
                                              <p:pRg st="5" end="5"/>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4">
                                            <p:txEl>
                                              <p:pRg st="6" end="6"/>
                                            </p:txEl>
                                          </p:spTgt>
                                        </p:tgtEl>
                                        <p:attrNameLst>
                                          <p:attrName>style.visibility</p:attrName>
                                        </p:attrNameLst>
                                      </p:cBhvr>
                                      <p:to>
                                        <p:strVal val="visible"/>
                                      </p:to>
                                    </p:set>
                                    <p:animEffect transition="in" filter="fade">
                                      <p:cBhvr>
                                        <p:cTn id="60" dur="1000"/>
                                        <p:tgtEl>
                                          <p:spTgt spid="4">
                                            <p:txEl>
                                              <p:pRg st="6" end="6"/>
                                            </p:txEl>
                                          </p:spTgt>
                                        </p:tgtEl>
                                      </p:cBhvr>
                                    </p:animEffect>
                                    <p:anim calcmode="lin" valueType="num">
                                      <p:cBhvr>
                                        <p:cTn id="61"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62"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AA7A522-6B85-4177-A366-CF58AB50BB5A}"/>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38943" y="372040"/>
            <a:ext cx="8266113" cy="434974"/>
          </a:xfrm>
        </p:spPr>
        <p:txBody>
          <a:bodyPr/>
          <a:lstStyle/>
          <a:p>
            <a:r>
              <a:rPr lang="en-US" dirty="0"/>
              <a:t>How to transform the extracted Query </a:t>
            </a:r>
            <a:br>
              <a:rPr lang="en-US" dirty="0"/>
            </a:br>
            <a:r>
              <a:rPr lang="en-US" dirty="0"/>
              <a:t> to an API</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3" name="Picture 2" descr="A red rectangular sign with white text&#10;&#10;Description automatically generated">
            <a:extLst>
              <a:ext uri="{FF2B5EF4-FFF2-40B4-BE49-F238E27FC236}">
                <a16:creationId xmlns:a16="http://schemas.microsoft.com/office/drawing/2014/main" id="{2A1DC8A8-C9CE-C6D6-6C0A-3EC3CFAE51EF}"/>
              </a:ext>
            </a:extLst>
          </p:cNvPr>
          <p:cNvPicPr>
            <a:picLocks noChangeAspect="1"/>
          </p:cNvPicPr>
          <p:nvPr/>
        </p:nvPicPr>
        <p:blipFill>
          <a:blip r:embed="rId3"/>
          <a:stretch>
            <a:fillRect/>
          </a:stretch>
        </p:blipFill>
        <p:spPr>
          <a:xfrm>
            <a:off x="8059101" y="0"/>
            <a:ext cx="1084899" cy="1084899"/>
          </a:xfrm>
          <a:prstGeom prst="rect">
            <a:avLst/>
          </a:prstGeom>
        </p:spPr>
      </p:pic>
      <p:sp>
        <p:nvSpPr>
          <p:cNvPr id="4" name="Text Placeholder 1">
            <a:extLst>
              <a:ext uri="{FF2B5EF4-FFF2-40B4-BE49-F238E27FC236}">
                <a16:creationId xmlns:a16="http://schemas.microsoft.com/office/drawing/2014/main" id="{4C981F11-C5C3-F022-64FF-6D4B0C7610CE}"/>
              </a:ext>
            </a:extLst>
          </p:cNvPr>
          <p:cNvSpPr txBox="1">
            <a:spLocks/>
          </p:cNvSpPr>
          <p:nvPr/>
        </p:nvSpPr>
        <p:spPr>
          <a:xfrm>
            <a:off x="597563" y="1007479"/>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400" dirty="0"/>
              <a:t>As we can see in the </a:t>
            </a:r>
            <a:r>
              <a:rPr lang="en-GB" sz="1400" dirty="0">
                <a:hlinkClick r:id="rId4"/>
              </a:rPr>
              <a:t>video guide</a:t>
            </a:r>
            <a:r>
              <a:rPr lang="en-GB" sz="1400" dirty="0"/>
              <a:t>, after extracting the Query from the Network tab, it is not in proper format to be run as an API.</a:t>
            </a:r>
          </a:p>
          <a:p>
            <a:r>
              <a:rPr lang="en-GB" sz="1400" dirty="0"/>
              <a:t>There are two major changes we need to make to the query to fix it:</a:t>
            </a:r>
          </a:p>
          <a:p>
            <a:pPr marL="485775" lvl="1" indent="-342900">
              <a:buFont typeface="+mj-lt"/>
              <a:buAutoNum type="arabicPeriod"/>
            </a:pPr>
            <a:r>
              <a:rPr lang="en-GB" sz="1300" dirty="0"/>
              <a:t>All the </a:t>
            </a:r>
            <a:r>
              <a:rPr lang="en-GB" sz="1300" b="1" dirty="0"/>
              <a:t>fields </a:t>
            </a:r>
            <a:r>
              <a:rPr lang="en-GB" sz="1300" dirty="0"/>
              <a:t>have quotes (” “) around them that we need to remove. </a:t>
            </a:r>
            <a:br>
              <a:rPr lang="en-GB" sz="1300" dirty="0"/>
            </a:br>
            <a:r>
              <a:rPr lang="en-GB" sz="1300" dirty="0"/>
              <a:t>Quotes should only remain to the values, not the fields.</a:t>
            </a:r>
          </a:p>
          <a:p>
            <a:pPr marL="485775" lvl="1" indent="-342900">
              <a:buFont typeface="+mj-lt"/>
              <a:buAutoNum type="arabicPeriod"/>
            </a:pPr>
            <a:endParaRPr lang="en-GB" sz="1300" dirty="0"/>
          </a:p>
          <a:p>
            <a:pPr marL="485775" lvl="1" indent="-342900">
              <a:buFont typeface="+mj-lt"/>
              <a:buAutoNum type="arabicPeriod"/>
            </a:pPr>
            <a:endParaRPr lang="en-GB" sz="1300" dirty="0"/>
          </a:p>
          <a:p>
            <a:pPr marL="485775" lvl="1" indent="-342900">
              <a:buFont typeface="+mj-lt"/>
              <a:buAutoNum type="arabicPeriod"/>
            </a:pPr>
            <a:endParaRPr lang="en-GB" sz="1300" dirty="0"/>
          </a:p>
          <a:p>
            <a:pPr marL="485775" lvl="1" indent="-342900">
              <a:buFont typeface="+mj-lt"/>
              <a:buAutoNum type="arabicPeriod"/>
            </a:pPr>
            <a:r>
              <a:rPr lang="en-GB" sz="1200" dirty="0"/>
              <a:t>There is a string </a:t>
            </a:r>
            <a:r>
              <a:rPr lang="en-GB" sz="1200" b="1" i="1" dirty="0"/>
              <a:t>“</a:t>
            </a:r>
            <a:r>
              <a:rPr lang="en-GB" sz="1200" b="1" i="1" dirty="0" err="1"/>
              <a:t>extFilter</a:t>
            </a:r>
            <a:r>
              <a:rPr lang="en-GB" sz="1200" b="1" i="1" dirty="0"/>
              <a:t>”: {},</a:t>
            </a:r>
            <a:r>
              <a:rPr lang="en-GB" sz="1200" dirty="0"/>
              <a:t> in the query, which we need to delete.</a:t>
            </a:r>
          </a:p>
          <a:p>
            <a:pPr marL="142875" lvl="1" indent="0">
              <a:buNone/>
            </a:pPr>
            <a:r>
              <a:rPr lang="en-GB" sz="1200" dirty="0"/>
              <a:t>Keep in mind that if you test the API using the Developer portal </a:t>
            </a:r>
            <a:r>
              <a:rPr lang="en-GB" sz="1200" b="1" dirty="0"/>
              <a:t>Try Out </a:t>
            </a:r>
            <a:r>
              <a:rPr lang="en-GB" sz="1200" dirty="0"/>
              <a:t>option,</a:t>
            </a:r>
            <a:br>
              <a:rPr lang="en-GB" sz="1200" dirty="0"/>
            </a:br>
            <a:r>
              <a:rPr lang="en-GB" sz="1200" dirty="0"/>
              <a:t>you will be able to get descriptive error messages for all the things you need to correct.</a:t>
            </a:r>
          </a:p>
          <a:p>
            <a:pPr marL="142875" lvl="1" indent="0">
              <a:buNone/>
            </a:pPr>
            <a:endParaRPr lang="en-GB" sz="1200" dirty="0"/>
          </a:p>
          <a:p>
            <a:pPr marL="142875" lvl="1" indent="0">
              <a:buNone/>
            </a:pPr>
            <a:r>
              <a:rPr lang="en-GB" sz="1200" dirty="0"/>
              <a:t>If you have access to a GPT-powered solution, you can ask it to make the transformation for you using the following question:</a:t>
            </a:r>
            <a:br>
              <a:rPr lang="en-GB" sz="1200" dirty="0"/>
            </a:br>
            <a:r>
              <a:rPr lang="en-GB" sz="1000" dirty="0"/>
              <a:t>“Take this raw query with variables and construct the </a:t>
            </a:r>
            <a:r>
              <a:rPr lang="en-GB" sz="1000" dirty="0" err="1"/>
              <a:t>graphQL</a:t>
            </a:r>
            <a:r>
              <a:rPr lang="en-GB" sz="1000" dirty="0"/>
              <a:t> query from it by replacing all the $variables using variables values in the variable section. The goal is to be able to paste the prepared </a:t>
            </a:r>
            <a:r>
              <a:rPr lang="en-GB" sz="1000" dirty="0" err="1"/>
              <a:t>GraphQL</a:t>
            </a:r>
            <a:r>
              <a:rPr lang="en-GB" sz="1000" dirty="0"/>
              <a:t> query directly into a </a:t>
            </a:r>
            <a:r>
              <a:rPr lang="en-GB" sz="1000" dirty="0" err="1"/>
              <a:t>GraphiQL</a:t>
            </a:r>
            <a:r>
              <a:rPr lang="en-GB" sz="1000" dirty="0"/>
              <a:t> editor. </a:t>
            </a:r>
            <a:br>
              <a:rPr lang="en-GB" sz="1000" dirty="0"/>
            </a:br>
            <a:r>
              <a:rPr lang="en-GB" sz="1000" dirty="0"/>
              <a:t>&lt;</a:t>
            </a:r>
            <a:r>
              <a:rPr lang="en-GB" sz="1000" dirty="0" err="1"/>
              <a:t>PasteYourExtractQuery</a:t>
            </a:r>
            <a:r>
              <a:rPr lang="en-GB" sz="1000" dirty="0"/>
              <a:t>&gt;”</a:t>
            </a:r>
          </a:p>
        </p:txBody>
      </p:sp>
      <p:pic>
        <p:nvPicPr>
          <p:cNvPr id="8" name="Picture 7" descr="A close up of a text&#10;&#10;Description automatically generated">
            <a:extLst>
              <a:ext uri="{FF2B5EF4-FFF2-40B4-BE49-F238E27FC236}">
                <a16:creationId xmlns:a16="http://schemas.microsoft.com/office/drawing/2014/main" id="{E5BF3BE2-46EF-9C32-2D6C-62FCA8B3396D}"/>
              </a:ext>
            </a:extLst>
          </p:cNvPr>
          <p:cNvPicPr>
            <a:picLocks noChangeAspect="1"/>
          </p:cNvPicPr>
          <p:nvPr/>
        </p:nvPicPr>
        <p:blipFill>
          <a:blip r:embed="rId5"/>
          <a:stretch>
            <a:fillRect/>
          </a:stretch>
        </p:blipFill>
        <p:spPr>
          <a:xfrm>
            <a:off x="1140600" y="2372500"/>
            <a:ext cx="1641677" cy="40309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ABCDFB0-F7CB-68BE-89AA-5E1413079F8A}"/>
              </a:ext>
            </a:extLst>
          </p:cNvPr>
          <p:cNvPicPr>
            <a:picLocks noChangeAspect="1"/>
          </p:cNvPicPr>
          <p:nvPr/>
        </p:nvPicPr>
        <p:blipFill>
          <a:blip r:embed="rId6"/>
          <a:stretch>
            <a:fillRect/>
          </a:stretch>
        </p:blipFill>
        <p:spPr>
          <a:xfrm>
            <a:off x="4153877" y="2372500"/>
            <a:ext cx="1416922" cy="403090"/>
          </a:xfrm>
          <a:prstGeom prst="rect">
            <a:avLst/>
          </a:prstGeom>
          <a:effectLst>
            <a:outerShdw blurRad="50800" dist="38100" dir="2700000" algn="tl" rotWithShape="0">
              <a:prstClr val="black">
                <a:alpha val="40000"/>
              </a:prstClr>
            </a:outerShdw>
          </a:effectLst>
        </p:spPr>
      </p:pic>
      <p:cxnSp>
        <p:nvCxnSpPr>
          <p:cNvPr id="12" name="Straight Arrow Connector 11">
            <a:extLst>
              <a:ext uri="{FF2B5EF4-FFF2-40B4-BE49-F238E27FC236}">
                <a16:creationId xmlns:a16="http://schemas.microsoft.com/office/drawing/2014/main" id="{96FD4F1A-31AB-D8A3-122F-465BA026C2F3}"/>
              </a:ext>
            </a:extLst>
          </p:cNvPr>
          <p:cNvCxnSpPr>
            <a:stCxn id="8" idx="3"/>
            <a:endCxn id="10" idx="1"/>
          </p:cNvCxnSpPr>
          <p:nvPr/>
        </p:nvCxnSpPr>
        <p:spPr>
          <a:xfrm>
            <a:off x="2782277" y="2574045"/>
            <a:ext cx="13716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588D4607-1593-825D-0E99-AE670F2BFA5E}"/>
              </a:ext>
            </a:extLst>
          </p:cNvPr>
          <p:cNvSpPr txBox="1"/>
          <p:nvPr/>
        </p:nvSpPr>
        <p:spPr>
          <a:xfrm>
            <a:off x="1603884" y="2795659"/>
            <a:ext cx="715108" cy="261610"/>
          </a:xfrm>
          <a:prstGeom prst="rect">
            <a:avLst/>
          </a:prstGeom>
          <a:noFill/>
        </p:spPr>
        <p:txBody>
          <a:bodyPr wrap="square">
            <a:spAutoFit/>
          </a:bodyPr>
          <a:lstStyle/>
          <a:p>
            <a:r>
              <a:rPr lang="en-GB" sz="1100" dirty="0">
                <a:solidFill>
                  <a:srgbClr val="FF0000"/>
                </a:solidFill>
                <a:latin typeface="+mn-lt"/>
              </a:rPr>
              <a:t>Wrong</a:t>
            </a:r>
            <a:endParaRPr lang="en-BE" sz="1100" dirty="0">
              <a:solidFill>
                <a:srgbClr val="FF0000"/>
              </a:solidFill>
              <a:latin typeface="+mn-lt"/>
            </a:endParaRPr>
          </a:p>
        </p:txBody>
      </p:sp>
      <p:sp>
        <p:nvSpPr>
          <p:cNvPr id="15" name="TextBox 14">
            <a:extLst>
              <a:ext uri="{FF2B5EF4-FFF2-40B4-BE49-F238E27FC236}">
                <a16:creationId xmlns:a16="http://schemas.microsoft.com/office/drawing/2014/main" id="{D93DC5A8-64EB-F5C1-67CE-0B634DF14E21}"/>
              </a:ext>
            </a:extLst>
          </p:cNvPr>
          <p:cNvSpPr txBox="1"/>
          <p:nvPr/>
        </p:nvSpPr>
        <p:spPr>
          <a:xfrm>
            <a:off x="4579944" y="2806409"/>
            <a:ext cx="715108" cy="261610"/>
          </a:xfrm>
          <a:prstGeom prst="rect">
            <a:avLst/>
          </a:prstGeom>
          <a:noFill/>
        </p:spPr>
        <p:txBody>
          <a:bodyPr wrap="square">
            <a:spAutoFit/>
          </a:bodyPr>
          <a:lstStyle/>
          <a:p>
            <a:r>
              <a:rPr lang="en-GB" sz="1100" dirty="0">
                <a:solidFill>
                  <a:srgbClr val="00B050"/>
                </a:solidFill>
                <a:latin typeface="+mn-lt"/>
              </a:rPr>
              <a:t>Correct</a:t>
            </a:r>
            <a:endParaRPr lang="en-BE" sz="1100" dirty="0">
              <a:solidFill>
                <a:srgbClr val="00B050"/>
              </a:solidFill>
              <a:latin typeface="+mn-lt"/>
            </a:endParaRPr>
          </a:p>
        </p:txBody>
      </p:sp>
      <p:pic>
        <p:nvPicPr>
          <p:cNvPr id="17" name="Picture 16" descr="A white rectangular sign with black text&#10;&#10;Description automatically generated">
            <a:extLst>
              <a:ext uri="{FF2B5EF4-FFF2-40B4-BE49-F238E27FC236}">
                <a16:creationId xmlns:a16="http://schemas.microsoft.com/office/drawing/2014/main" id="{64889AB0-80AC-DCB8-CA6C-83C567FFAD00}"/>
              </a:ext>
            </a:extLst>
          </p:cNvPr>
          <p:cNvPicPr>
            <a:picLocks noChangeAspect="1"/>
          </p:cNvPicPr>
          <p:nvPr/>
        </p:nvPicPr>
        <p:blipFill>
          <a:blip r:embed="rId7"/>
          <a:stretch>
            <a:fillRect/>
          </a:stretch>
        </p:blipFill>
        <p:spPr>
          <a:xfrm>
            <a:off x="6418899" y="3021322"/>
            <a:ext cx="2540000" cy="43848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7" name="Slide Number Placeholder 6">
            <a:extLst>
              <a:ext uri="{FF2B5EF4-FFF2-40B4-BE49-F238E27FC236}">
                <a16:creationId xmlns:a16="http://schemas.microsoft.com/office/drawing/2014/main" id="{56879745-15B1-B37B-FE6B-1AB3C3603983}"/>
              </a:ext>
            </a:extLst>
          </p:cNvPr>
          <p:cNvSpPr>
            <a:spLocks noGrp="1"/>
          </p:cNvSpPr>
          <p:nvPr>
            <p:ph type="sldNum" sz="quarter" idx="4"/>
          </p:nvPr>
        </p:nvSpPr>
        <p:spPr/>
        <p:txBody>
          <a:bodyPr/>
          <a:lstStyle/>
          <a:p>
            <a:fld id="{96A97DD0-5BE7-4856-A2A9-C42C6688E607}" type="slidenum">
              <a:rPr lang="en-US" smtClean="0"/>
              <a:pPr/>
              <a:t>101</a:t>
            </a:fld>
            <a:endParaRPr lang="en-US" dirty="0"/>
          </a:p>
        </p:txBody>
      </p:sp>
    </p:spTree>
    <p:extLst>
      <p:ext uri="{BB962C8B-B14F-4D97-AF65-F5344CB8AC3E}">
        <p14:creationId xmlns:p14="http://schemas.microsoft.com/office/powerpoint/2010/main" val="107833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Experience Management</a:t>
            </a:r>
          </a:p>
        </p:txBody>
      </p:sp>
    </p:spTree>
    <p:extLst>
      <p:ext uri="{BB962C8B-B14F-4D97-AF65-F5344CB8AC3E}">
        <p14:creationId xmlns:p14="http://schemas.microsoft.com/office/powerpoint/2010/main" val="306934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EM?</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843616" y="1205898"/>
            <a:ext cx="3886200" cy="3485282"/>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dirty="0"/>
              <a:t>Experience Management (EM) </a:t>
            </a:r>
            <a:r>
              <a:rPr lang="en-GB" dirty="0"/>
              <a:t>is a feature suite aimed to effortlessly survey customers for their feedback across all channels.</a:t>
            </a:r>
            <a:br>
              <a:rPr lang="en-GB" dirty="0"/>
            </a:br>
            <a:endParaRPr lang="en-GB" dirty="0"/>
          </a:p>
          <a:p>
            <a:r>
              <a:rPr lang="en-GB" dirty="0"/>
              <a:t>Today, we have the option to create post call </a:t>
            </a:r>
            <a:r>
              <a:rPr lang="en-GB" dirty="0">
                <a:hlinkClick r:id="rId10"/>
              </a:rPr>
              <a:t>IVR surveys</a:t>
            </a:r>
            <a:r>
              <a:rPr lang="en-GB" dirty="0"/>
              <a:t> to grab customer’s feedback via DTMF after the agent interaction has ended.</a:t>
            </a:r>
            <a:br>
              <a:rPr lang="en-GB" dirty="0"/>
            </a:br>
            <a:endParaRPr lang="en-GB" dirty="0"/>
          </a:p>
          <a:p>
            <a:r>
              <a:rPr lang="en-GB" dirty="0"/>
              <a:t>Feature currently only available in US, coming in EU in the next few weeks.</a:t>
            </a:r>
          </a:p>
          <a:p>
            <a:r>
              <a:rPr lang="en-GB" dirty="0"/>
              <a:t>Part of standard Webex CC, no additional cost for IVR Surveys.</a:t>
            </a:r>
          </a:p>
        </p:txBody>
      </p:sp>
      <p:pic>
        <p:nvPicPr>
          <p:cNvPr id="11" name="Picture 10" descr="A magnifying glass with a wooden handle&#10;&#10;Description automatically generated">
            <a:extLst>
              <a:ext uri="{FF2B5EF4-FFF2-40B4-BE49-F238E27FC236}">
                <a16:creationId xmlns:a16="http://schemas.microsoft.com/office/drawing/2014/main" id="{925BB72D-FACD-C237-56AD-09943390CE3A}"/>
              </a:ext>
            </a:extLst>
          </p:cNvPr>
          <p:cNvPicPr>
            <a:picLocks noChangeAspect="1"/>
          </p:cNvPicPr>
          <p:nvPr/>
        </p:nvPicPr>
        <p:blipFill>
          <a:blip r:embed="rId11"/>
          <a:stretch>
            <a:fillRect/>
          </a:stretch>
        </p:blipFill>
        <p:spPr>
          <a:xfrm>
            <a:off x="3169148" y="2666185"/>
            <a:ext cx="1241205" cy="1401763"/>
          </a:xfrm>
          <a:prstGeom prst="rect">
            <a:avLst/>
          </a:prstGeom>
        </p:spPr>
      </p:pic>
      <p:pic>
        <p:nvPicPr>
          <p:cNvPr id="10" name="Picture 9" descr="A red and white logo&#10;&#10;Description automatically generated">
            <a:extLst>
              <a:ext uri="{FF2B5EF4-FFF2-40B4-BE49-F238E27FC236}">
                <a16:creationId xmlns:a16="http://schemas.microsoft.com/office/drawing/2014/main" id="{95D86679-9523-E276-BC4F-203F9DFD031A}"/>
              </a:ext>
            </a:extLst>
          </p:cNvPr>
          <p:cNvPicPr>
            <a:picLocks noChangeAspect="1"/>
          </p:cNvPicPr>
          <p:nvPr/>
        </p:nvPicPr>
        <p:blipFill>
          <a:blip r:embed="rId12"/>
          <a:stretch>
            <a:fillRect/>
          </a:stretch>
        </p:blipFill>
        <p:spPr>
          <a:xfrm>
            <a:off x="7754748" y="0"/>
            <a:ext cx="1389252" cy="731673"/>
          </a:xfrm>
          <a:prstGeom prst="rect">
            <a:avLst/>
          </a:prstGeom>
        </p:spPr>
      </p:pic>
      <p:sp>
        <p:nvSpPr>
          <p:cNvPr id="12" name="Slide Number Placeholder 11">
            <a:extLst>
              <a:ext uri="{FF2B5EF4-FFF2-40B4-BE49-F238E27FC236}">
                <a16:creationId xmlns:a16="http://schemas.microsoft.com/office/drawing/2014/main" id="{FDCDEA1F-D7C4-D011-BA7E-E4CE4AA6E741}"/>
              </a:ext>
            </a:extLst>
          </p:cNvPr>
          <p:cNvSpPr>
            <a:spLocks noGrp="1"/>
          </p:cNvSpPr>
          <p:nvPr>
            <p:ph type="sldNum" sz="quarter" idx="4"/>
          </p:nvPr>
        </p:nvSpPr>
        <p:spPr/>
        <p:txBody>
          <a:bodyPr/>
          <a:lstStyle/>
          <a:p>
            <a:fld id="{96A97DD0-5BE7-4856-A2A9-C42C6688E607}" type="slidenum">
              <a:rPr lang="en-US" smtClean="0"/>
              <a:pPr/>
              <a:t>103</a:t>
            </a:fld>
            <a:endParaRPr lang="en-US" dirty="0"/>
          </a:p>
        </p:txBody>
      </p:sp>
    </p:spTree>
    <p:extLst>
      <p:ext uri="{BB962C8B-B14F-4D97-AF65-F5344CB8AC3E}">
        <p14:creationId xmlns:p14="http://schemas.microsoft.com/office/powerpoint/2010/main" val="249359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7 -9.87654E-7 L 2.77778E-7 0.00031 C -0.00052 0.02037 -0.00069 0.04167 -0.00104 0.06204 C -0.00122 0.06451 -0.00174 0.07346 -0.00243 0.07624 C -0.0026 0.07809 -0.0033 0.07994 -0.00347 0.08148 C -0.00434 0.08827 -0.00469 0.09136 -0.00694 0.09753 C -0.00781 0.09969 -0.00868 0.10185 -0.00938 0.10463 C -0.01285 0.11482 -0.00851 0.10525 -0.01285 0.11296 C -0.01372 0.11482 -0.01441 0.11698 -0.01528 0.11852 C -0.01667 0.11975 -0.01927 0.12191 -0.01927 0.12222 C -0.02292 0.1321 -0.01927 0.12408 -0.02326 0.1287 C -0.02378 0.12994 -0.02431 0.13148 -0.02517 0.13241 C -0.02778 0.13519 -0.02899 0.13303 -0.0316 0.13766 C -0.03229 0.13858 -0.03299 0.13982 -0.03368 0.14136 C -0.03472 0.14228 -0.03611 0.14383 -0.0375 0.14475 L -0.0434 0.15 L -0.04722 0.1534 C -0.04792 0.1537 -0.04861 0.15463 -0.04931 0.15525 C -0.05017 0.15556 -0.05104 0.15617 -0.05191 0.1571 C -0.05243 0.15741 -0.05278 0.15803 -0.05382 0.15864 C -0.05556 0.15988 -0.05712 0.16049 -0.05903 0.16235 C -0.06007 0.16327 -0.06215 0.16512 -0.06354 0.16543 C -0.06597 0.16667 -0.06875 0.16698 -0.07118 0.16728 C -0.07205 0.1679 -0.07552 0.16945 -0.07639 0.17068 C -0.07778 0.17284 -0.07917 0.17562 -0.08056 0.17747 L -0.08229 0.18117 C -0.08385 0.18364 -0.08455 0.1858 -0.08628 0.18704 C -0.08698 0.18704 -0.08802 0.18704 -0.08854 0.18704 " pathEditMode="relative" rAng="0" ptsTypes="AAAAAAAAAAAAAAAAAAAAAAAAAAAA">
                                      <p:cBhvr>
                                        <p:cTn id="6" dur="2000" fill="hold"/>
                                        <p:tgtEl>
                                          <p:spTgt spid="11"/>
                                        </p:tgtEl>
                                        <p:attrNameLst>
                                          <p:attrName>ppt_x</p:attrName>
                                          <p:attrName>ppt_y</p:attrName>
                                        </p:attrNameLst>
                                      </p:cBhvr>
                                      <p:rCtr x="-4427" y="9352"/>
                                    </p:animMotion>
                                  </p:childTnLst>
                                </p:cTn>
                              </p:par>
                              <p:par>
                                <p:cTn id="7" presetID="42"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fade">
                                      <p:cBhvr>
                                        <p:cTn id="9" dur="1000"/>
                                        <p:tgtEl>
                                          <p:spTgt spid="9">
                                            <p:txEl>
                                              <p:pRg st="0" end="0"/>
                                            </p:txEl>
                                          </p:spTgt>
                                        </p:tgtEl>
                                      </p:cBhvr>
                                    </p:animEffect>
                                    <p:anim calcmode="lin" valueType="num">
                                      <p:cBhvr>
                                        <p:cTn id="1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1000"/>
                                        <p:tgtEl>
                                          <p:spTgt spid="9">
                                            <p:txEl>
                                              <p:pRg st="1" end="1"/>
                                            </p:txEl>
                                          </p:spTgt>
                                        </p:tgtEl>
                                      </p:cBhvr>
                                    </p:animEffect>
                                    <p:anim calcmode="lin" valueType="num">
                                      <p:cBhvr>
                                        <p:cTn id="1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1000"/>
                                        <p:tgtEl>
                                          <p:spTgt spid="9">
                                            <p:txEl>
                                              <p:pRg st="2" end="2"/>
                                            </p:txEl>
                                          </p:spTgt>
                                        </p:tgtEl>
                                      </p:cBhvr>
                                    </p:animEffect>
                                    <p:anim calcmode="lin" valueType="num">
                                      <p:cBhvr>
                                        <p:cTn id="2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1000"/>
                                        <p:tgtEl>
                                          <p:spTgt spid="9">
                                            <p:txEl>
                                              <p:pRg st="3" end="3"/>
                                            </p:txEl>
                                          </p:spTgt>
                                        </p:tgtEl>
                                      </p:cBhvr>
                                    </p:animEffect>
                                    <p:anim calcmode="lin" valueType="num">
                                      <p:cBhvr>
                                        <p:cTn id="31"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Survey Builder</a:t>
            </a:r>
            <a:endParaRPr lang="en-US">
              <a:solidFill>
                <a:srgbClr val="FF0000"/>
              </a:solidFill>
            </a:endParaRPr>
          </a:p>
        </p:txBody>
      </p:sp>
      <p:sp>
        <p:nvSpPr>
          <p:cNvPr id="4" name="Text Placeholder 3"/>
          <p:cNvSpPr>
            <a:spLocks noGrp="1"/>
          </p:cNvSpPr>
          <p:nvPr>
            <p:ph type="body" sz="quarter" idx="13"/>
          </p:nvPr>
        </p:nvSpPr>
        <p:spPr>
          <a:xfrm>
            <a:off x="444561" y="969639"/>
            <a:ext cx="3713223" cy="3757613"/>
          </a:xfrm>
        </p:spPr>
        <p:txBody>
          <a:bodyPr/>
          <a:lstStyle/>
          <a:p>
            <a:r>
              <a:rPr lang="en-US" sz="1600" dirty="0"/>
              <a:t>Survey Builder in Control Hub includes:</a:t>
            </a:r>
          </a:p>
          <a:p>
            <a:pPr lvl="1"/>
            <a:r>
              <a:rPr lang="en-US" sz="1400" dirty="0"/>
              <a:t>A welcome prompt</a:t>
            </a:r>
          </a:p>
          <a:p>
            <a:pPr lvl="1"/>
            <a:r>
              <a:rPr lang="en-US" sz="1400" dirty="0"/>
              <a:t>One or more survey questions</a:t>
            </a:r>
          </a:p>
          <a:p>
            <a:pPr lvl="1"/>
            <a:r>
              <a:rPr lang="en-US" sz="1400" dirty="0"/>
              <a:t>A thank you note</a:t>
            </a:r>
          </a:p>
          <a:p>
            <a:pPr lvl="1"/>
            <a:r>
              <a:rPr lang="en-US" sz="1400" dirty="0"/>
              <a:t>A prompt for invalid input or timeout</a:t>
            </a:r>
          </a:p>
          <a:p>
            <a:r>
              <a:rPr lang="en-US" sz="1600" dirty="0"/>
              <a:t>Responses can be </a:t>
            </a:r>
            <a:r>
              <a:rPr lang="en-US" sz="1600" b="1" dirty="0"/>
              <a:t>downloaded</a:t>
            </a:r>
            <a:r>
              <a:rPr lang="en-US" sz="1600" dirty="0"/>
              <a:t> from the </a:t>
            </a:r>
            <a:r>
              <a:rPr lang="en-US" sz="1600" b="1" dirty="0"/>
              <a:t>Control Hub </a:t>
            </a:r>
            <a:r>
              <a:rPr lang="en-US" sz="1600" dirty="0"/>
              <a:t>in a CSV file.</a:t>
            </a:r>
          </a:p>
          <a:p>
            <a:r>
              <a:rPr lang="en-US" sz="1600" dirty="0"/>
              <a:t>Flow Designer provides control on if we will provide customer with a survey or not (Global Variable </a:t>
            </a:r>
            <a:r>
              <a:rPr lang="en-US" sz="1600" b="1" dirty="0" err="1"/>
              <a:t>Global_FeedbackSurveyOptIn</a:t>
            </a:r>
            <a:r>
              <a:rPr lang="en-US" sz="1600" dirty="0"/>
              <a:t>).</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7" name="Picture 6" descr="A screenshot of a computer&#10;&#10;Description automatically generated">
            <a:extLst>
              <a:ext uri="{FF2B5EF4-FFF2-40B4-BE49-F238E27FC236}">
                <a16:creationId xmlns:a16="http://schemas.microsoft.com/office/drawing/2014/main" id="{D17BE537-48D4-4C7C-A6A8-81BE2DF43F93}"/>
              </a:ext>
            </a:extLst>
          </p:cNvPr>
          <p:cNvPicPr>
            <a:picLocks noChangeAspect="1"/>
          </p:cNvPicPr>
          <p:nvPr/>
        </p:nvPicPr>
        <p:blipFill>
          <a:blip r:embed="rId3"/>
          <a:stretch>
            <a:fillRect/>
          </a:stretch>
        </p:blipFill>
        <p:spPr>
          <a:xfrm>
            <a:off x="5168788" y="969639"/>
            <a:ext cx="3588619" cy="3148505"/>
          </a:xfrm>
          <a:prstGeom prst="rect">
            <a:avLst/>
          </a:prstGeom>
          <a:ln>
            <a:solidFill>
              <a:srgbClr val="00B0F0"/>
            </a:solidFill>
          </a:ln>
          <a:effectLst>
            <a:outerShdw blurRad="50800" dist="38100" dir="2700000" algn="tl" rotWithShape="0">
              <a:prstClr val="black">
                <a:alpha val="40000"/>
              </a:prstClr>
            </a:outerShdw>
          </a:effectLst>
        </p:spPr>
      </p:pic>
      <p:pic>
        <p:nvPicPr>
          <p:cNvPr id="9" name="Picture 8" descr="A red and white logo&#10;&#10;Description automatically generated">
            <a:extLst>
              <a:ext uri="{FF2B5EF4-FFF2-40B4-BE49-F238E27FC236}">
                <a16:creationId xmlns:a16="http://schemas.microsoft.com/office/drawing/2014/main" id="{256F4039-4033-6B85-F5DE-A08CD300A3FC}"/>
              </a:ext>
            </a:extLst>
          </p:cNvPr>
          <p:cNvPicPr>
            <a:picLocks noChangeAspect="1"/>
          </p:cNvPicPr>
          <p:nvPr/>
        </p:nvPicPr>
        <p:blipFill>
          <a:blip r:embed="rId4"/>
          <a:stretch>
            <a:fillRect/>
          </a:stretch>
        </p:blipFill>
        <p:spPr>
          <a:xfrm>
            <a:off x="7754748" y="0"/>
            <a:ext cx="1389252" cy="731673"/>
          </a:xfrm>
          <a:prstGeom prst="rect">
            <a:avLst/>
          </a:prstGeom>
        </p:spPr>
      </p:pic>
      <p:sp>
        <p:nvSpPr>
          <p:cNvPr id="3" name="Slide Number Placeholder 2">
            <a:extLst>
              <a:ext uri="{FF2B5EF4-FFF2-40B4-BE49-F238E27FC236}">
                <a16:creationId xmlns:a16="http://schemas.microsoft.com/office/drawing/2014/main" id="{AAD9C4CB-8C80-8717-BC68-66AD815EA34D}"/>
              </a:ext>
            </a:extLst>
          </p:cNvPr>
          <p:cNvSpPr>
            <a:spLocks noGrp="1"/>
          </p:cNvSpPr>
          <p:nvPr>
            <p:ph type="sldNum" sz="quarter" idx="4"/>
          </p:nvPr>
        </p:nvSpPr>
        <p:spPr/>
        <p:txBody>
          <a:bodyPr/>
          <a:lstStyle/>
          <a:p>
            <a:fld id="{96A97DD0-5BE7-4856-A2A9-C42C6688E607}" type="slidenum">
              <a:rPr lang="en-US" smtClean="0"/>
              <a:pPr/>
              <a:t>104</a:t>
            </a:fld>
            <a:endParaRPr lang="en-US" dirty="0"/>
          </a:p>
        </p:txBody>
      </p:sp>
    </p:spTree>
    <p:extLst>
      <p:ext uri="{BB962C8B-B14F-4D97-AF65-F5344CB8AC3E}">
        <p14:creationId xmlns:p14="http://schemas.microsoft.com/office/powerpoint/2010/main" val="16088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1000"/>
                                        <p:tgtEl>
                                          <p:spTgt spid="4">
                                            <p:txEl>
                                              <p:pRg st="2" end="2"/>
                                            </p:txEl>
                                          </p:spTgt>
                                        </p:tgtEl>
                                      </p:cBhvr>
                                    </p:animEffect>
                                    <p:anim calcmode="lin" valueType="num">
                                      <p:cBhvr>
                                        <p:cTn id="2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1000"/>
                                        <p:tgtEl>
                                          <p:spTgt spid="4">
                                            <p:txEl>
                                              <p:pRg st="3" end="3"/>
                                            </p:txEl>
                                          </p:spTgt>
                                        </p:tgtEl>
                                      </p:cBhvr>
                                    </p:animEffect>
                                    <p:anim calcmode="lin" valueType="num">
                                      <p:cBhvr>
                                        <p:cTn id="2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1000"/>
                                        <p:tgtEl>
                                          <p:spTgt spid="4">
                                            <p:txEl>
                                              <p:pRg st="4" end="4"/>
                                            </p:txEl>
                                          </p:spTgt>
                                        </p:tgtEl>
                                      </p:cBhvr>
                                    </p:animEffect>
                                    <p:anim calcmode="lin" valueType="num">
                                      <p:cBhvr>
                                        <p:cTn id="3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Future of Experience Management</a:t>
            </a:r>
          </a:p>
        </p:txBody>
      </p:sp>
      <p:sp>
        <p:nvSpPr>
          <p:cNvPr id="2" name="Text Placeholder 1"/>
          <p:cNvSpPr>
            <a:spLocks noGrp="1"/>
          </p:cNvSpPr>
          <p:nvPr>
            <p:ph sz="quarter" idx="11"/>
          </p:nvPr>
        </p:nvSpPr>
        <p:spPr/>
        <p:txBody>
          <a:bodyPr/>
          <a:lstStyle/>
          <a:p>
            <a:r>
              <a:rPr lang="en-US" dirty="0">
                <a:solidFill>
                  <a:schemeClr val="accent6">
                    <a:lumMod val="75000"/>
                  </a:schemeClr>
                </a:solidFill>
              </a:rPr>
              <a:t>IVR Survey Global Rollout</a:t>
            </a:r>
            <a:br>
              <a:rPr lang="en-US" dirty="0">
                <a:solidFill>
                  <a:schemeClr val="accent6">
                    <a:lumMod val="75000"/>
                  </a:schemeClr>
                </a:solidFill>
              </a:rPr>
            </a:br>
            <a:endParaRPr lang="en-US" dirty="0">
              <a:solidFill>
                <a:schemeClr val="accent6">
                  <a:lumMod val="75000"/>
                </a:schemeClr>
              </a:solidFill>
            </a:endParaRPr>
          </a:p>
          <a:p>
            <a:r>
              <a:rPr lang="en-US" dirty="0">
                <a:solidFill>
                  <a:schemeClr val="accent3">
                    <a:lumMod val="60000"/>
                    <a:lumOff val="40000"/>
                  </a:schemeClr>
                </a:solidFill>
              </a:rPr>
              <a:t>Storing survey results in Analyzer</a:t>
            </a:r>
            <a:br>
              <a:rPr lang="en-US" dirty="0">
                <a:solidFill>
                  <a:schemeClr val="accent3">
                    <a:lumMod val="60000"/>
                    <a:lumOff val="40000"/>
                  </a:schemeClr>
                </a:solidFill>
              </a:rPr>
            </a:br>
            <a:endParaRPr lang="en-US" dirty="0">
              <a:solidFill>
                <a:schemeClr val="accent3">
                  <a:lumMod val="60000"/>
                  <a:lumOff val="40000"/>
                </a:schemeClr>
              </a:solidFill>
            </a:endParaRPr>
          </a:p>
          <a:p>
            <a:r>
              <a:rPr lang="en-US" dirty="0">
                <a:solidFill>
                  <a:schemeClr val="accent5">
                    <a:lumMod val="75000"/>
                  </a:schemeClr>
                </a:solidFill>
              </a:rPr>
              <a:t>Release APIs for survey data access</a:t>
            </a:r>
            <a:br>
              <a:rPr lang="en-US" dirty="0">
                <a:solidFill>
                  <a:schemeClr val="accent5">
                    <a:lumMod val="75000"/>
                  </a:schemeClr>
                </a:solidFill>
              </a:rPr>
            </a:br>
            <a:endParaRPr lang="en-US" dirty="0">
              <a:solidFill>
                <a:schemeClr val="accent5">
                  <a:lumMod val="75000"/>
                </a:schemeClr>
              </a:solidFill>
            </a:endParaRPr>
          </a:p>
          <a:p>
            <a:r>
              <a:rPr lang="en-US" dirty="0">
                <a:solidFill>
                  <a:srgbClr val="00B050"/>
                </a:solidFill>
              </a:rPr>
              <a:t>Digital Surveys</a:t>
            </a:r>
            <a:br>
              <a:rPr lang="en-US" dirty="0">
                <a:solidFill>
                  <a:srgbClr val="00B050"/>
                </a:solidFill>
              </a:rPr>
            </a:br>
            <a:endParaRPr lang="en-US" dirty="0">
              <a:solidFill>
                <a:srgbClr val="00B050"/>
              </a:solidFill>
            </a:endParaRPr>
          </a:p>
          <a:p>
            <a:r>
              <a:rPr lang="en-US" dirty="0">
                <a:solidFill>
                  <a:srgbClr val="00E7AA"/>
                </a:solidFill>
              </a:rPr>
              <a:t>Conditional Surveys</a:t>
            </a:r>
          </a:p>
          <a:p>
            <a:endParaRPr lang="en-US" dirty="0"/>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6" name="Picture 5" descr="A red and white logo&#10;&#10;Description automatically generated">
            <a:extLst>
              <a:ext uri="{FF2B5EF4-FFF2-40B4-BE49-F238E27FC236}">
                <a16:creationId xmlns:a16="http://schemas.microsoft.com/office/drawing/2014/main" id="{5B3755A6-359A-0E69-62C3-2D69A5EBB18D}"/>
              </a:ext>
            </a:extLst>
          </p:cNvPr>
          <p:cNvPicPr>
            <a:picLocks noChangeAspect="1"/>
          </p:cNvPicPr>
          <p:nvPr/>
        </p:nvPicPr>
        <p:blipFill>
          <a:blip r:embed="rId3"/>
          <a:stretch>
            <a:fillRect/>
          </a:stretch>
        </p:blipFill>
        <p:spPr>
          <a:xfrm>
            <a:off x="7510383" y="35563"/>
            <a:ext cx="1389252" cy="731673"/>
          </a:xfrm>
          <a:prstGeom prst="rect">
            <a:avLst/>
          </a:prstGeom>
        </p:spPr>
      </p:pic>
      <p:sp>
        <p:nvSpPr>
          <p:cNvPr id="7" name="Slide Number Placeholder 6">
            <a:extLst>
              <a:ext uri="{FF2B5EF4-FFF2-40B4-BE49-F238E27FC236}">
                <a16:creationId xmlns:a16="http://schemas.microsoft.com/office/drawing/2014/main" id="{BAB0EA29-7757-19B3-7231-A0E6B02C7C65}"/>
              </a:ext>
            </a:extLst>
          </p:cNvPr>
          <p:cNvSpPr>
            <a:spLocks noGrp="1"/>
          </p:cNvSpPr>
          <p:nvPr>
            <p:ph type="sldNum" sz="quarter" idx="4"/>
          </p:nvPr>
        </p:nvSpPr>
        <p:spPr/>
        <p:txBody>
          <a:bodyPr/>
          <a:lstStyle/>
          <a:p>
            <a:fld id="{96A97DD0-5BE7-4856-A2A9-C42C6688E607}" type="slidenum">
              <a:rPr lang="en-US" smtClean="0"/>
              <a:pPr/>
              <a:t>105</a:t>
            </a:fld>
            <a:endParaRPr lang="en-US" dirty="0"/>
          </a:p>
        </p:txBody>
      </p:sp>
    </p:spTree>
    <p:extLst>
      <p:ext uri="{BB962C8B-B14F-4D97-AF65-F5344CB8AC3E}">
        <p14:creationId xmlns:p14="http://schemas.microsoft.com/office/powerpoint/2010/main" val="4164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4: Experience Management</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1600" dirty="0">
                <a:solidFill>
                  <a:schemeClr val="bg2"/>
                </a:solidFill>
              </a:rPr>
              <a:t>Exercise 4.1: Explore the new Experience Management Survey Builder (Demo)</a:t>
            </a:r>
          </a:p>
          <a:p>
            <a:pPr marL="0" indent="0">
              <a:buFont typeface="Arial" charset="0"/>
              <a:buNone/>
            </a:pPr>
            <a:r>
              <a:rPr lang="en-GB" sz="2000" i="1" dirty="0">
                <a:solidFill>
                  <a:srgbClr val="00B0F0"/>
                </a:solidFill>
              </a:rPr>
              <a:t>What did we learn?</a:t>
            </a:r>
          </a:p>
          <a:p>
            <a:r>
              <a:rPr lang="en-GB" sz="2000" dirty="0">
                <a:solidFill>
                  <a:srgbClr val="00B0F0"/>
                </a:solidFill>
              </a:rPr>
              <a:t>How to configure a survey (prompts, questions)</a:t>
            </a:r>
          </a:p>
          <a:p>
            <a:r>
              <a:rPr lang="en-GB" sz="2000" dirty="0">
                <a:solidFill>
                  <a:srgbClr val="00B0F0"/>
                </a:solidFill>
              </a:rPr>
              <a:t>Downloading survey results</a:t>
            </a:r>
          </a:p>
          <a:p>
            <a:r>
              <a:rPr lang="en-GB" sz="2000" dirty="0">
                <a:solidFill>
                  <a:srgbClr val="00B0F0"/>
                </a:solidFill>
              </a:rPr>
              <a:t>Use Analyzer stock reporting to gather survey statistics</a:t>
            </a: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064715"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5 min</a:t>
            </a:r>
          </a:p>
        </p:txBody>
      </p:sp>
      <p:sp>
        <p:nvSpPr>
          <p:cNvPr id="5" name="Slide Number Placeholder 4">
            <a:extLst>
              <a:ext uri="{FF2B5EF4-FFF2-40B4-BE49-F238E27FC236}">
                <a16:creationId xmlns:a16="http://schemas.microsoft.com/office/drawing/2014/main" id="{D432D0D1-5747-F532-9165-FAA3940DAC62}"/>
              </a:ext>
            </a:extLst>
          </p:cNvPr>
          <p:cNvSpPr>
            <a:spLocks noGrp="1"/>
          </p:cNvSpPr>
          <p:nvPr>
            <p:ph type="sldNum" sz="quarter" idx="4"/>
          </p:nvPr>
        </p:nvSpPr>
        <p:spPr/>
        <p:txBody>
          <a:bodyPr/>
          <a:lstStyle/>
          <a:p>
            <a:fld id="{96A97DD0-5BE7-4856-A2A9-C42C6688E607}" type="slidenum">
              <a:rPr lang="en-US" smtClean="0"/>
              <a:pPr/>
              <a:t>106</a:t>
            </a:fld>
            <a:endParaRPr lang="en-US" dirty="0"/>
          </a:p>
        </p:txBody>
      </p:sp>
    </p:spTree>
    <p:extLst>
      <p:ext uri="{BB962C8B-B14F-4D97-AF65-F5344CB8AC3E}">
        <p14:creationId xmlns:p14="http://schemas.microsoft.com/office/powerpoint/2010/main" val="34561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But I want IVR Surveys today!</a:t>
            </a:r>
            <a:endParaRPr lang="en-US">
              <a:solidFill>
                <a:srgbClr val="FF0000"/>
              </a:solidFill>
            </a:endParaRPr>
          </a:p>
        </p:txBody>
      </p:sp>
      <p:sp>
        <p:nvSpPr>
          <p:cNvPr id="4" name="Text Placeholder 3"/>
          <p:cNvSpPr>
            <a:spLocks noGrp="1"/>
          </p:cNvSpPr>
          <p:nvPr>
            <p:ph type="body" sz="quarter" idx="13"/>
          </p:nvPr>
        </p:nvSpPr>
        <p:spPr>
          <a:xfrm>
            <a:off x="444561" y="969639"/>
            <a:ext cx="4182617" cy="3757613"/>
          </a:xfrm>
        </p:spPr>
        <p:txBody>
          <a:bodyPr/>
          <a:lstStyle/>
          <a:p>
            <a:r>
              <a:rPr lang="en-US" sz="1400" dirty="0"/>
              <a:t>We can create “manual” IVR surveys directly in Flow Designer:</a:t>
            </a:r>
          </a:p>
          <a:p>
            <a:pPr lvl="1"/>
            <a:r>
              <a:rPr lang="en-US" sz="1200" dirty="0"/>
              <a:t>Use a </a:t>
            </a:r>
            <a:r>
              <a:rPr lang="en-US" sz="1200" b="1" dirty="0"/>
              <a:t>Menu </a:t>
            </a:r>
            <a:r>
              <a:rPr lang="en-US" sz="1200" dirty="0"/>
              <a:t>node with all the scoring options</a:t>
            </a:r>
          </a:p>
          <a:p>
            <a:pPr lvl="1"/>
            <a:r>
              <a:rPr lang="en-US" sz="1200" dirty="0"/>
              <a:t>Add the question (e.g. NPS score) as a prompt to Menu node</a:t>
            </a:r>
          </a:p>
          <a:p>
            <a:pPr lvl="1"/>
            <a:r>
              <a:rPr lang="en-US" sz="1200" dirty="0"/>
              <a:t>Store the response in a </a:t>
            </a:r>
            <a:r>
              <a:rPr lang="en-US" sz="1200" u="sng" dirty="0"/>
              <a:t>reportable</a:t>
            </a:r>
            <a:r>
              <a:rPr lang="en-US" sz="1200" dirty="0"/>
              <a:t> Global </a:t>
            </a:r>
            <a:r>
              <a:rPr lang="en-US" sz="1200" dirty="0" err="1"/>
              <a:t>Varaible</a:t>
            </a:r>
            <a:r>
              <a:rPr lang="en-US" sz="1200" dirty="0"/>
              <a:t> using the </a:t>
            </a:r>
            <a:r>
              <a:rPr lang="en-US" sz="1200" b="1" dirty="0"/>
              <a:t>Set Variable</a:t>
            </a:r>
            <a:r>
              <a:rPr lang="en-US" sz="1200" dirty="0"/>
              <a:t> node.</a:t>
            </a:r>
          </a:p>
          <a:p>
            <a:pPr lvl="1"/>
            <a:r>
              <a:rPr lang="en-US" sz="1200" dirty="0"/>
              <a:t>This sub-flow needs to be added in the </a:t>
            </a:r>
            <a:r>
              <a:rPr lang="en-US" sz="1200" b="1" dirty="0" err="1"/>
              <a:t>AgentDisconnected</a:t>
            </a:r>
            <a:r>
              <a:rPr lang="en-US" sz="1200" dirty="0"/>
              <a:t> Event Flow.</a:t>
            </a:r>
          </a:p>
          <a:p>
            <a:r>
              <a:rPr lang="en-US" sz="1400" dirty="0"/>
              <a:t>Since the response is simply a Global Variable, we can </a:t>
            </a:r>
            <a:r>
              <a:rPr lang="en-US" sz="1400" u="sng" dirty="0"/>
              <a:t>create custom reports </a:t>
            </a:r>
            <a:r>
              <a:rPr lang="en-US" sz="1400" dirty="0"/>
              <a:t>based on them in Analyzer.</a:t>
            </a:r>
          </a:p>
          <a:p>
            <a:r>
              <a:rPr lang="en-US" sz="1400" dirty="0"/>
              <a:t>In all surveys (both EM &amp; manual ones), it is mandatory that </a:t>
            </a:r>
            <a:r>
              <a:rPr lang="en-US" sz="1400" b="1" dirty="0"/>
              <a:t>Agents disconnect the call from the Desktop</a:t>
            </a:r>
            <a:r>
              <a:rPr lang="en-US" sz="1400" dirty="0"/>
              <a:t>, </a:t>
            </a:r>
            <a:r>
              <a:rPr lang="en-US" sz="1400" b="1" u="sng" dirty="0"/>
              <a:t>not</a:t>
            </a:r>
            <a:r>
              <a:rPr lang="en-US" sz="1400" b="1" dirty="0"/>
              <a:t> </a:t>
            </a:r>
            <a:r>
              <a:rPr lang="en-US" sz="1400" dirty="0"/>
              <a:t>from their device.</a:t>
            </a:r>
            <a:r>
              <a:rPr lang="en-US" sz="1400" b="1" dirty="0"/>
              <a:t> </a:t>
            </a:r>
            <a:endParaRPr lang="en-US" sz="1400" dirty="0"/>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screenshot of a computer&#10;&#10;Description automatically generated">
            <a:extLst>
              <a:ext uri="{FF2B5EF4-FFF2-40B4-BE49-F238E27FC236}">
                <a16:creationId xmlns:a16="http://schemas.microsoft.com/office/drawing/2014/main" id="{C3DF1578-6ECB-5C25-E3FD-9751BD6B1260}"/>
              </a:ext>
            </a:extLst>
          </p:cNvPr>
          <p:cNvPicPr>
            <a:picLocks noChangeAspect="1"/>
          </p:cNvPicPr>
          <p:nvPr/>
        </p:nvPicPr>
        <p:blipFill>
          <a:blip r:embed="rId3"/>
          <a:stretch>
            <a:fillRect/>
          </a:stretch>
        </p:blipFill>
        <p:spPr>
          <a:xfrm>
            <a:off x="4771961" y="1328902"/>
            <a:ext cx="4090012" cy="1713692"/>
          </a:xfrm>
          <a:prstGeom prst="rect">
            <a:avLst/>
          </a:prstGeom>
          <a:ln>
            <a:solidFill>
              <a:srgbClr val="00B0F0"/>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731D6418-F2BD-6957-C6BC-AED11648F56C}"/>
              </a:ext>
            </a:extLst>
          </p:cNvPr>
          <p:cNvSpPr>
            <a:spLocks noGrp="1"/>
          </p:cNvSpPr>
          <p:nvPr>
            <p:ph type="sldNum" sz="quarter" idx="4"/>
          </p:nvPr>
        </p:nvSpPr>
        <p:spPr/>
        <p:txBody>
          <a:bodyPr/>
          <a:lstStyle/>
          <a:p>
            <a:fld id="{96A97DD0-5BE7-4856-A2A9-C42C6688E607}" type="slidenum">
              <a:rPr lang="en-US" smtClean="0"/>
              <a:pPr/>
              <a:t>107</a:t>
            </a:fld>
            <a:endParaRPr lang="en-US" dirty="0"/>
          </a:p>
        </p:txBody>
      </p:sp>
    </p:spTree>
    <p:extLst>
      <p:ext uri="{BB962C8B-B14F-4D97-AF65-F5344CB8AC3E}">
        <p14:creationId xmlns:p14="http://schemas.microsoft.com/office/powerpoint/2010/main" val="382398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1000"/>
                                        <p:tgtEl>
                                          <p:spTgt spid="4">
                                            <p:txEl>
                                              <p:pRg st="5" end="5"/>
                                            </p:txEl>
                                          </p:spTgt>
                                        </p:tgtEl>
                                      </p:cBhvr>
                                    </p:animEffect>
                                    <p:anim calcmode="lin" valueType="num">
                                      <p:cBhvr>
                                        <p:cTn id="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fade">
                                      <p:cBhvr>
                                        <p:cTn id="46" dur="1000"/>
                                        <p:tgtEl>
                                          <p:spTgt spid="4">
                                            <p:txEl>
                                              <p:pRg st="6" end="6"/>
                                            </p:txEl>
                                          </p:spTgt>
                                        </p:tgtEl>
                                      </p:cBhvr>
                                    </p:animEffect>
                                    <p:anim calcmode="lin" valueType="num">
                                      <p:cBhvr>
                                        <p:cTn id="4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4: Experience Management</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1600" dirty="0">
                <a:solidFill>
                  <a:schemeClr val="bg2"/>
                </a:solidFill>
              </a:rPr>
              <a:t>Exercise 4.2: “Manual” surveys using the Flow Designer</a:t>
            </a:r>
          </a:p>
          <a:p>
            <a:pPr marL="0" indent="0">
              <a:buFont typeface="Arial" charset="0"/>
              <a:buNone/>
            </a:pPr>
            <a:r>
              <a:rPr lang="en-GB" sz="1800" i="1" dirty="0">
                <a:solidFill>
                  <a:srgbClr val="00B0F0"/>
                </a:solidFill>
              </a:rPr>
              <a:t>What did we learn?</a:t>
            </a:r>
          </a:p>
          <a:p>
            <a:r>
              <a:rPr lang="en-GB" sz="1800" dirty="0">
                <a:solidFill>
                  <a:srgbClr val="00B0F0"/>
                </a:solidFill>
              </a:rPr>
              <a:t>It is possible to create a type of Post Call Survey today without using EM</a:t>
            </a:r>
          </a:p>
          <a:p>
            <a:r>
              <a:rPr lang="en-GB" sz="1800" dirty="0">
                <a:solidFill>
                  <a:srgbClr val="00B0F0"/>
                </a:solidFill>
              </a:rPr>
              <a:t>Although it provides more reporting options today, it is only meant as a workaround until EM survey data become available in Analyzer.</a:t>
            </a: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064715"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5 min</a:t>
            </a:r>
          </a:p>
        </p:txBody>
      </p:sp>
      <p:sp>
        <p:nvSpPr>
          <p:cNvPr id="5" name="Slide Number Placeholder 4">
            <a:extLst>
              <a:ext uri="{FF2B5EF4-FFF2-40B4-BE49-F238E27FC236}">
                <a16:creationId xmlns:a16="http://schemas.microsoft.com/office/drawing/2014/main" id="{24CD18CA-0C14-9E60-EA19-A4603BC15236}"/>
              </a:ext>
            </a:extLst>
          </p:cNvPr>
          <p:cNvSpPr>
            <a:spLocks noGrp="1"/>
          </p:cNvSpPr>
          <p:nvPr>
            <p:ph type="sldNum" sz="quarter" idx="4"/>
          </p:nvPr>
        </p:nvSpPr>
        <p:spPr/>
        <p:txBody>
          <a:bodyPr/>
          <a:lstStyle/>
          <a:p>
            <a:fld id="{96A97DD0-5BE7-4856-A2A9-C42C6688E607}" type="slidenum">
              <a:rPr lang="en-US" smtClean="0"/>
              <a:pPr/>
              <a:t>108</a:t>
            </a:fld>
            <a:endParaRPr lang="en-US" dirty="0"/>
          </a:p>
        </p:txBody>
      </p:sp>
    </p:spTree>
    <p:extLst>
      <p:ext uri="{BB962C8B-B14F-4D97-AF65-F5344CB8AC3E}">
        <p14:creationId xmlns:p14="http://schemas.microsoft.com/office/powerpoint/2010/main" val="15617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10" y="1600789"/>
            <a:ext cx="4782926" cy="1941922"/>
          </a:xfrm>
        </p:spPr>
        <p:txBody>
          <a:bodyPr/>
          <a:lstStyle/>
          <a:p>
            <a:r>
              <a:rPr lang="en-US" dirty="0"/>
              <a:t>Customer Journey Data Services (CJDS)</a:t>
            </a:r>
          </a:p>
        </p:txBody>
      </p:sp>
    </p:spTree>
    <p:extLst>
      <p:ext uri="{BB962C8B-B14F-4D97-AF65-F5344CB8AC3E}">
        <p14:creationId xmlns:p14="http://schemas.microsoft.com/office/powerpoint/2010/main" val="94852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Contact Center from 5,000 ft. : Contact Center</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6" name="Picture 10" descr="C:\Users\ecoffey\AppData\Local\Temp\Rar$DRa0.762\30031_Device_generic_default_256.png">
            <a:extLst>
              <a:ext uri="{FF2B5EF4-FFF2-40B4-BE49-F238E27FC236}">
                <a16:creationId xmlns:a16="http://schemas.microsoft.com/office/drawing/2014/main" id="{FA53E242-7F1C-1413-5069-770FD56EE51E}"/>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flipH="1">
            <a:off x="2637612" y="1191841"/>
            <a:ext cx="3868775" cy="29513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3D68CAB-0562-2019-4FDB-27D4F59FF9DE}"/>
              </a:ext>
            </a:extLst>
          </p:cNvPr>
          <p:cNvSpPr/>
          <p:nvPr/>
        </p:nvSpPr>
        <p:spPr>
          <a:xfrm>
            <a:off x="3701175" y="1431360"/>
            <a:ext cx="2032223" cy="338554"/>
          </a:xfrm>
          <a:prstGeom prst="rect">
            <a:avLst/>
          </a:prstGeom>
        </p:spPr>
        <p:txBody>
          <a:bodyPr wrap="none">
            <a:spAutoFit/>
          </a:bodyPr>
          <a:lstStyle/>
          <a:p>
            <a:r>
              <a:rPr lang="en-US" sz="1600">
                <a:latin typeface="+mj-lt"/>
              </a:rPr>
              <a:t>Webex Contact Center</a:t>
            </a:r>
            <a:endParaRPr lang="en-BE" sz="1600">
              <a:latin typeface="+mj-lt"/>
            </a:endParaRPr>
          </a:p>
        </p:txBody>
      </p:sp>
      <p:pic>
        <p:nvPicPr>
          <p:cNvPr id="10" name="Picture 9" descr="Logo, company name&#10;&#10;Description automatically generated">
            <a:extLst>
              <a:ext uri="{FF2B5EF4-FFF2-40B4-BE49-F238E27FC236}">
                <a16:creationId xmlns:a16="http://schemas.microsoft.com/office/drawing/2014/main" id="{62BB1075-8D6E-776B-94BA-A4195890E155}"/>
              </a:ext>
            </a:extLst>
          </p:cNvPr>
          <p:cNvPicPr>
            <a:picLocks noChangeAspect="1"/>
          </p:cNvPicPr>
          <p:nvPr/>
        </p:nvPicPr>
        <p:blipFill>
          <a:blip r:embed="rId4"/>
          <a:stretch>
            <a:fillRect/>
          </a:stretch>
        </p:blipFill>
        <p:spPr>
          <a:xfrm>
            <a:off x="3160398" y="1366293"/>
            <a:ext cx="468689" cy="468689"/>
          </a:xfrm>
          <a:prstGeom prst="rect">
            <a:avLst/>
          </a:prstGeom>
        </p:spPr>
      </p:pic>
      <p:pic>
        <p:nvPicPr>
          <p:cNvPr id="11" name="Picture 10">
            <a:extLst>
              <a:ext uri="{FF2B5EF4-FFF2-40B4-BE49-F238E27FC236}">
                <a16:creationId xmlns:a16="http://schemas.microsoft.com/office/drawing/2014/main" id="{D6DF6834-1008-26AC-9CE9-D034898610A0}"/>
              </a:ext>
            </a:extLst>
          </p:cNvPr>
          <p:cNvPicPr>
            <a:picLocks noChangeAspect="1"/>
          </p:cNvPicPr>
          <p:nvPr/>
        </p:nvPicPr>
        <p:blipFill>
          <a:blip r:embed="rId5">
            <a:duotone>
              <a:schemeClr val="accent2">
                <a:shade val="45000"/>
                <a:satMod val="135000"/>
              </a:schemeClr>
              <a:prstClr val="white"/>
            </a:duotone>
          </a:blip>
          <a:stretch>
            <a:fillRect/>
          </a:stretch>
        </p:blipFill>
        <p:spPr>
          <a:xfrm>
            <a:off x="7575418" y="2494867"/>
            <a:ext cx="483294" cy="483294"/>
          </a:xfrm>
          <a:prstGeom prst="rect">
            <a:avLst/>
          </a:prstGeom>
        </p:spPr>
      </p:pic>
      <p:cxnSp>
        <p:nvCxnSpPr>
          <p:cNvPr id="12" name="Straight Arrow Connector 11">
            <a:extLst>
              <a:ext uri="{FF2B5EF4-FFF2-40B4-BE49-F238E27FC236}">
                <a16:creationId xmlns:a16="http://schemas.microsoft.com/office/drawing/2014/main" id="{26CD82A8-CE85-B8B6-6FEE-745484DD19ED}"/>
              </a:ext>
            </a:extLst>
          </p:cNvPr>
          <p:cNvCxnSpPr>
            <a:cxnSpLocks/>
          </p:cNvCxnSpPr>
          <p:nvPr/>
        </p:nvCxnSpPr>
        <p:spPr>
          <a:xfrm flipV="1">
            <a:off x="1628564" y="2736512"/>
            <a:ext cx="909493" cy="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D9207B-E0F5-DB33-0E1B-C0B026258653}"/>
              </a:ext>
            </a:extLst>
          </p:cNvPr>
          <p:cNvCxnSpPr>
            <a:cxnSpLocks/>
            <a:endCxn id="11" idx="1"/>
          </p:cNvCxnSpPr>
          <p:nvPr/>
        </p:nvCxnSpPr>
        <p:spPr>
          <a:xfrm>
            <a:off x="5930479" y="2736514"/>
            <a:ext cx="164493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diagram&#10;&#10;Description automatically generated">
            <a:extLst>
              <a:ext uri="{FF2B5EF4-FFF2-40B4-BE49-F238E27FC236}">
                <a16:creationId xmlns:a16="http://schemas.microsoft.com/office/drawing/2014/main" id="{BC151B9E-E4D5-0C17-341C-2050D1D8AF2B}"/>
              </a:ext>
            </a:extLst>
          </p:cNvPr>
          <p:cNvPicPr>
            <a:picLocks noChangeAspect="1"/>
          </p:cNvPicPr>
          <p:nvPr/>
        </p:nvPicPr>
        <p:blipFill>
          <a:blip r:embed="rId6"/>
          <a:stretch>
            <a:fillRect/>
          </a:stretch>
        </p:blipFill>
        <p:spPr>
          <a:xfrm>
            <a:off x="3172720" y="2373553"/>
            <a:ext cx="725919" cy="725919"/>
          </a:xfrm>
          <a:prstGeom prst="rect">
            <a:avLst/>
          </a:prstGeom>
        </p:spPr>
      </p:pic>
      <p:pic>
        <p:nvPicPr>
          <p:cNvPr id="8" name="Picture 7" descr="Background pattern&#10;&#10;Description automatically generated">
            <a:extLst>
              <a:ext uri="{FF2B5EF4-FFF2-40B4-BE49-F238E27FC236}">
                <a16:creationId xmlns:a16="http://schemas.microsoft.com/office/drawing/2014/main" id="{0CFF6281-1513-0141-F660-A7FF1C916198}"/>
              </a:ext>
            </a:extLst>
          </p:cNvPr>
          <p:cNvPicPr>
            <a:picLocks noChangeAspect="1"/>
          </p:cNvPicPr>
          <p:nvPr/>
        </p:nvPicPr>
        <p:blipFill>
          <a:blip r:embed="rId7"/>
          <a:stretch>
            <a:fillRect/>
          </a:stretch>
        </p:blipFill>
        <p:spPr>
          <a:xfrm flipH="1">
            <a:off x="4335690" y="2418491"/>
            <a:ext cx="914762" cy="636045"/>
          </a:xfrm>
          <a:prstGeom prst="rect">
            <a:avLst/>
          </a:prstGeom>
        </p:spPr>
      </p:pic>
      <p:pic>
        <p:nvPicPr>
          <p:cNvPr id="33" name="Picture 32" descr="Icon&#10;&#10;Description automatically generated">
            <a:extLst>
              <a:ext uri="{FF2B5EF4-FFF2-40B4-BE49-F238E27FC236}">
                <a16:creationId xmlns:a16="http://schemas.microsoft.com/office/drawing/2014/main" id="{A24D83CD-07D2-3F3E-9923-A8BA3D6D421D}"/>
              </a:ext>
            </a:extLst>
          </p:cNvPr>
          <p:cNvPicPr>
            <a:picLocks noChangeAspect="1"/>
          </p:cNvPicPr>
          <p:nvPr/>
        </p:nvPicPr>
        <p:blipFill>
          <a:blip r:embed="rId8"/>
          <a:stretch>
            <a:fillRect/>
          </a:stretch>
        </p:blipFill>
        <p:spPr>
          <a:xfrm>
            <a:off x="726045" y="2667510"/>
            <a:ext cx="466315" cy="466315"/>
          </a:xfrm>
          <a:prstGeom prst="rect">
            <a:avLst/>
          </a:prstGeom>
        </p:spPr>
      </p:pic>
      <p:sp>
        <p:nvSpPr>
          <p:cNvPr id="30" name="Rounded Rectangle 29">
            <a:extLst>
              <a:ext uri="{FF2B5EF4-FFF2-40B4-BE49-F238E27FC236}">
                <a16:creationId xmlns:a16="http://schemas.microsoft.com/office/drawing/2014/main" id="{1F0EBEEA-1449-B103-0A18-53DB456946A9}"/>
              </a:ext>
            </a:extLst>
          </p:cNvPr>
          <p:cNvSpPr/>
          <p:nvPr/>
        </p:nvSpPr>
        <p:spPr>
          <a:xfrm>
            <a:off x="296378" y="1764960"/>
            <a:ext cx="1332186" cy="2073166"/>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5" name="Group 14">
            <a:extLst>
              <a:ext uri="{FF2B5EF4-FFF2-40B4-BE49-F238E27FC236}">
                <a16:creationId xmlns:a16="http://schemas.microsoft.com/office/drawing/2014/main" id="{FDCDA9A5-4ACF-2924-829C-352AC39132D1}"/>
              </a:ext>
            </a:extLst>
          </p:cNvPr>
          <p:cNvGrpSpPr/>
          <p:nvPr/>
        </p:nvGrpSpPr>
        <p:grpSpPr>
          <a:xfrm>
            <a:off x="503916" y="2329128"/>
            <a:ext cx="910574" cy="193579"/>
            <a:chOff x="450885" y="1747243"/>
            <a:chExt cx="2065205" cy="591989"/>
          </a:xfrm>
        </p:grpSpPr>
        <p:sp>
          <p:nvSpPr>
            <p:cNvPr id="16" name="TextBox 15">
              <a:extLst>
                <a:ext uri="{FF2B5EF4-FFF2-40B4-BE49-F238E27FC236}">
                  <a16:creationId xmlns:a16="http://schemas.microsoft.com/office/drawing/2014/main" id="{F6A6FD9D-BAC1-F42E-C814-D0613D8ADB38}"/>
                </a:ext>
              </a:extLst>
            </p:cNvPr>
            <p:cNvSpPr txBox="1"/>
            <p:nvPr/>
          </p:nvSpPr>
          <p:spPr>
            <a:xfrm>
              <a:off x="450885" y="1787706"/>
              <a:ext cx="2065205" cy="511068"/>
            </a:xfrm>
            <a:prstGeom prst="roundRect">
              <a:avLst>
                <a:gd name="adj" fmla="val 50000"/>
              </a:avLst>
            </a:prstGeom>
            <a:solidFill>
              <a:schemeClr val="accent2"/>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Voice</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17" name="Picture 16" descr="A picture containing shape&#10;&#10;Description automatically generated">
              <a:extLst>
                <a:ext uri="{FF2B5EF4-FFF2-40B4-BE49-F238E27FC236}">
                  <a16:creationId xmlns:a16="http://schemas.microsoft.com/office/drawing/2014/main" id="{BCFC89B0-8AA3-A950-E9AF-CBED70DEB3D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5987" y="1747243"/>
              <a:ext cx="591989" cy="591989"/>
            </a:xfrm>
            <a:prstGeom prst="rect">
              <a:avLst/>
            </a:prstGeom>
          </p:spPr>
        </p:pic>
      </p:grpSp>
      <p:grpSp>
        <p:nvGrpSpPr>
          <p:cNvPr id="18" name="Group 17">
            <a:extLst>
              <a:ext uri="{FF2B5EF4-FFF2-40B4-BE49-F238E27FC236}">
                <a16:creationId xmlns:a16="http://schemas.microsoft.com/office/drawing/2014/main" id="{85412915-09E6-1B4A-AB72-1E0874B3C623}"/>
              </a:ext>
            </a:extLst>
          </p:cNvPr>
          <p:cNvGrpSpPr/>
          <p:nvPr/>
        </p:nvGrpSpPr>
        <p:grpSpPr>
          <a:xfrm>
            <a:off x="503916" y="2602177"/>
            <a:ext cx="910574" cy="167118"/>
            <a:chOff x="447089" y="2646014"/>
            <a:chExt cx="2065205" cy="511068"/>
          </a:xfrm>
        </p:grpSpPr>
        <p:sp>
          <p:nvSpPr>
            <p:cNvPr id="19" name="TextBox 18">
              <a:extLst>
                <a:ext uri="{FF2B5EF4-FFF2-40B4-BE49-F238E27FC236}">
                  <a16:creationId xmlns:a16="http://schemas.microsoft.com/office/drawing/2014/main" id="{B24675CE-1277-D9D2-2F43-E041072F0F81}"/>
                </a:ext>
              </a:extLst>
            </p:cNvPr>
            <p:cNvSpPr txBox="1"/>
            <p:nvPr/>
          </p:nvSpPr>
          <p:spPr>
            <a:xfrm>
              <a:off x="447089" y="2646014"/>
              <a:ext cx="2065205" cy="511068"/>
            </a:xfrm>
            <a:prstGeom prst="roundRect">
              <a:avLst>
                <a:gd name="adj" fmla="val 50000"/>
              </a:avLst>
            </a:prstGeom>
            <a:solidFill>
              <a:schemeClr val="accent5"/>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Email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B65099AC-C347-8C31-7FAA-0E9DCD194E8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141" y="2711996"/>
              <a:ext cx="404085" cy="404082"/>
            </a:xfrm>
            <a:prstGeom prst="rect">
              <a:avLst/>
            </a:prstGeom>
          </p:spPr>
        </p:pic>
      </p:grpSp>
      <p:grpSp>
        <p:nvGrpSpPr>
          <p:cNvPr id="21" name="Group 20">
            <a:extLst>
              <a:ext uri="{FF2B5EF4-FFF2-40B4-BE49-F238E27FC236}">
                <a16:creationId xmlns:a16="http://schemas.microsoft.com/office/drawing/2014/main" id="{C7DC5669-DB3C-FCD3-F394-C41B7C0C80A9}"/>
              </a:ext>
            </a:extLst>
          </p:cNvPr>
          <p:cNvGrpSpPr/>
          <p:nvPr/>
        </p:nvGrpSpPr>
        <p:grpSpPr>
          <a:xfrm>
            <a:off x="489396" y="2845488"/>
            <a:ext cx="925094" cy="167118"/>
            <a:chOff x="414155" y="3714677"/>
            <a:chExt cx="2098139" cy="511068"/>
          </a:xfrm>
        </p:grpSpPr>
        <p:sp>
          <p:nvSpPr>
            <p:cNvPr id="22" name="TextBox 21">
              <a:extLst>
                <a:ext uri="{FF2B5EF4-FFF2-40B4-BE49-F238E27FC236}">
                  <a16:creationId xmlns:a16="http://schemas.microsoft.com/office/drawing/2014/main" id="{41C7C8FA-BB04-18A4-5FF4-A3910FAA2745}"/>
                </a:ext>
              </a:extLst>
            </p:cNvPr>
            <p:cNvSpPr txBox="1"/>
            <p:nvPr/>
          </p:nvSpPr>
          <p:spPr>
            <a:xfrm>
              <a:off x="414155" y="3714677"/>
              <a:ext cx="2098139" cy="511068"/>
            </a:xfrm>
            <a:prstGeom prst="roundRect">
              <a:avLst>
                <a:gd name="adj" fmla="val 50000"/>
              </a:avLst>
            </a:prstGeom>
            <a:solidFill>
              <a:schemeClr val="accent6"/>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Chat</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3" name="Picture 22" descr="A picture containing shape&#10;&#10;Description automatically generated">
              <a:extLst>
                <a:ext uri="{FF2B5EF4-FFF2-40B4-BE49-F238E27FC236}">
                  <a16:creationId xmlns:a16="http://schemas.microsoft.com/office/drawing/2014/main" id="{6AC35EBE-CF9D-DF7E-4F9B-CAEFEA19386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6066" y="3778778"/>
              <a:ext cx="424455" cy="424453"/>
            </a:xfrm>
            <a:prstGeom prst="rect">
              <a:avLst/>
            </a:prstGeom>
          </p:spPr>
        </p:pic>
      </p:grpSp>
      <p:sp>
        <p:nvSpPr>
          <p:cNvPr id="25" name="TextBox 24">
            <a:extLst>
              <a:ext uri="{FF2B5EF4-FFF2-40B4-BE49-F238E27FC236}">
                <a16:creationId xmlns:a16="http://schemas.microsoft.com/office/drawing/2014/main" id="{37C1A5B3-AD9E-2BB4-81F7-7D27F6839285}"/>
              </a:ext>
            </a:extLst>
          </p:cNvPr>
          <p:cNvSpPr txBox="1"/>
          <p:nvPr/>
        </p:nvSpPr>
        <p:spPr>
          <a:xfrm>
            <a:off x="476990" y="3104997"/>
            <a:ext cx="937500" cy="167118"/>
          </a:xfrm>
          <a:prstGeom prst="roundRect">
            <a:avLst>
              <a:gd name="adj" fmla="val 50000"/>
            </a:avLst>
          </a:prstGeom>
          <a:solidFill>
            <a:schemeClr val="bg1">
              <a:lumMod val="50000"/>
              <a:lumOff val="50000"/>
            </a:schemeClr>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Social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8" name="Picture 27">
            <a:extLst>
              <a:ext uri="{FF2B5EF4-FFF2-40B4-BE49-F238E27FC236}">
                <a16:creationId xmlns:a16="http://schemas.microsoft.com/office/drawing/2014/main" id="{C122A9E4-D885-D4CE-1930-102F7BD91939}"/>
              </a:ext>
            </a:extLst>
          </p:cNvPr>
          <p:cNvPicPr>
            <a:picLocks noChangeAspect="1"/>
          </p:cNvPicPr>
          <p:nvPr/>
        </p:nvPicPr>
        <p:blipFill>
          <a:blip r:embed="rId12"/>
          <a:stretch>
            <a:fillRect/>
          </a:stretch>
        </p:blipFill>
        <p:spPr>
          <a:xfrm>
            <a:off x="552485" y="3097635"/>
            <a:ext cx="164325" cy="164325"/>
          </a:xfrm>
          <a:prstGeom prst="rect">
            <a:avLst/>
          </a:prstGeom>
        </p:spPr>
      </p:pic>
      <p:sp>
        <p:nvSpPr>
          <p:cNvPr id="5" name="Rounded Rectangle 4">
            <a:extLst>
              <a:ext uri="{FF2B5EF4-FFF2-40B4-BE49-F238E27FC236}">
                <a16:creationId xmlns:a16="http://schemas.microsoft.com/office/drawing/2014/main" id="{B104B9CA-0667-8B49-1C84-B7698292C043}"/>
              </a:ext>
            </a:extLst>
          </p:cNvPr>
          <p:cNvSpPr/>
          <p:nvPr/>
        </p:nvSpPr>
        <p:spPr>
          <a:xfrm>
            <a:off x="2538057" y="1764959"/>
            <a:ext cx="3996750" cy="2877981"/>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6D76739B-6B43-7D3F-600F-5DC8E2D6CC5D}"/>
              </a:ext>
            </a:extLst>
          </p:cNvPr>
          <p:cNvSpPr/>
          <p:nvPr/>
        </p:nvSpPr>
        <p:spPr>
          <a:xfrm>
            <a:off x="2717860" y="2118875"/>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Entry Point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Mapping</a:t>
            </a:r>
          </a:p>
        </p:txBody>
      </p:sp>
      <p:sp>
        <p:nvSpPr>
          <p:cNvPr id="24" name="Rounded Rectangle 23">
            <a:extLst>
              <a:ext uri="{FF2B5EF4-FFF2-40B4-BE49-F238E27FC236}">
                <a16:creationId xmlns:a16="http://schemas.microsoft.com/office/drawing/2014/main" id="{13C0D46D-7AE1-F4E4-5B69-D08C958C6E85}"/>
              </a:ext>
            </a:extLst>
          </p:cNvPr>
          <p:cNvSpPr/>
          <p:nvPr/>
        </p:nvSpPr>
        <p:spPr>
          <a:xfrm>
            <a:off x="3998194" y="2609398"/>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Flow</a:t>
            </a:r>
          </a:p>
        </p:txBody>
      </p:sp>
      <p:sp>
        <p:nvSpPr>
          <p:cNvPr id="26" name="Rounded Rectangle 25">
            <a:extLst>
              <a:ext uri="{FF2B5EF4-FFF2-40B4-BE49-F238E27FC236}">
                <a16:creationId xmlns:a16="http://schemas.microsoft.com/office/drawing/2014/main" id="{5A28915C-9B26-C04F-1391-FA5040A2B1EA}"/>
              </a:ext>
            </a:extLst>
          </p:cNvPr>
          <p:cNvSpPr/>
          <p:nvPr/>
        </p:nvSpPr>
        <p:spPr>
          <a:xfrm>
            <a:off x="3996118" y="2114527"/>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Queue</a:t>
            </a:r>
          </a:p>
        </p:txBody>
      </p:sp>
      <p:sp>
        <p:nvSpPr>
          <p:cNvPr id="27" name="Rounded Rectangle 26">
            <a:extLst>
              <a:ext uri="{FF2B5EF4-FFF2-40B4-BE49-F238E27FC236}">
                <a16:creationId xmlns:a16="http://schemas.microsoft.com/office/drawing/2014/main" id="{BFEA0D9D-C170-CEAF-9B68-1764EE4E9C81}"/>
              </a:ext>
            </a:extLst>
          </p:cNvPr>
          <p:cNvSpPr/>
          <p:nvPr/>
        </p:nvSpPr>
        <p:spPr>
          <a:xfrm>
            <a:off x="2711278" y="2625290"/>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Entry Point</a:t>
            </a:r>
          </a:p>
        </p:txBody>
      </p:sp>
      <p:sp>
        <p:nvSpPr>
          <p:cNvPr id="29" name="Rounded Rectangle 28">
            <a:extLst>
              <a:ext uri="{FF2B5EF4-FFF2-40B4-BE49-F238E27FC236}">
                <a16:creationId xmlns:a16="http://schemas.microsoft.com/office/drawing/2014/main" id="{F6D42E67-774D-AEC6-A5BE-0B592E81F6E7}"/>
              </a:ext>
            </a:extLst>
          </p:cNvPr>
          <p:cNvSpPr/>
          <p:nvPr/>
        </p:nvSpPr>
        <p:spPr>
          <a:xfrm>
            <a:off x="5352260" y="2117338"/>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Team</a:t>
            </a:r>
          </a:p>
        </p:txBody>
      </p:sp>
      <p:sp>
        <p:nvSpPr>
          <p:cNvPr id="31" name="Rounded Rectangle 30">
            <a:extLst>
              <a:ext uri="{FF2B5EF4-FFF2-40B4-BE49-F238E27FC236}">
                <a16:creationId xmlns:a16="http://schemas.microsoft.com/office/drawing/2014/main" id="{F30EF8AD-E166-2A2E-4207-48526AFE661A}"/>
              </a:ext>
            </a:extLst>
          </p:cNvPr>
          <p:cNvSpPr/>
          <p:nvPr/>
        </p:nvSpPr>
        <p:spPr>
          <a:xfrm>
            <a:off x="5345678" y="2623753"/>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Agent</a:t>
            </a:r>
          </a:p>
        </p:txBody>
      </p:sp>
      <p:sp>
        <p:nvSpPr>
          <p:cNvPr id="32" name="Rounded Rectangle 31">
            <a:extLst>
              <a:ext uri="{FF2B5EF4-FFF2-40B4-BE49-F238E27FC236}">
                <a16:creationId xmlns:a16="http://schemas.microsoft.com/office/drawing/2014/main" id="{52056E2E-B45B-0BDB-2CE5-6123CB29C455}"/>
              </a:ext>
            </a:extLst>
          </p:cNvPr>
          <p:cNvSpPr/>
          <p:nvPr/>
        </p:nvSpPr>
        <p:spPr>
          <a:xfrm>
            <a:off x="2633283" y="2055229"/>
            <a:ext cx="1078787" cy="1032156"/>
          </a:xfrm>
          <a:prstGeom prst="round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sp>
        <p:nvSpPr>
          <p:cNvPr id="34" name="Rounded Rectangle 33">
            <a:extLst>
              <a:ext uri="{FF2B5EF4-FFF2-40B4-BE49-F238E27FC236}">
                <a16:creationId xmlns:a16="http://schemas.microsoft.com/office/drawing/2014/main" id="{C69B383E-7C03-1E8E-FE65-A03A48D93BB3}"/>
              </a:ext>
            </a:extLst>
          </p:cNvPr>
          <p:cNvSpPr/>
          <p:nvPr/>
        </p:nvSpPr>
        <p:spPr>
          <a:xfrm>
            <a:off x="5254781" y="2055229"/>
            <a:ext cx="1078787" cy="1032156"/>
          </a:xfrm>
          <a:prstGeom prst="round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cxnSp>
        <p:nvCxnSpPr>
          <p:cNvPr id="36" name="Straight Arrow Connector 35">
            <a:extLst>
              <a:ext uri="{FF2B5EF4-FFF2-40B4-BE49-F238E27FC236}">
                <a16:creationId xmlns:a16="http://schemas.microsoft.com/office/drawing/2014/main" id="{E117BC9F-8866-F23D-B3CE-B066881C274E}"/>
              </a:ext>
            </a:extLst>
          </p:cNvPr>
          <p:cNvCxnSpPr>
            <a:cxnSpLocks/>
            <a:endCxn id="24" idx="1"/>
          </p:cNvCxnSpPr>
          <p:nvPr/>
        </p:nvCxnSpPr>
        <p:spPr>
          <a:xfrm>
            <a:off x="3712070" y="2779206"/>
            <a:ext cx="286124"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DBDB8F30-677F-B33F-0050-7579F7828136}"/>
              </a:ext>
            </a:extLst>
          </p:cNvPr>
          <p:cNvCxnSpPr>
            <a:cxnSpLocks/>
          </p:cNvCxnSpPr>
          <p:nvPr/>
        </p:nvCxnSpPr>
        <p:spPr>
          <a:xfrm>
            <a:off x="4907687" y="2261572"/>
            <a:ext cx="342765"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D7CFCB5B-95B9-0519-9D53-37EF97DDC5A7}"/>
              </a:ext>
            </a:extLst>
          </p:cNvPr>
          <p:cNvCxnSpPr>
            <a:cxnSpLocks/>
            <a:stCxn id="24" idx="0"/>
            <a:endCxn id="26" idx="2"/>
          </p:cNvCxnSpPr>
          <p:nvPr/>
        </p:nvCxnSpPr>
        <p:spPr>
          <a:xfrm flipH="1" flipV="1">
            <a:off x="4450865" y="2454142"/>
            <a:ext cx="2076" cy="15525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4" name="Rounded Rectangle 43">
            <a:extLst>
              <a:ext uri="{FF2B5EF4-FFF2-40B4-BE49-F238E27FC236}">
                <a16:creationId xmlns:a16="http://schemas.microsoft.com/office/drawing/2014/main" id="{0A470AB4-CE86-B308-D6EC-E838D69FEFAF}"/>
              </a:ext>
            </a:extLst>
          </p:cNvPr>
          <p:cNvSpPr/>
          <p:nvPr/>
        </p:nvSpPr>
        <p:spPr>
          <a:xfrm>
            <a:off x="2633283" y="3347679"/>
            <a:ext cx="3700285" cy="1035018"/>
          </a:xfrm>
          <a:prstGeom prst="roundRect">
            <a:avLst/>
          </a:prstGeom>
          <a:noFill/>
          <a:ln w="38100" cap="flat" cmpd="sng" algn="ctr">
            <a:solidFill>
              <a:schemeClr val="accent6">
                <a:lumMod val="60000"/>
                <a:lumOff val="40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cxnSp>
        <p:nvCxnSpPr>
          <p:cNvPr id="45" name="Straight Arrow Connector 44">
            <a:extLst>
              <a:ext uri="{FF2B5EF4-FFF2-40B4-BE49-F238E27FC236}">
                <a16:creationId xmlns:a16="http://schemas.microsoft.com/office/drawing/2014/main" id="{93969635-1081-61F7-56D8-D3300C0BC3BB}"/>
              </a:ext>
            </a:extLst>
          </p:cNvPr>
          <p:cNvCxnSpPr>
            <a:cxnSpLocks/>
            <a:stCxn id="24" idx="2"/>
          </p:cNvCxnSpPr>
          <p:nvPr/>
        </p:nvCxnSpPr>
        <p:spPr>
          <a:xfrm>
            <a:off x="4452941" y="2949013"/>
            <a:ext cx="0" cy="373820"/>
          </a:xfrm>
          <a:prstGeom prst="straightConnector1">
            <a:avLst/>
          </a:prstGeom>
          <a:ln w="19050">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9" name="Rounded Rectangle 48">
            <a:extLst>
              <a:ext uri="{FF2B5EF4-FFF2-40B4-BE49-F238E27FC236}">
                <a16:creationId xmlns:a16="http://schemas.microsoft.com/office/drawing/2014/main" id="{65943BD2-3CA3-DB55-654D-8B2F795BA302}"/>
              </a:ext>
            </a:extLst>
          </p:cNvPr>
          <p:cNvSpPr/>
          <p:nvPr/>
        </p:nvSpPr>
        <p:spPr>
          <a:xfrm>
            <a:off x="2724442" y="3428849"/>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Play Prompt/ Music</a:t>
            </a:r>
          </a:p>
        </p:txBody>
      </p:sp>
      <p:sp>
        <p:nvSpPr>
          <p:cNvPr id="50" name="Rounded Rectangle 49">
            <a:extLst>
              <a:ext uri="{FF2B5EF4-FFF2-40B4-BE49-F238E27FC236}">
                <a16:creationId xmlns:a16="http://schemas.microsoft.com/office/drawing/2014/main" id="{8F41F108-E01E-651C-C118-4DBEFA31030A}"/>
              </a:ext>
            </a:extLst>
          </p:cNvPr>
          <p:cNvSpPr/>
          <p:nvPr/>
        </p:nvSpPr>
        <p:spPr>
          <a:xfrm>
            <a:off x="4004776" y="3919372"/>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Queue Contact</a:t>
            </a:r>
          </a:p>
        </p:txBody>
      </p:sp>
      <p:sp>
        <p:nvSpPr>
          <p:cNvPr id="51" name="Rounded Rectangle 50">
            <a:extLst>
              <a:ext uri="{FF2B5EF4-FFF2-40B4-BE49-F238E27FC236}">
                <a16:creationId xmlns:a16="http://schemas.microsoft.com/office/drawing/2014/main" id="{43EC47DE-7F05-B146-D248-A92AD989B47C}"/>
              </a:ext>
            </a:extLst>
          </p:cNvPr>
          <p:cNvSpPr/>
          <p:nvPr/>
        </p:nvSpPr>
        <p:spPr>
          <a:xfrm>
            <a:off x="4002700" y="3424501"/>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noProof="0">
                <a:ln>
                  <a:noFill/>
                </a:ln>
                <a:solidFill>
                  <a:srgbClr val="0D274D"/>
                </a:solidFill>
                <a:effectLst/>
                <a:uLnTx/>
                <a:uFillTx/>
                <a:latin typeface="CiscoSansTT Light"/>
                <a:ea typeface="+mn-ea"/>
                <a:cs typeface="+mn-cs"/>
              </a:rPr>
              <a:t>Self-Service</a:t>
            </a:r>
          </a:p>
        </p:txBody>
      </p:sp>
      <p:sp>
        <p:nvSpPr>
          <p:cNvPr id="52" name="Rounded Rectangle 51">
            <a:extLst>
              <a:ext uri="{FF2B5EF4-FFF2-40B4-BE49-F238E27FC236}">
                <a16:creationId xmlns:a16="http://schemas.microsoft.com/office/drawing/2014/main" id="{C635B171-0372-3E3B-7922-DDDA0EF384E2}"/>
              </a:ext>
            </a:extLst>
          </p:cNvPr>
          <p:cNvSpPr/>
          <p:nvPr/>
        </p:nvSpPr>
        <p:spPr>
          <a:xfrm>
            <a:off x="2717860" y="3935264"/>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External </a:t>
            </a:r>
            <a:br>
              <a:rPr kumimoji="0" lang="en-US" sz="900" b="0" i="0" u="none" strike="noStrike" kern="1200" cap="none" spc="0" normalizeH="0" baseline="0" noProof="0">
                <a:ln>
                  <a:noFill/>
                </a:ln>
                <a:solidFill>
                  <a:srgbClr val="0D274D"/>
                </a:solidFill>
                <a:effectLst/>
                <a:uLnTx/>
                <a:uFillTx/>
                <a:latin typeface="CiscoSansTT Light"/>
                <a:ea typeface="+mn-ea"/>
                <a:cs typeface="+mn-cs"/>
              </a:rPr>
            </a:br>
            <a:r>
              <a:rPr kumimoji="0" lang="en-US" sz="900" b="0" i="0" u="none" strike="noStrike" kern="1200" cap="none" spc="0" normalizeH="0" baseline="0" noProof="0">
                <a:ln>
                  <a:noFill/>
                </a:ln>
                <a:solidFill>
                  <a:srgbClr val="0D274D"/>
                </a:solidFill>
                <a:effectLst/>
                <a:uLnTx/>
                <a:uFillTx/>
                <a:latin typeface="CiscoSansTT Light"/>
                <a:ea typeface="+mn-ea"/>
                <a:cs typeface="+mn-cs"/>
              </a:rPr>
              <a:t>Data Dips</a:t>
            </a:r>
          </a:p>
        </p:txBody>
      </p:sp>
      <p:sp>
        <p:nvSpPr>
          <p:cNvPr id="53" name="Rounded Rectangle 52">
            <a:extLst>
              <a:ext uri="{FF2B5EF4-FFF2-40B4-BE49-F238E27FC236}">
                <a16:creationId xmlns:a16="http://schemas.microsoft.com/office/drawing/2014/main" id="{AC6A7932-854D-A711-FF37-394F7D24D581}"/>
              </a:ext>
            </a:extLst>
          </p:cNvPr>
          <p:cNvSpPr/>
          <p:nvPr/>
        </p:nvSpPr>
        <p:spPr>
          <a:xfrm>
            <a:off x="5358842" y="3427312"/>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Collect Digits</a:t>
            </a:r>
          </a:p>
        </p:txBody>
      </p:sp>
      <p:sp>
        <p:nvSpPr>
          <p:cNvPr id="54" name="Rounded Rectangle 53">
            <a:extLst>
              <a:ext uri="{FF2B5EF4-FFF2-40B4-BE49-F238E27FC236}">
                <a16:creationId xmlns:a16="http://schemas.microsoft.com/office/drawing/2014/main" id="{76DE253C-B344-F583-8D91-C7609EA91EE3}"/>
              </a:ext>
            </a:extLst>
          </p:cNvPr>
          <p:cNvSpPr/>
          <p:nvPr/>
        </p:nvSpPr>
        <p:spPr>
          <a:xfrm>
            <a:off x="5352260" y="3933727"/>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And </a:t>
            </a:r>
            <a:br>
              <a:rPr kumimoji="0" lang="en-US" sz="900" b="0" i="0" u="none" strike="noStrike" kern="1200" cap="none" spc="0" normalizeH="0" baseline="0" noProof="0">
                <a:ln>
                  <a:noFill/>
                </a:ln>
                <a:solidFill>
                  <a:srgbClr val="0D274D"/>
                </a:solidFill>
                <a:effectLst/>
                <a:uLnTx/>
                <a:uFillTx/>
                <a:latin typeface="CiscoSansTT Light"/>
                <a:ea typeface="+mn-ea"/>
                <a:cs typeface="+mn-cs"/>
              </a:rPr>
            </a:br>
            <a:r>
              <a:rPr kumimoji="0" lang="en-US" sz="900" b="0" i="0" u="none" strike="noStrike" kern="1200" cap="none" spc="0" normalizeH="0" baseline="0" noProof="0">
                <a:ln>
                  <a:noFill/>
                </a:ln>
                <a:solidFill>
                  <a:srgbClr val="0D274D"/>
                </a:solidFill>
                <a:effectLst/>
                <a:uLnTx/>
                <a:uFillTx/>
                <a:latin typeface="CiscoSansTT Light"/>
                <a:ea typeface="+mn-ea"/>
                <a:cs typeface="+mn-cs"/>
              </a:rPr>
              <a:t>many more…</a:t>
            </a:r>
          </a:p>
        </p:txBody>
      </p:sp>
      <p:sp>
        <p:nvSpPr>
          <p:cNvPr id="35" name="Slide Number Placeholder 34">
            <a:extLst>
              <a:ext uri="{FF2B5EF4-FFF2-40B4-BE49-F238E27FC236}">
                <a16:creationId xmlns:a16="http://schemas.microsoft.com/office/drawing/2014/main" id="{D061234B-94E4-DD00-556C-5BD413AF9F0B}"/>
              </a:ext>
            </a:extLst>
          </p:cNvPr>
          <p:cNvSpPr>
            <a:spLocks noGrp="1"/>
          </p:cNvSpPr>
          <p:nvPr>
            <p:ph type="sldNum" sz="quarter" idx="4"/>
          </p:nvPr>
        </p:nvSpPr>
        <p:spPr/>
        <p:txBody>
          <a:bodyPr/>
          <a:lstStyle/>
          <a:p>
            <a:fld id="{96A97DD0-5BE7-4856-A2A9-C42C6688E607}" type="slidenum">
              <a:rPr lang="en-US" smtClean="0"/>
              <a:pPr/>
              <a:t>11</a:t>
            </a:fld>
            <a:endParaRPr lang="en-US" dirty="0"/>
          </a:p>
        </p:txBody>
      </p:sp>
    </p:spTree>
    <p:extLst>
      <p:ext uri="{BB962C8B-B14F-4D97-AF65-F5344CB8AC3E}">
        <p14:creationId xmlns:p14="http://schemas.microsoft.com/office/powerpoint/2010/main" val="108849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CJDS?</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368116" y="1192584"/>
            <a:ext cx="4583860" cy="375432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dirty="0"/>
              <a:t>Journey Data Services (JDS) </a:t>
            </a:r>
            <a:r>
              <a:rPr lang="en-GB" dirty="0"/>
              <a:t>is an </a:t>
            </a:r>
            <a:r>
              <a:rPr lang="en-GB" u="sng" dirty="0"/>
              <a:t>API-first</a:t>
            </a:r>
            <a:r>
              <a:rPr lang="en-GB" dirty="0"/>
              <a:t> customer journey management service that allows users to capture a customer’s journey across multiple channels or applications, identify insights and take real-time actions.</a:t>
            </a:r>
            <a:br>
              <a:rPr lang="en-GB" dirty="0"/>
            </a:br>
            <a:endParaRPr lang="en-GB" dirty="0"/>
          </a:p>
          <a:p>
            <a:r>
              <a:rPr lang="en-GB" dirty="0"/>
              <a:t>Limited Availability in US, coming in EU in the near future alongside Experience Management.</a:t>
            </a:r>
            <a:br>
              <a:rPr lang="en-GB" dirty="0"/>
            </a:br>
            <a:endParaRPr lang="en-GB" dirty="0"/>
          </a:p>
          <a:p>
            <a:r>
              <a:rPr lang="en-GB" dirty="0"/>
              <a:t>No additional cost, part of standard agent offering.</a:t>
            </a:r>
            <a:br>
              <a:rPr lang="en-GB" dirty="0"/>
            </a:br>
            <a:endParaRPr lang="en-GB" dirty="0"/>
          </a:p>
          <a:p>
            <a:r>
              <a:rPr lang="en-GB" dirty="0"/>
              <a:t>Customer Journey Data </a:t>
            </a:r>
            <a:r>
              <a:rPr lang="en-GB" dirty="0">
                <a:hlinkClick r:id="rId10"/>
              </a:rPr>
              <a:t>FAQ</a:t>
            </a:r>
            <a:endParaRPr lang="en-GB" dirty="0"/>
          </a:p>
        </p:txBody>
      </p:sp>
      <p:pic>
        <p:nvPicPr>
          <p:cNvPr id="11" name="Picture 10" descr="A magnifying glass with a wooden handle&#10;&#10;Description automatically generated">
            <a:extLst>
              <a:ext uri="{FF2B5EF4-FFF2-40B4-BE49-F238E27FC236}">
                <a16:creationId xmlns:a16="http://schemas.microsoft.com/office/drawing/2014/main" id="{925BB72D-FACD-C237-56AD-09943390CE3A}"/>
              </a:ext>
            </a:extLst>
          </p:cNvPr>
          <p:cNvPicPr>
            <a:picLocks noChangeAspect="1"/>
          </p:cNvPicPr>
          <p:nvPr/>
        </p:nvPicPr>
        <p:blipFill>
          <a:blip r:embed="rId11"/>
          <a:stretch>
            <a:fillRect/>
          </a:stretch>
        </p:blipFill>
        <p:spPr>
          <a:xfrm>
            <a:off x="2376132" y="3673728"/>
            <a:ext cx="1241205" cy="1401763"/>
          </a:xfrm>
          <a:prstGeom prst="rect">
            <a:avLst/>
          </a:prstGeom>
        </p:spPr>
      </p:pic>
      <p:pic>
        <p:nvPicPr>
          <p:cNvPr id="10" name="Picture 9" descr="A red and white logo&#10;&#10;Description automatically generated">
            <a:extLst>
              <a:ext uri="{FF2B5EF4-FFF2-40B4-BE49-F238E27FC236}">
                <a16:creationId xmlns:a16="http://schemas.microsoft.com/office/drawing/2014/main" id="{FCC17E07-3315-B861-2AC5-9316A4C69245}"/>
              </a:ext>
            </a:extLst>
          </p:cNvPr>
          <p:cNvPicPr>
            <a:picLocks noChangeAspect="1"/>
          </p:cNvPicPr>
          <p:nvPr/>
        </p:nvPicPr>
        <p:blipFill>
          <a:blip r:embed="rId12"/>
          <a:stretch>
            <a:fillRect/>
          </a:stretch>
        </p:blipFill>
        <p:spPr>
          <a:xfrm>
            <a:off x="7754748" y="37506"/>
            <a:ext cx="1389252" cy="731673"/>
          </a:xfrm>
          <a:prstGeom prst="rect">
            <a:avLst/>
          </a:prstGeom>
        </p:spPr>
      </p:pic>
      <p:sp>
        <p:nvSpPr>
          <p:cNvPr id="12" name="Slide Number Placeholder 11">
            <a:extLst>
              <a:ext uri="{FF2B5EF4-FFF2-40B4-BE49-F238E27FC236}">
                <a16:creationId xmlns:a16="http://schemas.microsoft.com/office/drawing/2014/main" id="{76363D56-8A1F-11F9-F2F9-5668533E6153}"/>
              </a:ext>
            </a:extLst>
          </p:cNvPr>
          <p:cNvSpPr>
            <a:spLocks noGrp="1"/>
          </p:cNvSpPr>
          <p:nvPr>
            <p:ph type="sldNum" sz="quarter" idx="4"/>
          </p:nvPr>
        </p:nvSpPr>
        <p:spPr/>
        <p:txBody>
          <a:bodyPr/>
          <a:lstStyle/>
          <a:p>
            <a:fld id="{96A97DD0-5BE7-4856-A2A9-C42C6688E607}" type="slidenum">
              <a:rPr lang="en-US" smtClean="0"/>
              <a:pPr/>
              <a:t>110</a:t>
            </a:fld>
            <a:endParaRPr lang="en-US" dirty="0"/>
          </a:p>
        </p:txBody>
      </p:sp>
    </p:spTree>
    <p:extLst>
      <p:ext uri="{BB962C8B-B14F-4D97-AF65-F5344CB8AC3E}">
        <p14:creationId xmlns:p14="http://schemas.microsoft.com/office/powerpoint/2010/main" val="120927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2222E-6 1.35802E-6 L -0.14584 0.00679 " pathEditMode="relative" rAng="0" ptsTypes="AA">
                                      <p:cBhvr>
                                        <p:cTn id="6" dur="2000" fill="hold"/>
                                        <p:tgtEl>
                                          <p:spTgt spid="11"/>
                                        </p:tgtEl>
                                        <p:attrNameLst>
                                          <p:attrName>ppt_x</p:attrName>
                                          <p:attrName>ppt_y</p:attrName>
                                        </p:attrNameLst>
                                      </p:cBhvr>
                                      <p:rCtr x="-7292" y="340"/>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anim calcmode="lin" valueType="num">
                                      <p:cBhvr>
                                        <p:cTn id="1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anim calcmode="lin" valueType="num">
                                      <p:cBhvr>
                                        <p:cTn id="1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1000"/>
                                        <p:tgtEl>
                                          <p:spTgt spid="9">
                                            <p:txEl>
                                              <p:pRg st="2" end="2"/>
                                            </p:txEl>
                                          </p:spTgt>
                                        </p:tgtEl>
                                      </p:cBhvr>
                                    </p:animEffect>
                                    <p:anim calcmode="lin" valueType="num">
                                      <p:cBhvr>
                                        <p:cTn id="26"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2EB03-4B1B-29B1-CA3F-1A6BAC9905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139C7-EECE-CB85-20AA-3E0B9D2F9084}"/>
              </a:ext>
            </a:extLst>
          </p:cNvPr>
          <p:cNvSpPr>
            <a:spLocks noGrp="1"/>
          </p:cNvSpPr>
          <p:nvPr>
            <p:ph type="title"/>
          </p:nvPr>
        </p:nvSpPr>
        <p:spPr/>
        <p:txBody>
          <a:bodyPr/>
          <a:lstStyle/>
          <a:p>
            <a:r>
              <a:rPr lang="en-US" dirty="0"/>
              <a:t>CJDS Developer Portal</a:t>
            </a:r>
            <a:endParaRPr lang="en-US" dirty="0">
              <a:solidFill>
                <a:srgbClr val="FF0000"/>
              </a:solidFill>
            </a:endParaRPr>
          </a:p>
        </p:txBody>
      </p:sp>
      <p:sp>
        <p:nvSpPr>
          <p:cNvPr id="3" name="Footer Placeholder 2">
            <a:extLst>
              <a:ext uri="{FF2B5EF4-FFF2-40B4-BE49-F238E27FC236}">
                <a16:creationId xmlns:a16="http://schemas.microsoft.com/office/drawing/2014/main" id="{47C6C34F-EF88-2FCA-2B90-DB430BCDDF4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and white logo&#10;&#10;Description automatically generated">
            <a:extLst>
              <a:ext uri="{FF2B5EF4-FFF2-40B4-BE49-F238E27FC236}">
                <a16:creationId xmlns:a16="http://schemas.microsoft.com/office/drawing/2014/main" id="{9120DCFD-0830-C4A7-CCB2-55213607A956}"/>
              </a:ext>
            </a:extLst>
          </p:cNvPr>
          <p:cNvPicPr>
            <a:picLocks noChangeAspect="1"/>
          </p:cNvPicPr>
          <p:nvPr/>
        </p:nvPicPr>
        <p:blipFill>
          <a:blip r:embed="rId3"/>
          <a:stretch>
            <a:fillRect/>
          </a:stretch>
        </p:blipFill>
        <p:spPr>
          <a:xfrm>
            <a:off x="7754748" y="37506"/>
            <a:ext cx="1389252" cy="73167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D172C4E-8EC6-9CD9-3006-8A043165B43E}"/>
              </a:ext>
            </a:extLst>
          </p:cNvPr>
          <p:cNvPicPr>
            <a:picLocks noChangeAspect="1"/>
          </p:cNvPicPr>
          <p:nvPr/>
        </p:nvPicPr>
        <p:blipFill>
          <a:blip r:embed="rId4"/>
          <a:stretch>
            <a:fillRect/>
          </a:stretch>
        </p:blipFill>
        <p:spPr>
          <a:xfrm>
            <a:off x="5062251" y="1699154"/>
            <a:ext cx="3448800" cy="2923069"/>
          </a:xfrm>
          <a:prstGeom prst="rect">
            <a:avLst/>
          </a:prstGeom>
          <a:ln>
            <a:solidFill>
              <a:schemeClr val="accent5">
                <a:lumMod val="75000"/>
              </a:schemeClr>
            </a:solidFill>
          </a:ln>
        </p:spPr>
      </p:pic>
      <p:pic>
        <p:nvPicPr>
          <p:cNvPr id="15" name="Picture 14" descr="A screenshot of a computer&#10;&#10;Description automatically generated">
            <a:extLst>
              <a:ext uri="{FF2B5EF4-FFF2-40B4-BE49-F238E27FC236}">
                <a16:creationId xmlns:a16="http://schemas.microsoft.com/office/drawing/2014/main" id="{ABA0E227-B78C-3CE3-AB32-3A50BE5ACCA3}"/>
              </a:ext>
            </a:extLst>
          </p:cNvPr>
          <p:cNvPicPr>
            <a:picLocks/>
          </p:cNvPicPr>
          <p:nvPr/>
        </p:nvPicPr>
        <p:blipFill>
          <a:blip r:embed="rId5"/>
          <a:stretch>
            <a:fillRect/>
          </a:stretch>
        </p:blipFill>
        <p:spPr>
          <a:xfrm>
            <a:off x="632949" y="1699154"/>
            <a:ext cx="3448800" cy="2923200"/>
          </a:xfrm>
          <a:prstGeom prst="rect">
            <a:avLst/>
          </a:prstGeom>
          <a:ln>
            <a:solidFill>
              <a:schemeClr val="accent5">
                <a:lumMod val="75000"/>
              </a:schemeClr>
            </a:solidFill>
          </a:ln>
        </p:spPr>
      </p:pic>
      <p:sp>
        <p:nvSpPr>
          <p:cNvPr id="16" name="Text Placeholder 11">
            <a:extLst>
              <a:ext uri="{FF2B5EF4-FFF2-40B4-BE49-F238E27FC236}">
                <a16:creationId xmlns:a16="http://schemas.microsoft.com/office/drawing/2014/main" id="{F53643F9-1A25-2080-23B0-97C74DAA3DEC}"/>
              </a:ext>
            </a:extLst>
          </p:cNvPr>
          <p:cNvSpPr txBox="1">
            <a:spLocks/>
          </p:cNvSpPr>
          <p:nvPr/>
        </p:nvSpPr>
        <p:spPr>
          <a:xfrm>
            <a:off x="875593" y="1281881"/>
            <a:ext cx="2963512" cy="41727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BE" sz="1800" dirty="0">
                <a:hlinkClick r:id="rId6"/>
              </a:rPr>
              <a:t>Journey - Getting Started</a:t>
            </a:r>
            <a:endParaRPr lang="en-BE" sz="1800" dirty="0"/>
          </a:p>
        </p:txBody>
      </p:sp>
      <p:sp>
        <p:nvSpPr>
          <p:cNvPr id="17" name="Text Placeholder 11">
            <a:extLst>
              <a:ext uri="{FF2B5EF4-FFF2-40B4-BE49-F238E27FC236}">
                <a16:creationId xmlns:a16="http://schemas.microsoft.com/office/drawing/2014/main" id="{BF290C87-1489-F6D4-D625-C381BFB42728}"/>
              </a:ext>
            </a:extLst>
          </p:cNvPr>
          <p:cNvSpPr txBox="1">
            <a:spLocks/>
          </p:cNvSpPr>
          <p:nvPr/>
        </p:nvSpPr>
        <p:spPr>
          <a:xfrm>
            <a:off x="5988606" y="1281881"/>
            <a:ext cx="1596090" cy="41727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BE" sz="1800" dirty="0">
                <a:hlinkClick r:id="rId7"/>
              </a:rPr>
              <a:t>Journey APIs</a:t>
            </a:r>
            <a:endParaRPr lang="en-BE" sz="1800" dirty="0"/>
          </a:p>
        </p:txBody>
      </p:sp>
      <p:sp>
        <p:nvSpPr>
          <p:cNvPr id="5" name="Slide Number Placeholder 4">
            <a:extLst>
              <a:ext uri="{FF2B5EF4-FFF2-40B4-BE49-F238E27FC236}">
                <a16:creationId xmlns:a16="http://schemas.microsoft.com/office/drawing/2014/main" id="{20E6664B-188A-403F-5046-E26F964598D8}"/>
              </a:ext>
            </a:extLst>
          </p:cNvPr>
          <p:cNvSpPr>
            <a:spLocks noGrp="1"/>
          </p:cNvSpPr>
          <p:nvPr>
            <p:ph type="sldNum" sz="quarter" idx="4"/>
          </p:nvPr>
        </p:nvSpPr>
        <p:spPr/>
        <p:txBody>
          <a:bodyPr/>
          <a:lstStyle/>
          <a:p>
            <a:fld id="{96A97DD0-5BE7-4856-A2A9-C42C6688E607}" type="slidenum">
              <a:rPr lang="en-US" smtClean="0"/>
              <a:pPr/>
              <a:t>111</a:t>
            </a:fld>
            <a:endParaRPr lang="en-US" dirty="0"/>
          </a:p>
        </p:txBody>
      </p:sp>
    </p:spTree>
    <p:extLst>
      <p:ext uri="{BB962C8B-B14F-4D97-AF65-F5344CB8AC3E}">
        <p14:creationId xmlns:p14="http://schemas.microsoft.com/office/powerpoint/2010/main" val="362907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xEl>
                                              <p:pRg st="0" end="0"/>
                                            </p:txEl>
                                          </p:spTgt>
                                        </p:tgtEl>
                                        <p:attrNameLst>
                                          <p:attrName>style.visibility</p:attrName>
                                        </p:attrNameLst>
                                      </p:cBhvr>
                                      <p:to>
                                        <p:strVal val="visible"/>
                                      </p:to>
                                    </p:set>
                                    <p:animEffect transition="in" filter="fade">
                                      <p:cBhvr>
                                        <p:cTn id="14" dur="1000"/>
                                        <p:tgtEl>
                                          <p:spTgt spid="17">
                                            <p:txEl>
                                              <p:pRg st="0" end="0"/>
                                            </p:txEl>
                                          </p:spTgt>
                                        </p:tgtEl>
                                      </p:cBhvr>
                                    </p:animEffect>
                                    <p:anim calcmode="lin" valueType="num">
                                      <p:cBhvr>
                                        <p:cTn id="1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F263-1C6D-B920-8473-6FD8C571A40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A138275-372A-2DE0-6446-B9659FE30AE7}"/>
              </a:ext>
            </a:extLst>
          </p:cNvPr>
          <p:cNvPicPr>
            <a:picLocks noChangeAspect="1"/>
          </p:cNvPicPr>
          <p:nvPr/>
        </p:nvPicPr>
        <p:blipFill>
          <a:blip r:embed="rId3"/>
          <a:stretch>
            <a:fillRect/>
          </a:stretch>
        </p:blipFill>
        <p:spPr>
          <a:xfrm>
            <a:off x="777583" y="3764789"/>
            <a:ext cx="7772400" cy="910333"/>
          </a:xfrm>
          <a:prstGeom prst="rect">
            <a:avLst/>
          </a:prstGeom>
        </p:spPr>
      </p:pic>
      <p:sp>
        <p:nvSpPr>
          <p:cNvPr id="2" name="Title 1">
            <a:extLst>
              <a:ext uri="{FF2B5EF4-FFF2-40B4-BE49-F238E27FC236}">
                <a16:creationId xmlns:a16="http://schemas.microsoft.com/office/drawing/2014/main" id="{73634F9D-EB12-4F47-84B0-6B276C30B83E}"/>
              </a:ext>
            </a:extLst>
          </p:cNvPr>
          <p:cNvSpPr>
            <a:spLocks noGrp="1"/>
          </p:cNvSpPr>
          <p:nvPr>
            <p:ph type="title"/>
          </p:nvPr>
        </p:nvSpPr>
        <p:spPr/>
        <p:txBody>
          <a:bodyPr/>
          <a:lstStyle/>
          <a:p>
            <a:r>
              <a:rPr lang="en-US" dirty="0"/>
              <a:t>4 Stages of JDS - Listen</a:t>
            </a:r>
            <a:endParaRPr lang="en-US" dirty="0">
              <a:solidFill>
                <a:srgbClr val="FF0000"/>
              </a:solidFill>
            </a:endParaRPr>
          </a:p>
        </p:txBody>
      </p:sp>
      <p:sp>
        <p:nvSpPr>
          <p:cNvPr id="3" name="Footer Placeholder 2">
            <a:extLst>
              <a:ext uri="{FF2B5EF4-FFF2-40B4-BE49-F238E27FC236}">
                <a16:creationId xmlns:a16="http://schemas.microsoft.com/office/drawing/2014/main" id="{87962147-BB63-BA6F-CF73-8D389E6BDC31}"/>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and white logo&#10;&#10;Description automatically generated">
            <a:extLst>
              <a:ext uri="{FF2B5EF4-FFF2-40B4-BE49-F238E27FC236}">
                <a16:creationId xmlns:a16="http://schemas.microsoft.com/office/drawing/2014/main" id="{332A9D78-DE5B-5031-A76D-121E4BFC7B5F}"/>
              </a:ext>
            </a:extLst>
          </p:cNvPr>
          <p:cNvPicPr>
            <a:picLocks noChangeAspect="1"/>
          </p:cNvPicPr>
          <p:nvPr/>
        </p:nvPicPr>
        <p:blipFill>
          <a:blip r:embed="rId4"/>
          <a:stretch>
            <a:fillRect/>
          </a:stretch>
        </p:blipFill>
        <p:spPr>
          <a:xfrm>
            <a:off x="7754748" y="37506"/>
            <a:ext cx="1389252" cy="731673"/>
          </a:xfrm>
          <a:prstGeom prst="rect">
            <a:avLst/>
          </a:prstGeom>
        </p:spPr>
      </p:pic>
      <p:pic>
        <p:nvPicPr>
          <p:cNvPr id="6" name="Picture 5" descr="A black screen with a black background&#10;&#10;Description automatically generated">
            <a:extLst>
              <a:ext uri="{FF2B5EF4-FFF2-40B4-BE49-F238E27FC236}">
                <a16:creationId xmlns:a16="http://schemas.microsoft.com/office/drawing/2014/main" id="{9FE3812E-A51B-4E8F-E65A-1C3AB20A61B3}"/>
              </a:ext>
            </a:extLst>
          </p:cNvPr>
          <p:cNvPicPr>
            <a:picLocks noChangeAspect="1"/>
          </p:cNvPicPr>
          <p:nvPr/>
        </p:nvPicPr>
        <p:blipFill>
          <a:blip r:embed="rId5"/>
          <a:stretch>
            <a:fillRect/>
          </a:stretch>
        </p:blipFill>
        <p:spPr>
          <a:xfrm>
            <a:off x="3327400" y="4254207"/>
            <a:ext cx="1142836" cy="349200"/>
          </a:xfrm>
          <a:prstGeom prst="rect">
            <a:avLst/>
          </a:prstGeom>
        </p:spPr>
      </p:pic>
      <p:pic>
        <p:nvPicPr>
          <p:cNvPr id="9" name="Picture 8" descr="A black screen with a black background&#10;&#10;Description automatically generated">
            <a:extLst>
              <a:ext uri="{FF2B5EF4-FFF2-40B4-BE49-F238E27FC236}">
                <a16:creationId xmlns:a16="http://schemas.microsoft.com/office/drawing/2014/main" id="{55325147-247F-CC13-417E-FFB02E0C0E51}"/>
              </a:ext>
            </a:extLst>
          </p:cNvPr>
          <p:cNvPicPr>
            <a:picLocks noChangeAspect="1"/>
          </p:cNvPicPr>
          <p:nvPr/>
        </p:nvPicPr>
        <p:blipFill>
          <a:blip r:embed="rId5"/>
          <a:stretch>
            <a:fillRect/>
          </a:stretch>
        </p:blipFill>
        <p:spPr>
          <a:xfrm>
            <a:off x="5121031" y="4219955"/>
            <a:ext cx="1142836" cy="349200"/>
          </a:xfrm>
          <a:prstGeom prst="rect">
            <a:avLst/>
          </a:prstGeom>
        </p:spPr>
      </p:pic>
      <p:pic>
        <p:nvPicPr>
          <p:cNvPr id="11" name="Picture 10" descr="A black screen with a black background&#10;&#10;Description automatically generated">
            <a:extLst>
              <a:ext uri="{FF2B5EF4-FFF2-40B4-BE49-F238E27FC236}">
                <a16:creationId xmlns:a16="http://schemas.microsoft.com/office/drawing/2014/main" id="{D9D46D82-8271-4631-C0BD-2C0C480C9839}"/>
              </a:ext>
            </a:extLst>
          </p:cNvPr>
          <p:cNvPicPr>
            <a:picLocks noChangeAspect="1"/>
          </p:cNvPicPr>
          <p:nvPr/>
        </p:nvPicPr>
        <p:blipFill>
          <a:blip r:embed="rId5"/>
          <a:stretch>
            <a:fillRect/>
          </a:stretch>
        </p:blipFill>
        <p:spPr>
          <a:xfrm>
            <a:off x="7020053" y="4266993"/>
            <a:ext cx="1142836" cy="349200"/>
          </a:xfrm>
          <a:prstGeom prst="rect">
            <a:avLst/>
          </a:prstGeom>
        </p:spPr>
      </p:pic>
      <p:sp>
        <p:nvSpPr>
          <p:cNvPr id="12" name="Text Placeholder 11">
            <a:extLst>
              <a:ext uri="{FF2B5EF4-FFF2-40B4-BE49-F238E27FC236}">
                <a16:creationId xmlns:a16="http://schemas.microsoft.com/office/drawing/2014/main" id="{46C7F18C-5E50-C527-8A5A-6A77C099637A}"/>
              </a:ext>
            </a:extLst>
          </p:cNvPr>
          <p:cNvSpPr txBox="1">
            <a:spLocks/>
          </p:cNvSpPr>
          <p:nvPr/>
        </p:nvSpPr>
        <p:spPr>
          <a:xfrm>
            <a:off x="454458" y="1123279"/>
            <a:ext cx="8418650"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BE" sz="2000" b="1" dirty="0"/>
              <a:t>Listen:</a:t>
            </a:r>
            <a:r>
              <a:rPr lang="en-BE" sz="2000" dirty="0"/>
              <a:t> </a:t>
            </a:r>
            <a:r>
              <a:rPr kumimoji="0" lang="en-GB" sz="2000" i="0" u="none" strike="noStrike" kern="1200" cap="none" spc="0" normalizeH="0" baseline="0" noProof="0" dirty="0">
                <a:ln>
                  <a:noFill/>
                </a:ln>
                <a:solidFill>
                  <a:srgbClr val="101820"/>
                </a:solidFill>
                <a:effectLst/>
                <a:uLnTx/>
                <a:uFillTx/>
                <a:ea typeface="ＭＳ Ｐゴシック" charset="0"/>
              </a:rPr>
              <a:t>Integrate with any data source or 3</a:t>
            </a:r>
            <a:r>
              <a:rPr kumimoji="0" lang="en-GB" sz="2000" i="0" u="none" strike="noStrike" kern="1200" cap="none" spc="0" normalizeH="0" baseline="30000" noProof="0" dirty="0">
                <a:ln>
                  <a:noFill/>
                </a:ln>
                <a:solidFill>
                  <a:srgbClr val="101820"/>
                </a:solidFill>
                <a:effectLst/>
                <a:uLnTx/>
                <a:uFillTx/>
                <a:ea typeface="ＭＳ Ｐゴシック" charset="0"/>
              </a:rPr>
              <a:t>rd</a:t>
            </a:r>
            <a:r>
              <a:rPr kumimoji="0" lang="en-GB" sz="2000" i="0" u="none" strike="noStrike" kern="1200" cap="none" spc="0" normalizeH="0" baseline="0" noProof="0" dirty="0">
                <a:ln>
                  <a:noFill/>
                </a:ln>
                <a:solidFill>
                  <a:srgbClr val="101820"/>
                </a:solidFill>
                <a:effectLst/>
                <a:uLnTx/>
                <a:uFillTx/>
                <a:ea typeface="ＭＳ Ｐゴシック" charset="0"/>
              </a:rPr>
              <a:t> party app to listen for customer events.</a:t>
            </a:r>
            <a:br>
              <a:rPr kumimoji="0" lang="en-GB" sz="1800" i="0" u="none" strike="noStrike" kern="1200" cap="none" spc="0" normalizeH="0" baseline="0" noProof="0" dirty="0">
                <a:ln>
                  <a:noFill/>
                </a:ln>
                <a:solidFill>
                  <a:srgbClr val="101820"/>
                </a:solidFill>
                <a:effectLst/>
                <a:uLnTx/>
                <a:uFillTx/>
                <a:ea typeface="ＭＳ Ｐゴシック" charset="0"/>
              </a:rPr>
            </a:br>
            <a:endParaRPr kumimoji="0" lang="en-GB" sz="1800" i="0" u="none" strike="noStrike" kern="1200" cap="none" spc="0" normalizeH="0" baseline="0" noProof="0" dirty="0">
              <a:ln>
                <a:noFill/>
              </a:ln>
              <a:solidFill>
                <a:srgbClr val="101820"/>
              </a:solidFill>
              <a:effectLst/>
              <a:uLnTx/>
              <a:uFillTx/>
              <a:ea typeface="ＭＳ Ｐゴシック" charset="0"/>
            </a:endParaRPr>
          </a:p>
          <a:p>
            <a:pPr marL="0" indent="0">
              <a:buNone/>
            </a:pPr>
            <a:r>
              <a:rPr lang="en-GB" sz="1600" b="1" dirty="0">
                <a:solidFill>
                  <a:srgbClr val="101820"/>
                </a:solidFill>
              </a:rPr>
              <a:t>Project / Workspace</a:t>
            </a:r>
            <a:r>
              <a:rPr lang="en-GB" sz="1600" dirty="0">
                <a:solidFill>
                  <a:srgbClr val="101820"/>
                </a:solidFill>
              </a:rPr>
              <a:t>: A uniquely identified entity that includes a specific set of JDS configurations and data sources.</a:t>
            </a:r>
          </a:p>
          <a:p>
            <a:pPr lvl="1"/>
            <a:r>
              <a:rPr lang="en-GB" sz="1500" dirty="0">
                <a:solidFill>
                  <a:srgbClr val="101820"/>
                </a:solidFill>
              </a:rPr>
              <a:t>At any given moment, only one project can be active per tenant (i.e. listen to events).</a:t>
            </a:r>
          </a:p>
          <a:p>
            <a:pPr marL="0" indent="0">
              <a:buNone/>
            </a:pPr>
            <a:r>
              <a:rPr kumimoji="0" lang="en-GB" sz="1600" b="1" i="0" u="none" strike="noStrike" kern="1200" cap="none" spc="0" normalizeH="0" baseline="0" noProof="0" dirty="0">
                <a:ln>
                  <a:noFill/>
                </a:ln>
                <a:solidFill>
                  <a:srgbClr val="101820"/>
                </a:solidFill>
                <a:effectLst/>
                <a:uLnTx/>
                <a:uFillTx/>
                <a:ea typeface="ＭＳ Ｐゴシック" charset="0"/>
              </a:rPr>
              <a:t>Subscription</a:t>
            </a:r>
            <a:r>
              <a:rPr kumimoji="0" lang="en-GB" sz="1600" i="0" u="none" strike="noStrike" kern="1200" cap="none" spc="0" normalizeH="0" baseline="0" noProof="0" dirty="0">
                <a:ln>
                  <a:noFill/>
                </a:ln>
                <a:solidFill>
                  <a:srgbClr val="101820"/>
                </a:solidFill>
                <a:effectLst/>
                <a:uLnTx/>
                <a:uFillTx/>
                <a:ea typeface="ＭＳ Ｐゴシック" charset="0"/>
              </a:rPr>
              <a:t>: The events that JDS listens on, e.g. all the agent activity state changes/logins/logouts are one default JDS subscription.</a:t>
            </a:r>
          </a:p>
          <a:p>
            <a:pPr marL="0" indent="0">
              <a:buNone/>
            </a:pPr>
            <a:endParaRPr lang="en-GB" sz="1800" dirty="0">
              <a:solidFill>
                <a:srgbClr val="101820"/>
              </a:solidFill>
            </a:endParaRPr>
          </a:p>
          <a:p>
            <a:pPr marL="0" indent="0">
              <a:buNone/>
            </a:pPr>
            <a:r>
              <a:rPr lang="en-BE" sz="1800" dirty="0"/>
              <a:t> </a:t>
            </a:r>
          </a:p>
        </p:txBody>
      </p:sp>
      <p:sp>
        <p:nvSpPr>
          <p:cNvPr id="5" name="Slide Number Placeholder 4">
            <a:extLst>
              <a:ext uri="{FF2B5EF4-FFF2-40B4-BE49-F238E27FC236}">
                <a16:creationId xmlns:a16="http://schemas.microsoft.com/office/drawing/2014/main" id="{0F7F3FCE-DE93-1058-C479-0F5990DF121E}"/>
              </a:ext>
            </a:extLst>
          </p:cNvPr>
          <p:cNvSpPr>
            <a:spLocks noGrp="1"/>
          </p:cNvSpPr>
          <p:nvPr>
            <p:ph type="sldNum" sz="quarter" idx="4"/>
          </p:nvPr>
        </p:nvSpPr>
        <p:spPr/>
        <p:txBody>
          <a:bodyPr/>
          <a:lstStyle/>
          <a:p>
            <a:fld id="{96A97DD0-5BE7-4856-A2A9-C42C6688E607}" type="slidenum">
              <a:rPr lang="en-US" smtClean="0"/>
              <a:pPr/>
              <a:t>112</a:t>
            </a:fld>
            <a:endParaRPr lang="en-US" dirty="0"/>
          </a:p>
        </p:txBody>
      </p:sp>
    </p:spTree>
    <p:extLst>
      <p:ext uri="{BB962C8B-B14F-4D97-AF65-F5344CB8AC3E}">
        <p14:creationId xmlns:p14="http://schemas.microsoft.com/office/powerpoint/2010/main" val="402523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C76AB-37A4-F47F-18D6-EA6137A3313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FF0388B-97AD-6270-2CA2-2BF0A72CB936}"/>
              </a:ext>
            </a:extLst>
          </p:cNvPr>
          <p:cNvPicPr>
            <a:picLocks/>
          </p:cNvPicPr>
          <p:nvPr/>
        </p:nvPicPr>
        <p:blipFill>
          <a:blip r:embed="rId3"/>
          <a:stretch>
            <a:fillRect/>
          </a:stretch>
        </p:blipFill>
        <p:spPr>
          <a:xfrm>
            <a:off x="777583" y="3760722"/>
            <a:ext cx="7772400" cy="914400"/>
          </a:xfrm>
          <a:prstGeom prst="rect">
            <a:avLst/>
          </a:prstGeom>
        </p:spPr>
      </p:pic>
      <p:sp>
        <p:nvSpPr>
          <p:cNvPr id="2" name="Title 1">
            <a:extLst>
              <a:ext uri="{FF2B5EF4-FFF2-40B4-BE49-F238E27FC236}">
                <a16:creationId xmlns:a16="http://schemas.microsoft.com/office/drawing/2014/main" id="{6408F61C-1B71-9341-7ED5-12E882FD8692}"/>
              </a:ext>
            </a:extLst>
          </p:cNvPr>
          <p:cNvSpPr>
            <a:spLocks noGrp="1"/>
          </p:cNvSpPr>
          <p:nvPr>
            <p:ph type="title"/>
          </p:nvPr>
        </p:nvSpPr>
        <p:spPr/>
        <p:txBody>
          <a:bodyPr/>
          <a:lstStyle/>
          <a:p>
            <a:r>
              <a:rPr lang="en-US" dirty="0"/>
              <a:t>4 Stages of JDS - Identify</a:t>
            </a:r>
            <a:endParaRPr lang="en-US" dirty="0">
              <a:solidFill>
                <a:srgbClr val="FF0000"/>
              </a:solidFill>
            </a:endParaRPr>
          </a:p>
        </p:txBody>
      </p:sp>
      <p:sp>
        <p:nvSpPr>
          <p:cNvPr id="3" name="Footer Placeholder 2">
            <a:extLst>
              <a:ext uri="{FF2B5EF4-FFF2-40B4-BE49-F238E27FC236}">
                <a16:creationId xmlns:a16="http://schemas.microsoft.com/office/drawing/2014/main" id="{0C343200-4549-CA16-B168-38277AE5EBC0}"/>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and white logo&#10;&#10;Description automatically generated">
            <a:extLst>
              <a:ext uri="{FF2B5EF4-FFF2-40B4-BE49-F238E27FC236}">
                <a16:creationId xmlns:a16="http://schemas.microsoft.com/office/drawing/2014/main" id="{8D2EC9DA-5009-AF9D-05DC-A9547F881423}"/>
              </a:ext>
            </a:extLst>
          </p:cNvPr>
          <p:cNvPicPr>
            <a:picLocks noChangeAspect="1"/>
          </p:cNvPicPr>
          <p:nvPr/>
        </p:nvPicPr>
        <p:blipFill>
          <a:blip r:embed="rId4"/>
          <a:stretch>
            <a:fillRect/>
          </a:stretch>
        </p:blipFill>
        <p:spPr>
          <a:xfrm>
            <a:off x="7754748" y="37506"/>
            <a:ext cx="1389252" cy="731673"/>
          </a:xfrm>
          <a:prstGeom prst="rect">
            <a:avLst/>
          </a:prstGeom>
        </p:spPr>
      </p:pic>
      <p:pic>
        <p:nvPicPr>
          <p:cNvPr id="9" name="Picture 8" descr="A black screen with a black background&#10;&#10;Description automatically generated">
            <a:extLst>
              <a:ext uri="{FF2B5EF4-FFF2-40B4-BE49-F238E27FC236}">
                <a16:creationId xmlns:a16="http://schemas.microsoft.com/office/drawing/2014/main" id="{CC04809D-9E48-5BD7-AC81-0CB89E02CBFB}"/>
              </a:ext>
            </a:extLst>
          </p:cNvPr>
          <p:cNvPicPr>
            <a:picLocks noChangeAspect="1"/>
          </p:cNvPicPr>
          <p:nvPr/>
        </p:nvPicPr>
        <p:blipFill>
          <a:blip r:embed="rId5"/>
          <a:stretch>
            <a:fillRect/>
          </a:stretch>
        </p:blipFill>
        <p:spPr>
          <a:xfrm>
            <a:off x="5121031" y="4219955"/>
            <a:ext cx="1142836" cy="349200"/>
          </a:xfrm>
          <a:prstGeom prst="rect">
            <a:avLst/>
          </a:prstGeom>
        </p:spPr>
      </p:pic>
      <p:pic>
        <p:nvPicPr>
          <p:cNvPr id="11" name="Picture 10" descr="A black screen with a black background&#10;&#10;Description automatically generated">
            <a:extLst>
              <a:ext uri="{FF2B5EF4-FFF2-40B4-BE49-F238E27FC236}">
                <a16:creationId xmlns:a16="http://schemas.microsoft.com/office/drawing/2014/main" id="{0ABBEB3E-899D-709A-B01B-9D80929FB4D1}"/>
              </a:ext>
            </a:extLst>
          </p:cNvPr>
          <p:cNvPicPr>
            <a:picLocks noChangeAspect="1"/>
          </p:cNvPicPr>
          <p:nvPr/>
        </p:nvPicPr>
        <p:blipFill>
          <a:blip r:embed="rId5"/>
          <a:stretch>
            <a:fillRect/>
          </a:stretch>
        </p:blipFill>
        <p:spPr>
          <a:xfrm>
            <a:off x="7020053" y="4266993"/>
            <a:ext cx="1142836" cy="349200"/>
          </a:xfrm>
          <a:prstGeom prst="rect">
            <a:avLst/>
          </a:prstGeom>
        </p:spPr>
      </p:pic>
      <p:sp>
        <p:nvSpPr>
          <p:cNvPr id="13" name="Text Placeholder 11">
            <a:extLst>
              <a:ext uri="{FF2B5EF4-FFF2-40B4-BE49-F238E27FC236}">
                <a16:creationId xmlns:a16="http://schemas.microsoft.com/office/drawing/2014/main" id="{FD56869D-AADE-018A-3442-F7858227004A}"/>
              </a:ext>
            </a:extLst>
          </p:cNvPr>
          <p:cNvSpPr txBox="1">
            <a:spLocks/>
          </p:cNvSpPr>
          <p:nvPr/>
        </p:nvSpPr>
        <p:spPr>
          <a:xfrm>
            <a:off x="445200" y="1020394"/>
            <a:ext cx="8418650"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BE" sz="2000" b="1" dirty="0"/>
              <a:t>Identify:</a:t>
            </a:r>
            <a:r>
              <a:rPr lang="en-BE" sz="2000" dirty="0"/>
              <a:t> </a:t>
            </a:r>
            <a:r>
              <a:rPr lang="en-GB" sz="2000" dirty="0"/>
              <a:t>Create a customer profile capturing propensity drivers</a:t>
            </a:r>
            <a:r>
              <a:rPr kumimoji="0" lang="en-GB" sz="2000" i="0" u="none" strike="noStrike" kern="1200" cap="none" spc="0" normalizeH="0" baseline="0" noProof="0" dirty="0">
                <a:ln>
                  <a:noFill/>
                </a:ln>
                <a:solidFill>
                  <a:srgbClr val="101820"/>
                </a:solidFill>
                <a:effectLst/>
                <a:uLnTx/>
                <a:uFillTx/>
                <a:ea typeface="ＭＳ Ｐゴシック" charset="0"/>
              </a:rPr>
              <a:t>.</a:t>
            </a:r>
            <a:br>
              <a:rPr kumimoji="0" lang="en-GB" sz="1800" i="0" u="none" strike="noStrike" kern="1200" cap="none" spc="0" normalizeH="0" baseline="0" noProof="0" dirty="0">
                <a:ln>
                  <a:noFill/>
                </a:ln>
                <a:solidFill>
                  <a:srgbClr val="101820"/>
                </a:solidFill>
                <a:effectLst/>
                <a:uLnTx/>
                <a:uFillTx/>
                <a:ea typeface="ＭＳ Ｐゴシック" charset="0"/>
              </a:rPr>
            </a:br>
            <a:endParaRPr kumimoji="0" lang="en-GB" sz="1800" i="0" u="none" strike="noStrike" kern="1200" cap="none" spc="0" normalizeH="0" baseline="0" noProof="0" dirty="0">
              <a:ln>
                <a:noFill/>
              </a:ln>
              <a:solidFill>
                <a:srgbClr val="101820"/>
              </a:solidFill>
              <a:effectLst/>
              <a:uLnTx/>
              <a:uFillTx/>
              <a:ea typeface="ＭＳ Ｐゴシック" charset="0"/>
            </a:endParaRPr>
          </a:p>
          <a:p>
            <a:pPr marL="0" indent="0">
              <a:buNone/>
            </a:pPr>
            <a:r>
              <a:rPr lang="en-GB" sz="1600" b="1" dirty="0">
                <a:solidFill>
                  <a:srgbClr val="101820"/>
                </a:solidFill>
              </a:rPr>
              <a:t>Identity / Person</a:t>
            </a:r>
            <a:r>
              <a:rPr lang="en-GB" sz="1600" dirty="0">
                <a:solidFill>
                  <a:srgbClr val="101820"/>
                </a:solidFill>
              </a:rPr>
              <a:t>: A unique customer, all the events that the same customer (e.g. call, chat, email, visit website) creates are marked under the same identity.</a:t>
            </a:r>
          </a:p>
          <a:p>
            <a:pPr marL="0" indent="0">
              <a:buNone/>
            </a:pPr>
            <a:r>
              <a:rPr kumimoji="0" lang="en-GB" sz="1600" b="1" i="0" u="none" strike="noStrike" kern="1200" cap="none" spc="0" normalizeH="0" baseline="0" noProof="0" dirty="0">
                <a:ln>
                  <a:noFill/>
                </a:ln>
                <a:solidFill>
                  <a:srgbClr val="101820"/>
                </a:solidFill>
                <a:effectLst/>
                <a:uLnTx/>
                <a:uFillTx/>
                <a:ea typeface="ＭＳ Ｐゴシック" charset="0"/>
              </a:rPr>
              <a:t>Alias</a:t>
            </a:r>
            <a:r>
              <a:rPr kumimoji="0" lang="en-GB" sz="1600" i="0" u="none" strike="noStrike" kern="1200" cap="none" spc="0" normalizeH="0" baseline="0" noProof="0" dirty="0">
                <a:ln>
                  <a:noFill/>
                </a:ln>
                <a:solidFill>
                  <a:srgbClr val="101820"/>
                </a:solidFill>
                <a:effectLst/>
                <a:uLnTx/>
                <a:uFillTx/>
                <a:ea typeface="ＭＳ Ｐゴシック" charset="0"/>
              </a:rPr>
              <a:t>: </a:t>
            </a:r>
            <a:r>
              <a:rPr lang="en-GB" sz="1600" dirty="0">
                <a:solidFill>
                  <a:srgbClr val="101820"/>
                </a:solidFill>
              </a:rPr>
              <a:t>Different ways we can identify the same customer/person (e.g. email, phone number, Customer ID). Customer must have at least one alias.</a:t>
            </a:r>
            <a:endParaRPr kumimoji="0" lang="en-GB" sz="1600" i="0" u="none" strike="noStrike" kern="1200" cap="none" spc="0" normalizeH="0" baseline="0" noProof="0" dirty="0">
              <a:ln>
                <a:noFill/>
              </a:ln>
              <a:solidFill>
                <a:srgbClr val="101820"/>
              </a:solidFill>
              <a:effectLst/>
              <a:uLnTx/>
              <a:uFillTx/>
              <a:ea typeface="ＭＳ Ｐゴシック" charset="0"/>
            </a:endParaRPr>
          </a:p>
          <a:p>
            <a:pPr marL="0" indent="0">
              <a:buNone/>
            </a:pPr>
            <a:endParaRPr lang="en-GB" sz="1800" dirty="0">
              <a:solidFill>
                <a:srgbClr val="101820"/>
              </a:solidFill>
            </a:endParaRPr>
          </a:p>
          <a:p>
            <a:pPr marL="0" indent="0">
              <a:buNone/>
            </a:pPr>
            <a:r>
              <a:rPr lang="en-BE" sz="1800" dirty="0"/>
              <a:t> </a:t>
            </a:r>
          </a:p>
        </p:txBody>
      </p:sp>
      <p:pic>
        <p:nvPicPr>
          <p:cNvPr id="15" name="Picture 14">
            <a:extLst>
              <a:ext uri="{FF2B5EF4-FFF2-40B4-BE49-F238E27FC236}">
                <a16:creationId xmlns:a16="http://schemas.microsoft.com/office/drawing/2014/main" id="{B18B7EAA-301C-6F5E-93E0-F06B202913BE}"/>
              </a:ext>
            </a:extLst>
          </p:cNvPr>
          <p:cNvPicPr>
            <a:picLocks noChangeAspect="1"/>
          </p:cNvPicPr>
          <p:nvPr/>
        </p:nvPicPr>
        <p:blipFill>
          <a:blip r:embed="rId6"/>
          <a:stretch>
            <a:fillRect/>
          </a:stretch>
        </p:blipFill>
        <p:spPr>
          <a:xfrm>
            <a:off x="1793258" y="2911769"/>
            <a:ext cx="5557484" cy="700623"/>
          </a:xfrm>
          <a:prstGeom prst="rect">
            <a:avLst/>
          </a:prstGeom>
          <a:ln>
            <a:solidFill>
              <a:schemeClr val="accent5">
                <a:lumMod val="75000"/>
              </a:schemeClr>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87AC2286-D432-C454-F5DD-BF9432792E76}"/>
              </a:ext>
            </a:extLst>
          </p:cNvPr>
          <p:cNvSpPr>
            <a:spLocks noGrp="1"/>
          </p:cNvSpPr>
          <p:nvPr>
            <p:ph type="sldNum" sz="quarter" idx="4"/>
          </p:nvPr>
        </p:nvSpPr>
        <p:spPr/>
        <p:txBody>
          <a:bodyPr/>
          <a:lstStyle/>
          <a:p>
            <a:fld id="{96A97DD0-5BE7-4856-A2A9-C42C6688E607}" type="slidenum">
              <a:rPr lang="en-US" smtClean="0"/>
              <a:pPr/>
              <a:t>113</a:t>
            </a:fld>
            <a:endParaRPr lang="en-US" dirty="0"/>
          </a:p>
        </p:txBody>
      </p:sp>
    </p:spTree>
    <p:extLst>
      <p:ext uri="{BB962C8B-B14F-4D97-AF65-F5344CB8AC3E}">
        <p14:creationId xmlns:p14="http://schemas.microsoft.com/office/powerpoint/2010/main" val="25330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1F357-C0BA-6370-4C5A-85632F933D0F}"/>
            </a:ext>
          </a:extLst>
        </p:cNvPr>
        <p:cNvGrpSpPr/>
        <p:nvPr/>
      </p:nvGrpSpPr>
      <p:grpSpPr>
        <a:xfrm>
          <a:off x="0" y="0"/>
          <a:ext cx="0" cy="0"/>
          <a:chOff x="0" y="0"/>
          <a:chExt cx="0" cy="0"/>
        </a:xfrm>
      </p:grpSpPr>
      <p:pic>
        <p:nvPicPr>
          <p:cNvPr id="7" name="Picture 6" descr="A black and yellow circle with white numbers&#10;&#10;Description automatically generated">
            <a:extLst>
              <a:ext uri="{FF2B5EF4-FFF2-40B4-BE49-F238E27FC236}">
                <a16:creationId xmlns:a16="http://schemas.microsoft.com/office/drawing/2014/main" id="{3BCA015D-83AF-C0CE-1ABC-E4A37F72ABB8}"/>
              </a:ext>
            </a:extLst>
          </p:cNvPr>
          <p:cNvPicPr>
            <a:picLocks noChangeAspect="1"/>
          </p:cNvPicPr>
          <p:nvPr/>
        </p:nvPicPr>
        <p:blipFill>
          <a:blip r:embed="rId3"/>
          <a:stretch>
            <a:fillRect/>
          </a:stretch>
        </p:blipFill>
        <p:spPr>
          <a:xfrm>
            <a:off x="777583" y="3726193"/>
            <a:ext cx="7772400" cy="987524"/>
          </a:xfrm>
          <a:prstGeom prst="rect">
            <a:avLst/>
          </a:prstGeom>
        </p:spPr>
      </p:pic>
      <p:sp>
        <p:nvSpPr>
          <p:cNvPr id="2" name="Title 1">
            <a:extLst>
              <a:ext uri="{FF2B5EF4-FFF2-40B4-BE49-F238E27FC236}">
                <a16:creationId xmlns:a16="http://schemas.microsoft.com/office/drawing/2014/main" id="{A71EC63F-2250-F186-39A1-8AFFF59335BD}"/>
              </a:ext>
            </a:extLst>
          </p:cNvPr>
          <p:cNvSpPr>
            <a:spLocks noGrp="1"/>
          </p:cNvSpPr>
          <p:nvPr>
            <p:ph type="title"/>
          </p:nvPr>
        </p:nvSpPr>
        <p:spPr/>
        <p:txBody>
          <a:bodyPr/>
          <a:lstStyle/>
          <a:p>
            <a:r>
              <a:rPr lang="en-US" dirty="0"/>
              <a:t>4 Stages of JDS - Analyze</a:t>
            </a:r>
            <a:endParaRPr lang="en-US" dirty="0">
              <a:solidFill>
                <a:srgbClr val="FF0000"/>
              </a:solidFill>
            </a:endParaRPr>
          </a:p>
        </p:txBody>
      </p:sp>
      <p:sp>
        <p:nvSpPr>
          <p:cNvPr id="3" name="Footer Placeholder 2">
            <a:extLst>
              <a:ext uri="{FF2B5EF4-FFF2-40B4-BE49-F238E27FC236}">
                <a16:creationId xmlns:a16="http://schemas.microsoft.com/office/drawing/2014/main" id="{7756D9F8-DE41-EC84-EBCE-543E8625F358}"/>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and white logo&#10;&#10;Description automatically generated">
            <a:extLst>
              <a:ext uri="{FF2B5EF4-FFF2-40B4-BE49-F238E27FC236}">
                <a16:creationId xmlns:a16="http://schemas.microsoft.com/office/drawing/2014/main" id="{057F3FC0-6F58-A884-D6B1-84F179C4C947}"/>
              </a:ext>
            </a:extLst>
          </p:cNvPr>
          <p:cNvPicPr>
            <a:picLocks noChangeAspect="1"/>
          </p:cNvPicPr>
          <p:nvPr/>
        </p:nvPicPr>
        <p:blipFill>
          <a:blip r:embed="rId4"/>
          <a:stretch>
            <a:fillRect/>
          </a:stretch>
        </p:blipFill>
        <p:spPr>
          <a:xfrm>
            <a:off x="7754748" y="37506"/>
            <a:ext cx="1389252" cy="731673"/>
          </a:xfrm>
          <a:prstGeom prst="rect">
            <a:avLst/>
          </a:prstGeom>
        </p:spPr>
      </p:pic>
      <p:pic>
        <p:nvPicPr>
          <p:cNvPr id="11" name="Picture 10" descr="A black screen with a black background&#10;&#10;Description automatically generated">
            <a:extLst>
              <a:ext uri="{FF2B5EF4-FFF2-40B4-BE49-F238E27FC236}">
                <a16:creationId xmlns:a16="http://schemas.microsoft.com/office/drawing/2014/main" id="{DBCD376D-B600-4B12-59E5-8B53849BD4AD}"/>
              </a:ext>
            </a:extLst>
          </p:cNvPr>
          <p:cNvPicPr>
            <a:picLocks noChangeAspect="1"/>
          </p:cNvPicPr>
          <p:nvPr/>
        </p:nvPicPr>
        <p:blipFill>
          <a:blip r:embed="rId5"/>
          <a:stretch>
            <a:fillRect/>
          </a:stretch>
        </p:blipFill>
        <p:spPr>
          <a:xfrm>
            <a:off x="7020053" y="4266993"/>
            <a:ext cx="1142836" cy="349200"/>
          </a:xfrm>
          <a:prstGeom prst="rect">
            <a:avLst/>
          </a:prstGeom>
        </p:spPr>
      </p:pic>
      <p:sp>
        <p:nvSpPr>
          <p:cNvPr id="12" name="Text Placeholder 11">
            <a:extLst>
              <a:ext uri="{FF2B5EF4-FFF2-40B4-BE49-F238E27FC236}">
                <a16:creationId xmlns:a16="http://schemas.microsoft.com/office/drawing/2014/main" id="{1FA5AF55-9831-B886-F2BA-F3C9340E269A}"/>
              </a:ext>
            </a:extLst>
          </p:cNvPr>
          <p:cNvSpPr txBox="1">
            <a:spLocks/>
          </p:cNvSpPr>
          <p:nvPr/>
        </p:nvSpPr>
        <p:spPr>
          <a:xfrm>
            <a:off x="441768" y="1096036"/>
            <a:ext cx="8418650"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BE" sz="2000" b="1" dirty="0"/>
              <a:t>Analyze:</a:t>
            </a:r>
            <a:r>
              <a:rPr lang="en-BE" sz="2000" dirty="0"/>
              <a:t> </a:t>
            </a:r>
            <a:r>
              <a:rPr lang="en-GB" sz="2000" dirty="0"/>
              <a:t>Apply aggregation techniques to the collected data</a:t>
            </a:r>
            <a:r>
              <a:rPr kumimoji="0" lang="en-GB" sz="2000" i="0" u="none" strike="noStrike" kern="1200" cap="none" spc="0" normalizeH="0" baseline="0" noProof="0" dirty="0">
                <a:ln>
                  <a:noFill/>
                </a:ln>
                <a:solidFill>
                  <a:srgbClr val="101820"/>
                </a:solidFill>
                <a:effectLst/>
                <a:uLnTx/>
                <a:uFillTx/>
                <a:ea typeface="ＭＳ Ｐゴシック" charset="0"/>
              </a:rPr>
              <a:t>.</a:t>
            </a:r>
            <a:br>
              <a:rPr kumimoji="0" lang="en-GB" sz="1800" i="0" u="none" strike="noStrike" kern="1200" cap="none" spc="0" normalizeH="0" baseline="0" noProof="0" dirty="0">
                <a:ln>
                  <a:noFill/>
                </a:ln>
                <a:solidFill>
                  <a:srgbClr val="101820"/>
                </a:solidFill>
                <a:effectLst/>
                <a:uLnTx/>
                <a:uFillTx/>
                <a:ea typeface="ＭＳ Ｐゴシック" charset="0"/>
              </a:rPr>
            </a:br>
            <a:endParaRPr kumimoji="0" lang="en-GB" sz="1800" i="0" u="none" strike="noStrike" kern="1200" cap="none" spc="0" normalizeH="0" baseline="0" noProof="0" dirty="0">
              <a:ln>
                <a:noFill/>
              </a:ln>
              <a:solidFill>
                <a:srgbClr val="101820"/>
              </a:solidFill>
              <a:effectLst/>
              <a:uLnTx/>
              <a:uFillTx/>
              <a:ea typeface="ＭＳ Ｐゴシック" charset="0"/>
            </a:endParaRPr>
          </a:p>
          <a:p>
            <a:pPr marL="0" indent="0">
              <a:buNone/>
            </a:pPr>
            <a:r>
              <a:rPr lang="en-GB" sz="1600" b="1" dirty="0">
                <a:solidFill>
                  <a:srgbClr val="101820"/>
                </a:solidFill>
              </a:rPr>
              <a:t>Profile Template:</a:t>
            </a:r>
            <a:r>
              <a:rPr lang="en-GB" sz="1600" dirty="0">
                <a:solidFill>
                  <a:srgbClr val="101820"/>
                </a:solidFill>
              </a:rPr>
              <a:t> A profile template defines the kind of aggregation technique we want to see for a customer (e.g. contacts within last 24 hours).</a:t>
            </a:r>
          </a:p>
          <a:p>
            <a:pPr marL="0" indent="0">
              <a:buNone/>
            </a:pPr>
            <a:r>
              <a:rPr lang="en-GB" sz="1600" b="1" dirty="0">
                <a:solidFill>
                  <a:srgbClr val="101820"/>
                </a:solidFill>
              </a:rPr>
              <a:t>Progressive Profile:</a:t>
            </a:r>
            <a:r>
              <a:rPr lang="en-GB" sz="1600" dirty="0">
                <a:solidFill>
                  <a:srgbClr val="101820"/>
                </a:solidFill>
              </a:rPr>
              <a:t> The values that correspond to an identity’s profile template at that particular moment of time (e.g. contacts within last 24 hours = 10).  </a:t>
            </a:r>
            <a:endParaRPr kumimoji="0" lang="en-GB" sz="1600" i="0" u="none" strike="noStrike" kern="1200" cap="none" spc="0" normalizeH="0" baseline="0" noProof="0" dirty="0">
              <a:ln>
                <a:noFill/>
              </a:ln>
              <a:solidFill>
                <a:srgbClr val="101820"/>
              </a:solidFill>
              <a:effectLst/>
              <a:uLnTx/>
              <a:uFillTx/>
              <a:ea typeface="ＭＳ Ｐゴシック" charset="0"/>
            </a:endParaRPr>
          </a:p>
          <a:p>
            <a:pPr marL="0" indent="0">
              <a:buNone/>
            </a:pPr>
            <a:endParaRPr lang="en-GB" sz="1800" dirty="0">
              <a:solidFill>
                <a:srgbClr val="101820"/>
              </a:solidFill>
            </a:endParaRPr>
          </a:p>
          <a:p>
            <a:pPr marL="0" indent="0">
              <a:buNone/>
            </a:pPr>
            <a:r>
              <a:rPr lang="en-BE" sz="1800" dirty="0"/>
              <a:t> </a:t>
            </a:r>
          </a:p>
        </p:txBody>
      </p:sp>
      <p:sp>
        <p:nvSpPr>
          <p:cNvPr id="5" name="Slide Number Placeholder 4">
            <a:extLst>
              <a:ext uri="{FF2B5EF4-FFF2-40B4-BE49-F238E27FC236}">
                <a16:creationId xmlns:a16="http://schemas.microsoft.com/office/drawing/2014/main" id="{20E4E3BC-D1C6-6D58-D894-0802E7DB43A3}"/>
              </a:ext>
            </a:extLst>
          </p:cNvPr>
          <p:cNvSpPr>
            <a:spLocks noGrp="1"/>
          </p:cNvSpPr>
          <p:nvPr>
            <p:ph type="sldNum" sz="quarter" idx="4"/>
          </p:nvPr>
        </p:nvSpPr>
        <p:spPr/>
        <p:txBody>
          <a:bodyPr/>
          <a:lstStyle/>
          <a:p>
            <a:fld id="{96A97DD0-5BE7-4856-A2A9-C42C6688E607}" type="slidenum">
              <a:rPr lang="en-US" smtClean="0"/>
              <a:pPr/>
              <a:t>114</a:t>
            </a:fld>
            <a:endParaRPr lang="en-US" dirty="0"/>
          </a:p>
        </p:txBody>
      </p:sp>
    </p:spTree>
    <p:extLst>
      <p:ext uri="{BB962C8B-B14F-4D97-AF65-F5344CB8AC3E}">
        <p14:creationId xmlns:p14="http://schemas.microsoft.com/office/powerpoint/2010/main" val="102223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67047-E388-43BB-43B5-E5298C9DA1B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B06C378-53EC-5971-31CF-2167B27912C3}"/>
              </a:ext>
            </a:extLst>
          </p:cNvPr>
          <p:cNvPicPr>
            <a:picLocks noChangeAspect="1"/>
          </p:cNvPicPr>
          <p:nvPr/>
        </p:nvPicPr>
        <p:blipFill>
          <a:blip r:embed="rId3"/>
          <a:stretch>
            <a:fillRect/>
          </a:stretch>
        </p:blipFill>
        <p:spPr>
          <a:xfrm>
            <a:off x="777583" y="3764789"/>
            <a:ext cx="7772400" cy="910333"/>
          </a:xfrm>
          <a:prstGeom prst="rect">
            <a:avLst/>
          </a:prstGeom>
        </p:spPr>
      </p:pic>
      <p:sp>
        <p:nvSpPr>
          <p:cNvPr id="2" name="Title 1">
            <a:extLst>
              <a:ext uri="{FF2B5EF4-FFF2-40B4-BE49-F238E27FC236}">
                <a16:creationId xmlns:a16="http://schemas.microsoft.com/office/drawing/2014/main" id="{6702AD93-138B-4741-F268-CC4E4180E10D}"/>
              </a:ext>
            </a:extLst>
          </p:cNvPr>
          <p:cNvSpPr>
            <a:spLocks noGrp="1"/>
          </p:cNvSpPr>
          <p:nvPr>
            <p:ph type="title"/>
          </p:nvPr>
        </p:nvSpPr>
        <p:spPr/>
        <p:txBody>
          <a:bodyPr/>
          <a:lstStyle/>
          <a:p>
            <a:r>
              <a:rPr lang="en-US" dirty="0"/>
              <a:t>4 Stages of JDS - Act</a:t>
            </a:r>
            <a:endParaRPr lang="en-US" dirty="0">
              <a:solidFill>
                <a:srgbClr val="FF0000"/>
              </a:solidFill>
            </a:endParaRPr>
          </a:p>
        </p:txBody>
      </p:sp>
      <p:sp>
        <p:nvSpPr>
          <p:cNvPr id="3" name="Footer Placeholder 2">
            <a:extLst>
              <a:ext uri="{FF2B5EF4-FFF2-40B4-BE49-F238E27FC236}">
                <a16:creationId xmlns:a16="http://schemas.microsoft.com/office/drawing/2014/main" id="{60F6E432-9D5B-90A8-60C1-7CF3D242972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and white logo&#10;&#10;Description automatically generated">
            <a:extLst>
              <a:ext uri="{FF2B5EF4-FFF2-40B4-BE49-F238E27FC236}">
                <a16:creationId xmlns:a16="http://schemas.microsoft.com/office/drawing/2014/main" id="{0A3E6B77-8AA6-33B0-2250-50EDA68688A4}"/>
              </a:ext>
            </a:extLst>
          </p:cNvPr>
          <p:cNvPicPr>
            <a:picLocks noChangeAspect="1"/>
          </p:cNvPicPr>
          <p:nvPr/>
        </p:nvPicPr>
        <p:blipFill>
          <a:blip r:embed="rId4"/>
          <a:stretch>
            <a:fillRect/>
          </a:stretch>
        </p:blipFill>
        <p:spPr>
          <a:xfrm>
            <a:off x="7754748" y="37506"/>
            <a:ext cx="1389252" cy="731673"/>
          </a:xfrm>
          <a:prstGeom prst="rect">
            <a:avLst/>
          </a:prstGeom>
        </p:spPr>
      </p:pic>
      <p:sp>
        <p:nvSpPr>
          <p:cNvPr id="12" name="Text Placeholder 11">
            <a:extLst>
              <a:ext uri="{FF2B5EF4-FFF2-40B4-BE49-F238E27FC236}">
                <a16:creationId xmlns:a16="http://schemas.microsoft.com/office/drawing/2014/main" id="{A6430CA2-B1C2-59BE-B8F6-AF6A1F91128D}"/>
              </a:ext>
            </a:extLst>
          </p:cNvPr>
          <p:cNvSpPr txBox="1">
            <a:spLocks/>
          </p:cNvSpPr>
          <p:nvPr/>
        </p:nvSpPr>
        <p:spPr>
          <a:xfrm>
            <a:off x="441768" y="1056521"/>
            <a:ext cx="8418650"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BE" sz="2000" b="1" dirty="0"/>
              <a:t>Act:</a:t>
            </a:r>
            <a:r>
              <a:rPr lang="en-BE" sz="2000" dirty="0"/>
              <a:t> </a:t>
            </a:r>
            <a:r>
              <a:rPr lang="en-GB" sz="2000" dirty="0"/>
              <a:t>Use the gathered insights to </a:t>
            </a:r>
            <a:r>
              <a:rPr lang="en-GB" sz="2000" u="sng" dirty="0"/>
              <a:t>dynamically change the flow and personalise the experience</a:t>
            </a:r>
            <a:r>
              <a:rPr lang="en-GB" sz="2000" dirty="0"/>
              <a:t>. These insights are visible to customer-facing teams in real time through Agent Desktop via the journey widget</a:t>
            </a:r>
            <a:r>
              <a:rPr kumimoji="0" lang="en-GB" sz="2000" i="0" u="none" strike="noStrike" kern="1200" cap="none" spc="0" normalizeH="0" baseline="0" noProof="0" dirty="0">
                <a:ln>
                  <a:noFill/>
                </a:ln>
                <a:solidFill>
                  <a:srgbClr val="101820"/>
                </a:solidFill>
                <a:effectLst/>
                <a:uLnTx/>
                <a:uFillTx/>
                <a:ea typeface="ＭＳ Ｐゴシック" charset="0"/>
              </a:rPr>
              <a:t>.</a:t>
            </a:r>
            <a:br>
              <a:rPr kumimoji="0" lang="en-GB" sz="1800" i="0" u="none" strike="noStrike" kern="1200" cap="none" spc="0" normalizeH="0" baseline="0" noProof="0" dirty="0">
                <a:ln>
                  <a:noFill/>
                </a:ln>
                <a:solidFill>
                  <a:srgbClr val="101820"/>
                </a:solidFill>
                <a:effectLst/>
                <a:uLnTx/>
                <a:uFillTx/>
                <a:ea typeface="ＭＳ Ｐゴシック" charset="0"/>
              </a:rPr>
            </a:br>
            <a:endParaRPr kumimoji="0" lang="en-GB" sz="1800" i="0" u="none" strike="noStrike" kern="1200" cap="none" spc="0" normalizeH="0" baseline="0" noProof="0" dirty="0">
              <a:ln>
                <a:noFill/>
              </a:ln>
              <a:solidFill>
                <a:srgbClr val="101820"/>
              </a:solidFill>
              <a:effectLst/>
              <a:uLnTx/>
              <a:uFillTx/>
              <a:ea typeface="ＭＳ Ｐゴシック" charset="0"/>
            </a:endParaRPr>
          </a:p>
          <a:p>
            <a:pPr marL="0" indent="0">
              <a:buNone/>
            </a:pPr>
            <a:r>
              <a:rPr kumimoji="0" lang="en-GB" sz="1600" b="1" i="0" u="none" strike="noStrike" kern="1200" cap="none" spc="0" normalizeH="0" baseline="0" noProof="0" dirty="0">
                <a:ln>
                  <a:noFill/>
                </a:ln>
                <a:solidFill>
                  <a:srgbClr val="101820"/>
                </a:solidFill>
                <a:effectLst/>
                <a:uLnTx/>
                <a:uFillTx/>
                <a:ea typeface="ＭＳ Ｐゴシック" charset="0"/>
              </a:rPr>
              <a:t>Actions</a:t>
            </a:r>
            <a:r>
              <a:rPr kumimoji="0" lang="en-GB" sz="1600" i="0" u="none" strike="noStrike" kern="1200" cap="none" spc="0" normalizeH="0" baseline="0" noProof="0" dirty="0">
                <a:ln>
                  <a:noFill/>
                </a:ln>
                <a:solidFill>
                  <a:srgbClr val="101820"/>
                </a:solidFill>
                <a:effectLst/>
                <a:uLnTx/>
                <a:uFillTx/>
                <a:ea typeface="ＭＳ Ｐゴシック" charset="0"/>
              </a:rPr>
              <a:t>: Actions can mean two different things in the concept of JDS:</a:t>
            </a:r>
          </a:p>
          <a:p>
            <a:pPr lvl="1"/>
            <a:r>
              <a:rPr kumimoji="0" lang="en-GB" sz="1500" i="0" u="none" strike="noStrike" kern="1200" cap="none" spc="0" normalizeH="0" baseline="0" noProof="0" dirty="0">
                <a:ln>
                  <a:noFill/>
                </a:ln>
                <a:solidFill>
                  <a:srgbClr val="101820"/>
                </a:solidFill>
                <a:effectLst/>
                <a:uLnTx/>
                <a:uFillTx/>
                <a:ea typeface="ＭＳ Ｐゴシック" charset="0"/>
              </a:rPr>
              <a:t>The logical concept of differentiating the experience based on the result of </a:t>
            </a:r>
            <a:r>
              <a:rPr kumimoji="0" lang="en-GB" sz="1500" i="0" u="none" strike="noStrike" kern="1200" cap="none" spc="0" normalizeH="0" baseline="0" noProof="0" dirty="0" err="1">
                <a:ln>
                  <a:noFill/>
                </a:ln>
                <a:solidFill>
                  <a:srgbClr val="101820"/>
                </a:solidFill>
                <a:effectLst/>
                <a:uLnTx/>
                <a:uFillTx/>
                <a:ea typeface="ＭＳ Ｐゴシック" charset="0"/>
              </a:rPr>
              <a:t>Analyze</a:t>
            </a:r>
            <a:r>
              <a:rPr kumimoji="0" lang="en-GB" sz="1500" i="0" u="none" strike="noStrike" kern="1200" cap="none" spc="0" normalizeH="0" baseline="0" noProof="0" dirty="0">
                <a:ln>
                  <a:noFill/>
                </a:ln>
                <a:solidFill>
                  <a:srgbClr val="101820"/>
                </a:solidFill>
                <a:effectLst/>
                <a:uLnTx/>
                <a:uFillTx/>
                <a:ea typeface="ＭＳ Ｐゴシック" charset="0"/>
              </a:rPr>
              <a:t> (e.g. Call priority </a:t>
            </a:r>
            <a:r>
              <a:rPr lang="en-GB" sz="1500" dirty="0">
                <a:solidFill>
                  <a:srgbClr val="101820"/>
                </a:solidFill>
              </a:rPr>
              <a:t>for repeated callers)</a:t>
            </a:r>
            <a:r>
              <a:rPr kumimoji="0" lang="en-GB" sz="1500" i="0" u="none" strike="noStrike" kern="1200" cap="none" spc="0" normalizeH="0" baseline="0" noProof="0" dirty="0">
                <a:ln>
                  <a:noFill/>
                </a:ln>
                <a:solidFill>
                  <a:srgbClr val="101820"/>
                </a:solidFill>
                <a:effectLst/>
                <a:uLnTx/>
                <a:uFillTx/>
                <a:ea typeface="ＭＳ Ｐゴシック" charset="0"/>
              </a:rPr>
              <a:t>.</a:t>
            </a:r>
          </a:p>
          <a:p>
            <a:pPr lvl="1"/>
            <a:r>
              <a:rPr lang="en-GB" sz="1500" dirty="0">
                <a:solidFill>
                  <a:srgbClr val="101820"/>
                </a:solidFill>
              </a:rPr>
              <a:t>An automated programmatic response to events (e.g. send an SMS to a repeated caller).</a:t>
            </a:r>
            <a:endParaRPr kumimoji="0" lang="en-GB" sz="1500" i="0" u="none" strike="noStrike" kern="1200" cap="none" spc="0" normalizeH="0" baseline="0" noProof="0" dirty="0">
              <a:ln>
                <a:noFill/>
              </a:ln>
              <a:solidFill>
                <a:srgbClr val="101820"/>
              </a:solidFill>
              <a:effectLst/>
              <a:uLnTx/>
              <a:uFillTx/>
              <a:ea typeface="ＭＳ Ｐゴシック" charset="0"/>
            </a:endParaRPr>
          </a:p>
          <a:p>
            <a:pPr marL="0" indent="0">
              <a:buNone/>
            </a:pPr>
            <a:endParaRPr lang="en-GB" sz="1800" dirty="0">
              <a:solidFill>
                <a:srgbClr val="101820"/>
              </a:solidFill>
            </a:endParaRPr>
          </a:p>
          <a:p>
            <a:pPr marL="0" indent="0">
              <a:buNone/>
            </a:pPr>
            <a:r>
              <a:rPr lang="en-BE" sz="1800" dirty="0"/>
              <a:t> </a:t>
            </a:r>
          </a:p>
        </p:txBody>
      </p:sp>
      <p:sp>
        <p:nvSpPr>
          <p:cNvPr id="5" name="Slide Number Placeholder 4">
            <a:extLst>
              <a:ext uri="{FF2B5EF4-FFF2-40B4-BE49-F238E27FC236}">
                <a16:creationId xmlns:a16="http://schemas.microsoft.com/office/drawing/2014/main" id="{BC479CBC-C37E-039A-C700-BAD0299C9C8C}"/>
              </a:ext>
            </a:extLst>
          </p:cNvPr>
          <p:cNvSpPr>
            <a:spLocks noGrp="1"/>
          </p:cNvSpPr>
          <p:nvPr>
            <p:ph type="sldNum" sz="quarter" idx="4"/>
          </p:nvPr>
        </p:nvSpPr>
        <p:spPr/>
        <p:txBody>
          <a:bodyPr/>
          <a:lstStyle/>
          <a:p>
            <a:fld id="{96A97DD0-5BE7-4856-A2A9-C42C6688E607}" type="slidenum">
              <a:rPr lang="en-US" smtClean="0"/>
              <a:pPr/>
              <a:t>115</a:t>
            </a:fld>
            <a:endParaRPr lang="en-US" dirty="0"/>
          </a:p>
        </p:txBody>
      </p:sp>
    </p:spTree>
    <p:extLst>
      <p:ext uri="{BB962C8B-B14F-4D97-AF65-F5344CB8AC3E}">
        <p14:creationId xmlns:p14="http://schemas.microsoft.com/office/powerpoint/2010/main" val="99242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C12F5-7BF6-D108-ADFB-D6A8DF22F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FE48C0-D585-8C22-FF31-00B8D843C2C3}"/>
              </a:ext>
            </a:extLst>
          </p:cNvPr>
          <p:cNvSpPr>
            <a:spLocks noGrp="1"/>
          </p:cNvSpPr>
          <p:nvPr>
            <p:ph type="title"/>
          </p:nvPr>
        </p:nvSpPr>
        <p:spPr>
          <a:xfrm>
            <a:off x="443484" y="0"/>
            <a:ext cx="8257032" cy="632102"/>
          </a:xfrm>
        </p:spPr>
        <p:txBody>
          <a:bodyPr/>
          <a:lstStyle/>
          <a:p>
            <a:r>
              <a:rPr lang="en-US" dirty="0"/>
              <a:t>CJDS Widget</a:t>
            </a:r>
            <a:endParaRPr lang="en-US" dirty="0">
              <a:solidFill>
                <a:srgbClr val="FF0000"/>
              </a:solidFill>
            </a:endParaRPr>
          </a:p>
        </p:txBody>
      </p:sp>
      <p:sp>
        <p:nvSpPr>
          <p:cNvPr id="3" name="Footer Placeholder 2">
            <a:extLst>
              <a:ext uri="{FF2B5EF4-FFF2-40B4-BE49-F238E27FC236}">
                <a16:creationId xmlns:a16="http://schemas.microsoft.com/office/drawing/2014/main" id="{45B6BF66-C9FB-AFAB-08F8-5B834704F3B8}"/>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9" name="Text Placeholder 2">
            <a:extLst>
              <a:ext uri="{FF2B5EF4-FFF2-40B4-BE49-F238E27FC236}">
                <a16:creationId xmlns:a16="http://schemas.microsoft.com/office/drawing/2014/main" id="{BF8DF33F-6C4B-A525-C0AE-0F7874E610DD}"/>
              </a:ext>
            </a:extLst>
          </p:cNvPr>
          <p:cNvSpPr txBox="1">
            <a:spLocks/>
          </p:cNvSpPr>
          <p:nvPr/>
        </p:nvSpPr>
        <p:spPr>
          <a:xfrm>
            <a:off x="6717294" y="4448195"/>
            <a:ext cx="2387502" cy="36608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b="1" dirty="0">
                <a:hlinkClick r:id="rId3"/>
              </a:rPr>
              <a:t>JDS Widget Installation</a:t>
            </a:r>
            <a:endParaRPr lang="en-GB" b="1" dirty="0"/>
          </a:p>
        </p:txBody>
      </p:sp>
      <p:sp>
        <p:nvSpPr>
          <p:cNvPr id="5" name="Slide Number Placeholder 4">
            <a:extLst>
              <a:ext uri="{FF2B5EF4-FFF2-40B4-BE49-F238E27FC236}">
                <a16:creationId xmlns:a16="http://schemas.microsoft.com/office/drawing/2014/main" id="{1D45E489-E52F-5293-DFEE-CEC8A57EEE4E}"/>
              </a:ext>
            </a:extLst>
          </p:cNvPr>
          <p:cNvSpPr>
            <a:spLocks noGrp="1"/>
          </p:cNvSpPr>
          <p:nvPr>
            <p:ph type="sldNum" sz="quarter" idx="4"/>
          </p:nvPr>
        </p:nvSpPr>
        <p:spPr/>
        <p:txBody>
          <a:bodyPr/>
          <a:lstStyle/>
          <a:p>
            <a:fld id="{96A97DD0-5BE7-4856-A2A9-C42C6688E607}" type="slidenum">
              <a:rPr lang="en-US" smtClean="0"/>
              <a:pPr/>
              <a:t>116</a:t>
            </a:fld>
            <a:endParaRPr lang="en-US" dirty="0"/>
          </a:p>
        </p:txBody>
      </p:sp>
      <p:pic>
        <p:nvPicPr>
          <p:cNvPr id="8" name="Picture 7">
            <a:extLst>
              <a:ext uri="{FF2B5EF4-FFF2-40B4-BE49-F238E27FC236}">
                <a16:creationId xmlns:a16="http://schemas.microsoft.com/office/drawing/2014/main" id="{C483525D-3713-8D44-74B0-A8C4DCF22C0F}"/>
              </a:ext>
            </a:extLst>
          </p:cNvPr>
          <p:cNvPicPr>
            <a:picLocks noChangeAspect="1"/>
          </p:cNvPicPr>
          <p:nvPr/>
        </p:nvPicPr>
        <p:blipFill>
          <a:blip r:embed="rId4"/>
          <a:stretch>
            <a:fillRect/>
          </a:stretch>
        </p:blipFill>
        <p:spPr>
          <a:xfrm>
            <a:off x="656650" y="694899"/>
            <a:ext cx="5779789" cy="3936336"/>
          </a:xfrm>
          <a:prstGeom prst="rect">
            <a:avLst/>
          </a:prstGeom>
        </p:spPr>
      </p:pic>
      <p:sp>
        <p:nvSpPr>
          <p:cNvPr id="11" name="Rectangle 10">
            <a:extLst>
              <a:ext uri="{FF2B5EF4-FFF2-40B4-BE49-F238E27FC236}">
                <a16:creationId xmlns:a16="http://schemas.microsoft.com/office/drawing/2014/main" id="{698B8633-CB79-4316-8409-46C668B27E7B}"/>
              </a:ext>
            </a:extLst>
          </p:cNvPr>
          <p:cNvSpPr/>
          <p:nvPr/>
        </p:nvSpPr>
        <p:spPr>
          <a:xfrm>
            <a:off x="656650" y="632102"/>
            <a:ext cx="5836204" cy="4068773"/>
          </a:xfrm>
          <a:prstGeom prst="rect">
            <a:avLst/>
          </a:pr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20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C12F5-7BF6-D108-ADFB-D6A8DF22F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FE48C0-D585-8C22-FF31-00B8D843C2C3}"/>
              </a:ext>
            </a:extLst>
          </p:cNvPr>
          <p:cNvSpPr>
            <a:spLocks noGrp="1"/>
          </p:cNvSpPr>
          <p:nvPr>
            <p:ph type="title"/>
          </p:nvPr>
        </p:nvSpPr>
        <p:spPr>
          <a:xfrm>
            <a:off x="443484" y="0"/>
            <a:ext cx="8257032" cy="632102"/>
          </a:xfrm>
        </p:spPr>
        <p:txBody>
          <a:bodyPr/>
          <a:lstStyle/>
          <a:p>
            <a:r>
              <a:rPr lang="en-US" dirty="0"/>
              <a:t>CJDS Widget</a:t>
            </a:r>
            <a:endParaRPr lang="en-US" dirty="0">
              <a:solidFill>
                <a:srgbClr val="FF0000"/>
              </a:solidFill>
            </a:endParaRPr>
          </a:p>
        </p:txBody>
      </p:sp>
      <p:sp>
        <p:nvSpPr>
          <p:cNvPr id="3" name="Footer Placeholder 2">
            <a:extLst>
              <a:ext uri="{FF2B5EF4-FFF2-40B4-BE49-F238E27FC236}">
                <a16:creationId xmlns:a16="http://schemas.microsoft.com/office/drawing/2014/main" id="{45B6BF66-C9FB-AFAB-08F8-5B834704F3B8}"/>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9" name="Text Placeholder 2">
            <a:extLst>
              <a:ext uri="{FF2B5EF4-FFF2-40B4-BE49-F238E27FC236}">
                <a16:creationId xmlns:a16="http://schemas.microsoft.com/office/drawing/2014/main" id="{BF8DF33F-6C4B-A525-C0AE-0F7874E610DD}"/>
              </a:ext>
            </a:extLst>
          </p:cNvPr>
          <p:cNvSpPr txBox="1">
            <a:spLocks/>
          </p:cNvSpPr>
          <p:nvPr/>
        </p:nvSpPr>
        <p:spPr>
          <a:xfrm>
            <a:off x="6717294" y="4448195"/>
            <a:ext cx="2387502" cy="36608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b="1" dirty="0">
                <a:hlinkClick r:id="rId3"/>
              </a:rPr>
              <a:t>JDS Widget Installation</a:t>
            </a:r>
            <a:endParaRPr lang="en-GB" b="1" dirty="0"/>
          </a:p>
        </p:txBody>
      </p:sp>
      <p:sp>
        <p:nvSpPr>
          <p:cNvPr id="5" name="Slide Number Placeholder 4">
            <a:extLst>
              <a:ext uri="{FF2B5EF4-FFF2-40B4-BE49-F238E27FC236}">
                <a16:creationId xmlns:a16="http://schemas.microsoft.com/office/drawing/2014/main" id="{1D45E489-E52F-5293-DFEE-CEC8A57EEE4E}"/>
              </a:ext>
            </a:extLst>
          </p:cNvPr>
          <p:cNvSpPr>
            <a:spLocks noGrp="1"/>
          </p:cNvSpPr>
          <p:nvPr>
            <p:ph type="sldNum" sz="quarter" idx="4"/>
          </p:nvPr>
        </p:nvSpPr>
        <p:spPr/>
        <p:txBody>
          <a:bodyPr/>
          <a:lstStyle/>
          <a:p>
            <a:fld id="{96A97DD0-5BE7-4856-A2A9-C42C6688E607}" type="slidenum">
              <a:rPr lang="en-US" smtClean="0"/>
              <a:pPr/>
              <a:t>117</a:t>
            </a:fld>
            <a:endParaRPr lang="en-US" dirty="0"/>
          </a:p>
        </p:txBody>
      </p:sp>
      <p:pic>
        <p:nvPicPr>
          <p:cNvPr id="8" name="Picture 7">
            <a:extLst>
              <a:ext uri="{FF2B5EF4-FFF2-40B4-BE49-F238E27FC236}">
                <a16:creationId xmlns:a16="http://schemas.microsoft.com/office/drawing/2014/main" id="{C483525D-3713-8D44-74B0-A8C4DCF22C0F}"/>
              </a:ext>
            </a:extLst>
          </p:cNvPr>
          <p:cNvPicPr>
            <a:picLocks noChangeAspect="1"/>
          </p:cNvPicPr>
          <p:nvPr/>
        </p:nvPicPr>
        <p:blipFill>
          <a:blip r:embed="rId4"/>
          <a:stretch>
            <a:fillRect/>
          </a:stretch>
        </p:blipFill>
        <p:spPr>
          <a:xfrm>
            <a:off x="656650" y="694899"/>
            <a:ext cx="5779789" cy="3936336"/>
          </a:xfrm>
          <a:prstGeom prst="rect">
            <a:avLst/>
          </a:prstGeom>
        </p:spPr>
      </p:pic>
      <p:sp>
        <p:nvSpPr>
          <p:cNvPr id="11" name="Rectangle 10">
            <a:extLst>
              <a:ext uri="{FF2B5EF4-FFF2-40B4-BE49-F238E27FC236}">
                <a16:creationId xmlns:a16="http://schemas.microsoft.com/office/drawing/2014/main" id="{698B8633-CB79-4316-8409-46C668B27E7B}"/>
              </a:ext>
            </a:extLst>
          </p:cNvPr>
          <p:cNvSpPr/>
          <p:nvPr/>
        </p:nvSpPr>
        <p:spPr>
          <a:xfrm>
            <a:off x="656650" y="632102"/>
            <a:ext cx="5836204" cy="4068773"/>
          </a:xfrm>
          <a:prstGeom prst="rect">
            <a:avLst/>
          </a:pr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719AE36-3F30-E4B1-EAD3-B466E835E436}"/>
              </a:ext>
            </a:extLst>
          </p:cNvPr>
          <p:cNvSpPr/>
          <p:nvPr/>
        </p:nvSpPr>
        <p:spPr>
          <a:xfrm>
            <a:off x="4099458" y="1399217"/>
            <a:ext cx="902126" cy="214792"/>
          </a:xfrm>
          <a:prstGeom prst="rect">
            <a:avLst/>
          </a:pr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D2CAC08-F231-66AB-D737-23D6EBC4A56A}"/>
              </a:ext>
            </a:extLst>
          </p:cNvPr>
          <p:cNvSpPr txBox="1"/>
          <p:nvPr/>
        </p:nvSpPr>
        <p:spPr>
          <a:xfrm>
            <a:off x="5258548" y="1391197"/>
            <a:ext cx="564578" cy="230832"/>
          </a:xfrm>
          <a:prstGeom prst="rect">
            <a:avLst/>
          </a:prstGeom>
          <a:noFill/>
        </p:spPr>
        <p:txBody>
          <a:bodyPr wrap="none" rtlCol="0">
            <a:spAutoFit/>
          </a:bodyPr>
          <a:lstStyle/>
          <a:p>
            <a:r>
              <a:rPr lang="en-US" sz="900" dirty="0">
                <a:solidFill>
                  <a:srgbClr val="FF0000"/>
                </a:solidFill>
                <a:latin typeface="+mn-lt"/>
              </a:rPr>
              <a:t>Identity</a:t>
            </a:r>
          </a:p>
        </p:txBody>
      </p:sp>
      <p:cxnSp>
        <p:nvCxnSpPr>
          <p:cNvPr id="15" name="Straight Arrow Connector 14">
            <a:extLst>
              <a:ext uri="{FF2B5EF4-FFF2-40B4-BE49-F238E27FC236}">
                <a16:creationId xmlns:a16="http://schemas.microsoft.com/office/drawing/2014/main" id="{B595A4F9-8405-DB24-3ADF-13AEE6B721BD}"/>
              </a:ext>
            </a:extLst>
          </p:cNvPr>
          <p:cNvCxnSpPr>
            <a:stCxn id="12" idx="3"/>
            <a:endCxn id="13" idx="1"/>
          </p:cNvCxnSpPr>
          <p:nvPr/>
        </p:nvCxnSpPr>
        <p:spPr>
          <a:xfrm>
            <a:off x="5001584" y="1506613"/>
            <a:ext cx="256964" cy="0"/>
          </a:xfrm>
          <a:prstGeom prst="straightConnector1">
            <a:avLst/>
          </a:prstGeom>
          <a:ln w="3175">
            <a:tailEnd type="triangle"/>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84BC5132-15E3-4D29-7AB3-8A0312D524D1}"/>
              </a:ext>
            </a:extLst>
          </p:cNvPr>
          <p:cNvSpPr/>
          <p:nvPr/>
        </p:nvSpPr>
        <p:spPr>
          <a:xfrm>
            <a:off x="4120937" y="1676805"/>
            <a:ext cx="902126" cy="262453"/>
          </a:xfrm>
          <a:prstGeom prst="rect">
            <a:avLst/>
          </a:pr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7A0810AB-0F45-C7A2-DC88-D72044A4605D}"/>
              </a:ext>
            </a:extLst>
          </p:cNvPr>
          <p:cNvCxnSpPr>
            <a:cxnSpLocks/>
            <a:stCxn id="17" idx="3"/>
          </p:cNvCxnSpPr>
          <p:nvPr/>
        </p:nvCxnSpPr>
        <p:spPr>
          <a:xfrm>
            <a:off x="5023063" y="1808032"/>
            <a:ext cx="256964" cy="0"/>
          </a:xfrm>
          <a:prstGeom prst="straightConnector1">
            <a:avLst/>
          </a:prstGeom>
          <a:ln w="3175">
            <a:tailEnd type="triangle"/>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18019C11-AB2A-5AB2-4883-6B75A1B76181}"/>
              </a:ext>
            </a:extLst>
          </p:cNvPr>
          <p:cNvSpPr txBox="1"/>
          <p:nvPr/>
        </p:nvSpPr>
        <p:spPr>
          <a:xfrm>
            <a:off x="5293655" y="1692616"/>
            <a:ext cx="2701381" cy="230832"/>
          </a:xfrm>
          <a:prstGeom prst="rect">
            <a:avLst/>
          </a:prstGeom>
          <a:noFill/>
        </p:spPr>
        <p:txBody>
          <a:bodyPr wrap="none" rtlCol="0">
            <a:spAutoFit/>
          </a:bodyPr>
          <a:lstStyle/>
          <a:p>
            <a:r>
              <a:rPr lang="en-US" sz="900" dirty="0">
                <a:solidFill>
                  <a:srgbClr val="FF0000"/>
                </a:solidFill>
                <a:latin typeface="+mn-lt"/>
              </a:rPr>
              <a:t>Profile Templated / Progressive Profile Values   </a:t>
            </a:r>
          </a:p>
        </p:txBody>
      </p:sp>
      <p:sp>
        <p:nvSpPr>
          <p:cNvPr id="21" name="Rectangle 20">
            <a:extLst>
              <a:ext uri="{FF2B5EF4-FFF2-40B4-BE49-F238E27FC236}">
                <a16:creationId xmlns:a16="http://schemas.microsoft.com/office/drawing/2014/main" id="{D673D9FE-3563-7B6D-55DA-8D34B76BCF65}"/>
              </a:ext>
            </a:extLst>
          </p:cNvPr>
          <p:cNvSpPr/>
          <p:nvPr/>
        </p:nvSpPr>
        <p:spPr>
          <a:xfrm>
            <a:off x="4120937" y="2240676"/>
            <a:ext cx="2315502" cy="2390556"/>
          </a:xfrm>
          <a:prstGeom prst="rect">
            <a:avLst/>
          </a:prstGeom>
          <a:noFill/>
          <a:ln w="6350">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737BAE4-2C6D-5EA2-FBDE-01F73CAB8C37}"/>
              </a:ext>
            </a:extLst>
          </p:cNvPr>
          <p:cNvSpPr txBox="1"/>
          <p:nvPr/>
        </p:nvSpPr>
        <p:spPr>
          <a:xfrm>
            <a:off x="6693403" y="3403081"/>
            <a:ext cx="986167" cy="230832"/>
          </a:xfrm>
          <a:prstGeom prst="rect">
            <a:avLst/>
          </a:prstGeom>
          <a:noFill/>
        </p:spPr>
        <p:txBody>
          <a:bodyPr wrap="none" rtlCol="0">
            <a:spAutoFit/>
          </a:bodyPr>
          <a:lstStyle/>
          <a:p>
            <a:r>
              <a:rPr lang="en-US" sz="900" dirty="0">
                <a:solidFill>
                  <a:srgbClr val="FF0000"/>
                </a:solidFill>
                <a:latin typeface="+mn-lt"/>
              </a:rPr>
              <a:t>Journey Events</a:t>
            </a:r>
          </a:p>
        </p:txBody>
      </p:sp>
      <p:cxnSp>
        <p:nvCxnSpPr>
          <p:cNvPr id="23" name="Straight Arrow Connector 22">
            <a:extLst>
              <a:ext uri="{FF2B5EF4-FFF2-40B4-BE49-F238E27FC236}">
                <a16:creationId xmlns:a16="http://schemas.microsoft.com/office/drawing/2014/main" id="{0C43B9F0-170B-38D1-50DB-F1F2E201AE69}"/>
              </a:ext>
            </a:extLst>
          </p:cNvPr>
          <p:cNvCxnSpPr>
            <a:endCxn id="22" idx="1"/>
          </p:cNvCxnSpPr>
          <p:nvPr/>
        </p:nvCxnSpPr>
        <p:spPr>
          <a:xfrm>
            <a:off x="6436439" y="3518497"/>
            <a:ext cx="256964" cy="0"/>
          </a:xfrm>
          <a:prstGeom prst="straightConnector1">
            <a:avLst/>
          </a:prstGeom>
          <a:ln w="31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4864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5: Customer Journey Data Services (CJDS)</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304011" y="1336194"/>
            <a:ext cx="8535978"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1600" dirty="0">
                <a:solidFill>
                  <a:schemeClr val="bg2"/>
                </a:solidFill>
              </a:rPr>
              <a:t>Exercise 5.1: Familiarize yourself with JDS Desktop Widget</a:t>
            </a:r>
          </a:p>
          <a:p>
            <a:pPr marL="0" indent="0">
              <a:buFont typeface="Arial" charset="0"/>
              <a:buNone/>
            </a:pPr>
            <a:r>
              <a:rPr lang="en-GB" sz="1600" dirty="0">
                <a:solidFill>
                  <a:schemeClr val="bg2"/>
                </a:solidFill>
              </a:rPr>
              <a:t>Exercise 5.2: Configure JDS Widget in Desktop Layout (Bonus)</a:t>
            </a:r>
          </a:p>
          <a:p>
            <a:pPr marL="0" indent="0">
              <a:buNone/>
            </a:pPr>
            <a:r>
              <a:rPr lang="en-GB" sz="1600" dirty="0">
                <a:solidFill>
                  <a:schemeClr val="bg2"/>
                </a:solidFill>
              </a:rPr>
              <a:t>Exercise 5.3: Explore the CJDS APIs (Demo)</a:t>
            </a:r>
          </a:p>
          <a:p>
            <a:pPr marL="0" indent="0">
              <a:buNone/>
            </a:pPr>
            <a:endParaRPr lang="en-GB" sz="2000" i="1" dirty="0">
              <a:solidFill>
                <a:srgbClr val="00B0F0"/>
              </a:solidFill>
            </a:endParaRPr>
          </a:p>
          <a:p>
            <a:pPr marL="0" indent="0">
              <a:buNone/>
            </a:pPr>
            <a:r>
              <a:rPr lang="en-GB" sz="1800" i="1" dirty="0">
                <a:solidFill>
                  <a:srgbClr val="00B0F0"/>
                </a:solidFill>
              </a:rPr>
              <a:t>What did we learn?</a:t>
            </a:r>
          </a:p>
          <a:p>
            <a:r>
              <a:rPr lang="en-GB" sz="1600" i="1" dirty="0">
                <a:solidFill>
                  <a:srgbClr val="00B0F0"/>
                </a:solidFill>
              </a:rPr>
              <a:t>The basic concepts of CJDS</a:t>
            </a:r>
          </a:p>
          <a:p>
            <a:r>
              <a:rPr lang="en-GB" sz="1600" i="1" dirty="0">
                <a:solidFill>
                  <a:srgbClr val="00B0F0"/>
                </a:solidFill>
              </a:rPr>
              <a:t>How to setup &amp; use the CJDS Widget in Agent Desktop to retrieve customer information in real-time</a:t>
            </a:r>
          </a:p>
          <a:p>
            <a:r>
              <a:rPr lang="en-GB" sz="1600" dirty="0">
                <a:solidFill>
                  <a:srgbClr val="00B0F0"/>
                </a:solidFill>
              </a:rPr>
              <a:t>JDS is currently an API-first solution, with most of the capabilities being available via API</a:t>
            </a:r>
          </a:p>
          <a:p>
            <a:endParaRPr lang="en-GB" sz="2000" i="1" dirty="0">
              <a:solidFill>
                <a:srgbClr val="00B0F0"/>
              </a:solidFill>
            </a:endParaRPr>
          </a:p>
          <a:p>
            <a:pPr marL="0" indent="0">
              <a:buFont typeface="Arial" charset="0"/>
              <a:buNone/>
            </a:pPr>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7243" y="923544"/>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10 min</a:t>
            </a:r>
          </a:p>
        </p:txBody>
      </p:sp>
      <p:sp>
        <p:nvSpPr>
          <p:cNvPr id="5" name="Slide Number Placeholder 4">
            <a:extLst>
              <a:ext uri="{FF2B5EF4-FFF2-40B4-BE49-F238E27FC236}">
                <a16:creationId xmlns:a16="http://schemas.microsoft.com/office/drawing/2014/main" id="{B65D532D-0196-ECF5-409F-6FC8EBCAAE99}"/>
              </a:ext>
            </a:extLst>
          </p:cNvPr>
          <p:cNvSpPr>
            <a:spLocks noGrp="1"/>
          </p:cNvSpPr>
          <p:nvPr>
            <p:ph type="sldNum" sz="quarter" idx="4"/>
          </p:nvPr>
        </p:nvSpPr>
        <p:spPr/>
        <p:txBody>
          <a:bodyPr/>
          <a:lstStyle/>
          <a:p>
            <a:fld id="{96A97DD0-5BE7-4856-A2A9-C42C6688E607}" type="slidenum">
              <a:rPr lang="en-US" smtClean="0"/>
              <a:pPr/>
              <a:t>118</a:t>
            </a:fld>
            <a:endParaRPr lang="en-US" dirty="0"/>
          </a:p>
        </p:txBody>
      </p:sp>
    </p:spTree>
    <p:extLst>
      <p:ext uri="{BB962C8B-B14F-4D97-AF65-F5344CB8AC3E}">
        <p14:creationId xmlns:p14="http://schemas.microsoft.com/office/powerpoint/2010/main" val="423609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5" end="5"/>
                                            </p:txEl>
                                          </p:spTgt>
                                        </p:tgtEl>
                                        <p:attrNameLst>
                                          <p:attrName>style.visibility</p:attrName>
                                        </p:attrNameLst>
                                      </p:cBhvr>
                                      <p:to>
                                        <p:strVal val="visible"/>
                                      </p:to>
                                    </p:set>
                                    <p:animEffect transition="in" filter="fade">
                                      <p:cBhvr>
                                        <p:cTn id="14" dur="1000"/>
                                        <p:tgtEl>
                                          <p:spTgt spid="6">
                                            <p:txEl>
                                              <p:pRg st="5" end="5"/>
                                            </p:txEl>
                                          </p:spTgt>
                                        </p:tgtEl>
                                      </p:cBhvr>
                                    </p:animEffect>
                                    <p:anim calcmode="lin" valueType="num">
                                      <p:cBhvr>
                                        <p:cTn id="1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1000"/>
                                        <p:tgtEl>
                                          <p:spTgt spid="6">
                                            <p:txEl>
                                              <p:pRg st="6" end="6"/>
                                            </p:txEl>
                                          </p:spTgt>
                                        </p:tgtEl>
                                      </p:cBhvr>
                                    </p:animEffect>
                                    <p:anim calcmode="lin" valueType="num">
                                      <p:cBhvr>
                                        <p:cTn id="2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1000"/>
                                        <p:tgtEl>
                                          <p:spTgt spid="6">
                                            <p:txEl>
                                              <p:pRg st="7" end="7"/>
                                            </p:txEl>
                                          </p:spTgt>
                                        </p:tgtEl>
                                      </p:cBhvr>
                                    </p:animEffect>
                                    <p:anim calcmode="lin" valueType="num">
                                      <p:cBhvr>
                                        <p:cTn id="2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JDS API Collection </a:t>
            </a:r>
            <a:endParaRPr lang="en-US" dirty="0">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527636" y="1025058"/>
            <a:ext cx="8335010" cy="375432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2000" dirty="0"/>
              <a:t>Download the </a:t>
            </a:r>
            <a:r>
              <a:rPr lang="en-GB" sz="2000" dirty="0">
                <a:hlinkClick r:id="rId3"/>
              </a:rPr>
              <a:t>JDS Postman Collection</a:t>
            </a:r>
            <a:r>
              <a:rPr lang="en-GB" sz="2000" dirty="0"/>
              <a:t> and go play around!</a:t>
            </a:r>
          </a:p>
        </p:txBody>
      </p:sp>
      <p:pic>
        <p:nvPicPr>
          <p:cNvPr id="5" name="Picture 4" descr="A red and white logo&#10;&#10;Description automatically generated">
            <a:extLst>
              <a:ext uri="{FF2B5EF4-FFF2-40B4-BE49-F238E27FC236}">
                <a16:creationId xmlns:a16="http://schemas.microsoft.com/office/drawing/2014/main" id="{7A16467E-5C49-0D88-2323-9B08CFAC0F39}"/>
              </a:ext>
            </a:extLst>
          </p:cNvPr>
          <p:cNvPicPr>
            <a:picLocks noChangeAspect="1"/>
          </p:cNvPicPr>
          <p:nvPr/>
        </p:nvPicPr>
        <p:blipFill>
          <a:blip r:embed="rId4"/>
          <a:stretch>
            <a:fillRect/>
          </a:stretch>
        </p:blipFill>
        <p:spPr>
          <a:xfrm>
            <a:off x="7754748" y="40257"/>
            <a:ext cx="1389252" cy="73167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E9D931F-3C84-4515-CA3F-4F796A21FE3D}"/>
              </a:ext>
            </a:extLst>
          </p:cNvPr>
          <p:cNvPicPr>
            <a:picLocks noChangeAspect="1"/>
          </p:cNvPicPr>
          <p:nvPr/>
        </p:nvPicPr>
        <p:blipFill>
          <a:blip r:embed="rId5"/>
          <a:stretch>
            <a:fillRect/>
          </a:stretch>
        </p:blipFill>
        <p:spPr>
          <a:xfrm>
            <a:off x="1385271" y="1448368"/>
            <a:ext cx="6369477" cy="3246653"/>
          </a:xfrm>
          <a:prstGeom prst="rect">
            <a:avLst/>
          </a:prstGeom>
          <a:ln>
            <a:solidFill>
              <a:schemeClr val="accent5">
                <a:lumMod val="75000"/>
              </a:schemeClr>
            </a:solidFill>
          </a:ln>
          <a:effectLst>
            <a:outerShdw blurRad="50800" dist="38100" dir="2700000" algn="tl" rotWithShape="0">
              <a:prstClr val="black">
                <a:alpha val="40000"/>
              </a:prstClr>
            </a:outerShdw>
          </a:effectLst>
        </p:spPr>
      </p:pic>
      <p:sp>
        <p:nvSpPr>
          <p:cNvPr id="6" name="Slide Number Placeholder 5">
            <a:extLst>
              <a:ext uri="{FF2B5EF4-FFF2-40B4-BE49-F238E27FC236}">
                <a16:creationId xmlns:a16="http://schemas.microsoft.com/office/drawing/2014/main" id="{E6651923-3EDA-F71B-BA85-7AF486AB39B2}"/>
              </a:ext>
            </a:extLst>
          </p:cNvPr>
          <p:cNvSpPr>
            <a:spLocks noGrp="1"/>
          </p:cNvSpPr>
          <p:nvPr>
            <p:ph type="sldNum" sz="quarter" idx="4"/>
          </p:nvPr>
        </p:nvSpPr>
        <p:spPr/>
        <p:txBody>
          <a:bodyPr/>
          <a:lstStyle/>
          <a:p>
            <a:fld id="{96A97DD0-5BE7-4856-A2A9-C42C6688E607}" type="slidenum">
              <a:rPr lang="en-US" smtClean="0"/>
              <a:pPr/>
              <a:t>119</a:t>
            </a:fld>
            <a:endParaRPr lang="en-US" dirty="0"/>
          </a:p>
        </p:txBody>
      </p:sp>
    </p:spTree>
    <p:extLst>
      <p:ext uri="{BB962C8B-B14F-4D97-AF65-F5344CB8AC3E}">
        <p14:creationId xmlns:p14="http://schemas.microsoft.com/office/powerpoint/2010/main" val="29525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Contact Center from 2,000 ft. : The Portals</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6" name="Picture 10" descr="C:\Users\ecoffey\AppData\Local\Temp\Rar$DRa0.762\30031_Device_generic_default_256.png">
            <a:extLst>
              <a:ext uri="{FF2B5EF4-FFF2-40B4-BE49-F238E27FC236}">
                <a16:creationId xmlns:a16="http://schemas.microsoft.com/office/drawing/2014/main" id="{FA53E242-7F1C-1413-5069-770FD56EE51E}"/>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flipH="1">
            <a:off x="2637612" y="1191841"/>
            <a:ext cx="3868775" cy="29513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3D68CAB-0562-2019-4FDB-27D4F59FF9DE}"/>
              </a:ext>
            </a:extLst>
          </p:cNvPr>
          <p:cNvSpPr/>
          <p:nvPr/>
        </p:nvSpPr>
        <p:spPr>
          <a:xfrm>
            <a:off x="3701175" y="1431360"/>
            <a:ext cx="2032223" cy="338554"/>
          </a:xfrm>
          <a:prstGeom prst="rect">
            <a:avLst/>
          </a:prstGeom>
        </p:spPr>
        <p:txBody>
          <a:bodyPr wrap="none">
            <a:spAutoFit/>
          </a:bodyPr>
          <a:lstStyle/>
          <a:p>
            <a:r>
              <a:rPr lang="en-US" sz="1600">
                <a:latin typeface="+mj-lt"/>
              </a:rPr>
              <a:t>Webex Contact Center</a:t>
            </a:r>
            <a:endParaRPr lang="en-BE" sz="1600">
              <a:latin typeface="+mj-lt"/>
            </a:endParaRPr>
          </a:p>
        </p:txBody>
      </p:sp>
      <p:pic>
        <p:nvPicPr>
          <p:cNvPr id="10" name="Picture 9" descr="Logo, company name&#10;&#10;Description automatically generated">
            <a:extLst>
              <a:ext uri="{FF2B5EF4-FFF2-40B4-BE49-F238E27FC236}">
                <a16:creationId xmlns:a16="http://schemas.microsoft.com/office/drawing/2014/main" id="{62BB1075-8D6E-776B-94BA-A4195890E155}"/>
              </a:ext>
            </a:extLst>
          </p:cNvPr>
          <p:cNvPicPr>
            <a:picLocks noChangeAspect="1"/>
          </p:cNvPicPr>
          <p:nvPr/>
        </p:nvPicPr>
        <p:blipFill>
          <a:blip r:embed="rId4"/>
          <a:stretch>
            <a:fillRect/>
          </a:stretch>
        </p:blipFill>
        <p:spPr>
          <a:xfrm>
            <a:off x="3160398" y="1366293"/>
            <a:ext cx="468689" cy="468689"/>
          </a:xfrm>
          <a:prstGeom prst="rect">
            <a:avLst/>
          </a:prstGeom>
        </p:spPr>
      </p:pic>
      <p:pic>
        <p:nvPicPr>
          <p:cNvPr id="11" name="Picture 10">
            <a:extLst>
              <a:ext uri="{FF2B5EF4-FFF2-40B4-BE49-F238E27FC236}">
                <a16:creationId xmlns:a16="http://schemas.microsoft.com/office/drawing/2014/main" id="{D6DF6834-1008-26AC-9CE9-D034898610A0}"/>
              </a:ext>
            </a:extLst>
          </p:cNvPr>
          <p:cNvPicPr>
            <a:picLocks noChangeAspect="1"/>
          </p:cNvPicPr>
          <p:nvPr/>
        </p:nvPicPr>
        <p:blipFill>
          <a:blip r:embed="rId5">
            <a:duotone>
              <a:schemeClr val="accent2">
                <a:shade val="45000"/>
                <a:satMod val="135000"/>
              </a:schemeClr>
              <a:prstClr val="white"/>
            </a:duotone>
          </a:blip>
          <a:stretch>
            <a:fillRect/>
          </a:stretch>
        </p:blipFill>
        <p:spPr>
          <a:xfrm>
            <a:off x="7575418" y="2494867"/>
            <a:ext cx="483294" cy="483294"/>
          </a:xfrm>
          <a:prstGeom prst="rect">
            <a:avLst/>
          </a:prstGeom>
        </p:spPr>
      </p:pic>
      <p:cxnSp>
        <p:nvCxnSpPr>
          <p:cNvPr id="12" name="Straight Arrow Connector 11">
            <a:extLst>
              <a:ext uri="{FF2B5EF4-FFF2-40B4-BE49-F238E27FC236}">
                <a16:creationId xmlns:a16="http://schemas.microsoft.com/office/drawing/2014/main" id="{26CD82A8-CE85-B8B6-6FEE-745484DD19ED}"/>
              </a:ext>
            </a:extLst>
          </p:cNvPr>
          <p:cNvCxnSpPr>
            <a:cxnSpLocks/>
          </p:cNvCxnSpPr>
          <p:nvPr/>
        </p:nvCxnSpPr>
        <p:spPr>
          <a:xfrm flipV="1">
            <a:off x="1628564" y="2736512"/>
            <a:ext cx="909493" cy="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D9207B-E0F5-DB33-0E1B-C0B026258653}"/>
              </a:ext>
            </a:extLst>
          </p:cNvPr>
          <p:cNvCxnSpPr>
            <a:cxnSpLocks/>
            <a:endCxn id="11" idx="1"/>
          </p:cNvCxnSpPr>
          <p:nvPr/>
        </p:nvCxnSpPr>
        <p:spPr>
          <a:xfrm>
            <a:off x="5930479" y="2736514"/>
            <a:ext cx="164493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diagram&#10;&#10;Description automatically generated">
            <a:extLst>
              <a:ext uri="{FF2B5EF4-FFF2-40B4-BE49-F238E27FC236}">
                <a16:creationId xmlns:a16="http://schemas.microsoft.com/office/drawing/2014/main" id="{BC151B9E-E4D5-0C17-341C-2050D1D8AF2B}"/>
              </a:ext>
            </a:extLst>
          </p:cNvPr>
          <p:cNvPicPr>
            <a:picLocks noChangeAspect="1"/>
          </p:cNvPicPr>
          <p:nvPr/>
        </p:nvPicPr>
        <p:blipFill>
          <a:blip r:embed="rId6"/>
          <a:stretch>
            <a:fillRect/>
          </a:stretch>
        </p:blipFill>
        <p:spPr>
          <a:xfrm>
            <a:off x="3172720" y="2373553"/>
            <a:ext cx="725919" cy="725919"/>
          </a:xfrm>
          <a:prstGeom prst="rect">
            <a:avLst/>
          </a:prstGeom>
        </p:spPr>
      </p:pic>
      <p:pic>
        <p:nvPicPr>
          <p:cNvPr id="8" name="Picture 7" descr="Background pattern&#10;&#10;Description automatically generated">
            <a:extLst>
              <a:ext uri="{FF2B5EF4-FFF2-40B4-BE49-F238E27FC236}">
                <a16:creationId xmlns:a16="http://schemas.microsoft.com/office/drawing/2014/main" id="{0CFF6281-1513-0141-F660-A7FF1C916198}"/>
              </a:ext>
            </a:extLst>
          </p:cNvPr>
          <p:cNvPicPr>
            <a:picLocks noChangeAspect="1"/>
          </p:cNvPicPr>
          <p:nvPr/>
        </p:nvPicPr>
        <p:blipFill>
          <a:blip r:embed="rId7"/>
          <a:stretch>
            <a:fillRect/>
          </a:stretch>
        </p:blipFill>
        <p:spPr>
          <a:xfrm flipH="1">
            <a:off x="4335690" y="2418491"/>
            <a:ext cx="914762" cy="636045"/>
          </a:xfrm>
          <a:prstGeom prst="rect">
            <a:avLst/>
          </a:prstGeom>
        </p:spPr>
      </p:pic>
      <p:pic>
        <p:nvPicPr>
          <p:cNvPr id="33" name="Picture 32" descr="Icon&#10;&#10;Description automatically generated">
            <a:extLst>
              <a:ext uri="{FF2B5EF4-FFF2-40B4-BE49-F238E27FC236}">
                <a16:creationId xmlns:a16="http://schemas.microsoft.com/office/drawing/2014/main" id="{A24D83CD-07D2-3F3E-9923-A8BA3D6D421D}"/>
              </a:ext>
            </a:extLst>
          </p:cNvPr>
          <p:cNvPicPr>
            <a:picLocks noChangeAspect="1"/>
          </p:cNvPicPr>
          <p:nvPr/>
        </p:nvPicPr>
        <p:blipFill>
          <a:blip r:embed="rId8"/>
          <a:stretch>
            <a:fillRect/>
          </a:stretch>
        </p:blipFill>
        <p:spPr>
          <a:xfrm>
            <a:off x="726045" y="2667510"/>
            <a:ext cx="466315" cy="466315"/>
          </a:xfrm>
          <a:prstGeom prst="rect">
            <a:avLst/>
          </a:prstGeom>
        </p:spPr>
      </p:pic>
      <p:sp>
        <p:nvSpPr>
          <p:cNvPr id="30" name="Rounded Rectangle 29">
            <a:extLst>
              <a:ext uri="{FF2B5EF4-FFF2-40B4-BE49-F238E27FC236}">
                <a16:creationId xmlns:a16="http://schemas.microsoft.com/office/drawing/2014/main" id="{1F0EBEEA-1449-B103-0A18-53DB456946A9}"/>
              </a:ext>
            </a:extLst>
          </p:cNvPr>
          <p:cNvSpPr/>
          <p:nvPr/>
        </p:nvSpPr>
        <p:spPr>
          <a:xfrm>
            <a:off x="296378" y="1764960"/>
            <a:ext cx="1332186" cy="2073166"/>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5" name="Group 14">
            <a:extLst>
              <a:ext uri="{FF2B5EF4-FFF2-40B4-BE49-F238E27FC236}">
                <a16:creationId xmlns:a16="http://schemas.microsoft.com/office/drawing/2014/main" id="{FDCDA9A5-4ACF-2924-829C-352AC39132D1}"/>
              </a:ext>
            </a:extLst>
          </p:cNvPr>
          <p:cNvGrpSpPr/>
          <p:nvPr/>
        </p:nvGrpSpPr>
        <p:grpSpPr>
          <a:xfrm>
            <a:off x="503916" y="2329128"/>
            <a:ext cx="910574" cy="193579"/>
            <a:chOff x="450885" y="1747243"/>
            <a:chExt cx="2065205" cy="591989"/>
          </a:xfrm>
        </p:grpSpPr>
        <p:sp>
          <p:nvSpPr>
            <p:cNvPr id="16" name="TextBox 15">
              <a:extLst>
                <a:ext uri="{FF2B5EF4-FFF2-40B4-BE49-F238E27FC236}">
                  <a16:creationId xmlns:a16="http://schemas.microsoft.com/office/drawing/2014/main" id="{F6A6FD9D-BAC1-F42E-C814-D0613D8ADB38}"/>
                </a:ext>
              </a:extLst>
            </p:cNvPr>
            <p:cNvSpPr txBox="1"/>
            <p:nvPr/>
          </p:nvSpPr>
          <p:spPr>
            <a:xfrm>
              <a:off x="450885" y="1787706"/>
              <a:ext cx="2065205" cy="511068"/>
            </a:xfrm>
            <a:prstGeom prst="roundRect">
              <a:avLst>
                <a:gd name="adj" fmla="val 50000"/>
              </a:avLst>
            </a:prstGeom>
            <a:solidFill>
              <a:schemeClr val="accent2"/>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Voice</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17" name="Picture 16" descr="A picture containing shape&#10;&#10;Description automatically generated">
              <a:extLst>
                <a:ext uri="{FF2B5EF4-FFF2-40B4-BE49-F238E27FC236}">
                  <a16:creationId xmlns:a16="http://schemas.microsoft.com/office/drawing/2014/main" id="{BCFC89B0-8AA3-A950-E9AF-CBED70DEB3D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5987" y="1747243"/>
              <a:ext cx="591989" cy="591989"/>
            </a:xfrm>
            <a:prstGeom prst="rect">
              <a:avLst/>
            </a:prstGeom>
          </p:spPr>
        </p:pic>
      </p:grpSp>
      <p:grpSp>
        <p:nvGrpSpPr>
          <p:cNvPr id="18" name="Group 17">
            <a:extLst>
              <a:ext uri="{FF2B5EF4-FFF2-40B4-BE49-F238E27FC236}">
                <a16:creationId xmlns:a16="http://schemas.microsoft.com/office/drawing/2014/main" id="{85412915-09E6-1B4A-AB72-1E0874B3C623}"/>
              </a:ext>
            </a:extLst>
          </p:cNvPr>
          <p:cNvGrpSpPr/>
          <p:nvPr/>
        </p:nvGrpSpPr>
        <p:grpSpPr>
          <a:xfrm>
            <a:off x="503916" y="2602177"/>
            <a:ext cx="910574" cy="167118"/>
            <a:chOff x="447089" y="2646014"/>
            <a:chExt cx="2065205" cy="511068"/>
          </a:xfrm>
        </p:grpSpPr>
        <p:sp>
          <p:nvSpPr>
            <p:cNvPr id="19" name="TextBox 18">
              <a:extLst>
                <a:ext uri="{FF2B5EF4-FFF2-40B4-BE49-F238E27FC236}">
                  <a16:creationId xmlns:a16="http://schemas.microsoft.com/office/drawing/2014/main" id="{B24675CE-1277-D9D2-2F43-E041072F0F81}"/>
                </a:ext>
              </a:extLst>
            </p:cNvPr>
            <p:cNvSpPr txBox="1"/>
            <p:nvPr/>
          </p:nvSpPr>
          <p:spPr>
            <a:xfrm>
              <a:off x="447089" y="2646014"/>
              <a:ext cx="2065205" cy="511068"/>
            </a:xfrm>
            <a:prstGeom prst="roundRect">
              <a:avLst>
                <a:gd name="adj" fmla="val 50000"/>
              </a:avLst>
            </a:prstGeom>
            <a:solidFill>
              <a:schemeClr val="accent5"/>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Email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B65099AC-C347-8C31-7FAA-0E9DCD194E8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6141" y="2711996"/>
              <a:ext cx="404085" cy="404082"/>
            </a:xfrm>
            <a:prstGeom prst="rect">
              <a:avLst/>
            </a:prstGeom>
          </p:spPr>
        </p:pic>
      </p:grpSp>
      <p:grpSp>
        <p:nvGrpSpPr>
          <p:cNvPr id="21" name="Group 20">
            <a:extLst>
              <a:ext uri="{FF2B5EF4-FFF2-40B4-BE49-F238E27FC236}">
                <a16:creationId xmlns:a16="http://schemas.microsoft.com/office/drawing/2014/main" id="{C7DC5669-DB3C-FCD3-F394-C41B7C0C80A9}"/>
              </a:ext>
            </a:extLst>
          </p:cNvPr>
          <p:cNvGrpSpPr/>
          <p:nvPr/>
        </p:nvGrpSpPr>
        <p:grpSpPr>
          <a:xfrm>
            <a:off x="489396" y="2845488"/>
            <a:ext cx="925094" cy="167118"/>
            <a:chOff x="414155" y="3714677"/>
            <a:chExt cx="2098139" cy="511068"/>
          </a:xfrm>
        </p:grpSpPr>
        <p:sp>
          <p:nvSpPr>
            <p:cNvPr id="22" name="TextBox 21">
              <a:extLst>
                <a:ext uri="{FF2B5EF4-FFF2-40B4-BE49-F238E27FC236}">
                  <a16:creationId xmlns:a16="http://schemas.microsoft.com/office/drawing/2014/main" id="{41C7C8FA-BB04-18A4-5FF4-A3910FAA2745}"/>
                </a:ext>
              </a:extLst>
            </p:cNvPr>
            <p:cNvSpPr txBox="1"/>
            <p:nvPr/>
          </p:nvSpPr>
          <p:spPr>
            <a:xfrm>
              <a:off x="414155" y="3714677"/>
              <a:ext cx="2098139" cy="511068"/>
            </a:xfrm>
            <a:prstGeom prst="roundRect">
              <a:avLst>
                <a:gd name="adj" fmla="val 50000"/>
              </a:avLst>
            </a:prstGeom>
            <a:solidFill>
              <a:schemeClr val="accent6"/>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Chat</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3" name="Picture 22" descr="A picture containing shape&#10;&#10;Description automatically generated">
              <a:extLst>
                <a:ext uri="{FF2B5EF4-FFF2-40B4-BE49-F238E27FC236}">
                  <a16:creationId xmlns:a16="http://schemas.microsoft.com/office/drawing/2014/main" id="{6AC35EBE-CF9D-DF7E-4F9B-CAEFEA19386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6066" y="3778778"/>
              <a:ext cx="424455" cy="424453"/>
            </a:xfrm>
            <a:prstGeom prst="rect">
              <a:avLst/>
            </a:prstGeom>
          </p:spPr>
        </p:pic>
      </p:grpSp>
      <p:sp>
        <p:nvSpPr>
          <p:cNvPr id="25" name="TextBox 24">
            <a:extLst>
              <a:ext uri="{FF2B5EF4-FFF2-40B4-BE49-F238E27FC236}">
                <a16:creationId xmlns:a16="http://schemas.microsoft.com/office/drawing/2014/main" id="{37C1A5B3-AD9E-2BB4-81F7-7D27F6839285}"/>
              </a:ext>
            </a:extLst>
          </p:cNvPr>
          <p:cNvSpPr txBox="1"/>
          <p:nvPr/>
        </p:nvSpPr>
        <p:spPr>
          <a:xfrm>
            <a:off x="476990" y="3104997"/>
            <a:ext cx="937500" cy="167118"/>
          </a:xfrm>
          <a:prstGeom prst="roundRect">
            <a:avLst>
              <a:gd name="adj" fmla="val 50000"/>
            </a:avLst>
          </a:prstGeom>
          <a:solidFill>
            <a:schemeClr val="bg1">
              <a:lumMod val="50000"/>
              <a:lumOff val="50000"/>
            </a:schemeClr>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Social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8" name="Picture 27">
            <a:extLst>
              <a:ext uri="{FF2B5EF4-FFF2-40B4-BE49-F238E27FC236}">
                <a16:creationId xmlns:a16="http://schemas.microsoft.com/office/drawing/2014/main" id="{C122A9E4-D885-D4CE-1930-102F7BD91939}"/>
              </a:ext>
            </a:extLst>
          </p:cNvPr>
          <p:cNvPicPr>
            <a:picLocks noChangeAspect="1"/>
          </p:cNvPicPr>
          <p:nvPr/>
        </p:nvPicPr>
        <p:blipFill>
          <a:blip r:embed="rId12"/>
          <a:stretch>
            <a:fillRect/>
          </a:stretch>
        </p:blipFill>
        <p:spPr>
          <a:xfrm>
            <a:off x="552485" y="3097635"/>
            <a:ext cx="164325" cy="164325"/>
          </a:xfrm>
          <a:prstGeom prst="rect">
            <a:avLst/>
          </a:prstGeom>
        </p:spPr>
      </p:pic>
      <p:sp>
        <p:nvSpPr>
          <p:cNvPr id="5" name="Rounded Rectangle 4">
            <a:extLst>
              <a:ext uri="{FF2B5EF4-FFF2-40B4-BE49-F238E27FC236}">
                <a16:creationId xmlns:a16="http://schemas.microsoft.com/office/drawing/2014/main" id="{B104B9CA-0667-8B49-1C84-B7698292C043}"/>
              </a:ext>
            </a:extLst>
          </p:cNvPr>
          <p:cNvSpPr/>
          <p:nvPr/>
        </p:nvSpPr>
        <p:spPr>
          <a:xfrm>
            <a:off x="2538057" y="1764959"/>
            <a:ext cx="3996750" cy="2877981"/>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6D76739B-6B43-7D3F-600F-5DC8E2D6CC5D}"/>
              </a:ext>
            </a:extLst>
          </p:cNvPr>
          <p:cNvSpPr/>
          <p:nvPr/>
        </p:nvSpPr>
        <p:spPr>
          <a:xfrm>
            <a:off x="2717860" y="2118875"/>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Entry Point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Mapping</a:t>
            </a:r>
          </a:p>
        </p:txBody>
      </p:sp>
      <p:sp>
        <p:nvSpPr>
          <p:cNvPr id="24" name="Rounded Rectangle 23">
            <a:extLst>
              <a:ext uri="{FF2B5EF4-FFF2-40B4-BE49-F238E27FC236}">
                <a16:creationId xmlns:a16="http://schemas.microsoft.com/office/drawing/2014/main" id="{13C0D46D-7AE1-F4E4-5B69-D08C958C6E85}"/>
              </a:ext>
            </a:extLst>
          </p:cNvPr>
          <p:cNvSpPr/>
          <p:nvPr/>
        </p:nvSpPr>
        <p:spPr>
          <a:xfrm>
            <a:off x="3998194" y="2609398"/>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Flow</a:t>
            </a:r>
          </a:p>
        </p:txBody>
      </p:sp>
      <p:sp>
        <p:nvSpPr>
          <p:cNvPr id="26" name="Rounded Rectangle 25">
            <a:extLst>
              <a:ext uri="{FF2B5EF4-FFF2-40B4-BE49-F238E27FC236}">
                <a16:creationId xmlns:a16="http://schemas.microsoft.com/office/drawing/2014/main" id="{5A28915C-9B26-C04F-1391-FA5040A2B1EA}"/>
              </a:ext>
            </a:extLst>
          </p:cNvPr>
          <p:cNvSpPr/>
          <p:nvPr/>
        </p:nvSpPr>
        <p:spPr>
          <a:xfrm>
            <a:off x="3996118" y="2114527"/>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Queue</a:t>
            </a:r>
          </a:p>
        </p:txBody>
      </p:sp>
      <p:sp>
        <p:nvSpPr>
          <p:cNvPr id="27" name="Rounded Rectangle 26">
            <a:extLst>
              <a:ext uri="{FF2B5EF4-FFF2-40B4-BE49-F238E27FC236}">
                <a16:creationId xmlns:a16="http://schemas.microsoft.com/office/drawing/2014/main" id="{BFEA0D9D-C170-CEAF-9B68-1764EE4E9C81}"/>
              </a:ext>
            </a:extLst>
          </p:cNvPr>
          <p:cNvSpPr/>
          <p:nvPr/>
        </p:nvSpPr>
        <p:spPr>
          <a:xfrm>
            <a:off x="2711278" y="2625290"/>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Entry Point</a:t>
            </a:r>
          </a:p>
        </p:txBody>
      </p:sp>
      <p:sp>
        <p:nvSpPr>
          <p:cNvPr id="29" name="Rounded Rectangle 28">
            <a:extLst>
              <a:ext uri="{FF2B5EF4-FFF2-40B4-BE49-F238E27FC236}">
                <a16:creationId xmlns:a16="http://schemas.microsoft.com/office/drawing/2014/main" id="{F6D42E67-774D-AEC6-A5BE-0B592E81F6E7}"/>
              </a:ext>
            </a:extLst>
          </p:cNvPr>
          <p:cNvSpPr/>
          <p:nvPr/>
        </p:nvSpPr>
        <p:spPr>
          <a:xfrm>
            <a:off x="5352260" y="2117338"/>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Team</a:t>
            </a:r>
          </a:p>
        </p:txBody>
      </p:sp>
      <p:sp>
        <p:nvSpPr>
          <p:cNvPr id="31" name="Rounded Rectangle 30">
            <a:extLst>
              <a:ext uri="{FF2B5EF4-FFF2-40B4-BE49-F238E27FC236}">
                <a16:creationId xmlns:a16="http://schemas.microsoft.com/office/drawing/2014/main" id="{F30EF8AD-E166-2A2E-4207-48526AFE661A}"/>
              </a:ext>
            </a:extLst>
          </p:cNvPr>
          <p:cNvSpPr/>
          <p:nvPr/>
        </p:nvSpPr>
        <p:spPr>
          <a:xfrm>
            <a:off x="5345678" y="2623753"/>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Agent</a:t>
            </a:r>
          </a:p>
        </p:txBody>
      </p:sp>
      <p:sp>
        <p:nvSpPr>
          <p:cNvPr id="32" name="Rounded Rectangle 31">
            <a:extLst>
              <a:ext uri="{FF2B5EF4-FFF2-40B4-BE49-F238E27FC236}">
                <a16:creationId xmlns:a16="http://schemas.microsoft.com/office/drawing/2014/main" id="{52056E2E-B45B-0BDB-2CE5-6123CB29C455}"/>
              </a:ext>
            </a:extLst>
          </p:cNvPr>
          <p:cNvSpPr/>
          <p:nvPr/>
        </p:nvSpPr>
        <p:spPr>
          <a:xfrm>
            <a:off x="2633283" y="2055229"/>
            <a:ext cx="1078787" cy="1032156"/>
          </a:xfrm>
          <a:prstGeom prst="round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sp>
        <p:nvSpPr>
          <p:cNvPr id="34" name="Rounded Rectangle 33">
            <a:extLst>
              <a:ext uri="{FF2B5EF4-FFF2-40B4-BE49-F238E27FC236}">
                <a16:creationId xmlns:a16="http://schemas.microsoft.com/office/drawing/2014/main" id="{C69B383E-7C03-1E8E-FE65-A03A48D93BB3}"/>
              </a:ext>
            </a:extLst>
          </p:cNvPr>
          <p:cNvSpPr/>
          <p:nvPr/>
        </p:nvSpPr>
        <p:spPr>
          <a:xfrm>
            <a:off x="5254781" y="2055229"/>
            <a:ext cx="1078787" cy="1032156"/>
          </a:xfrm>
          <a:prstGeom prst="round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cxnSp>
        <p:nvCxnSpPr>
          <p:cNvPr id="36" name="Straight Arrow Connector 35">
            <a:extLst>
              <a:ext uri="{FF2B5EF4-FFF2-40B4-BE49-F238E27FC236}">
                <a16:creationId xmlns:a16="http://schemas.microsoft.com/office/drawing/2014/main" id="{E117BC9F-8866-F23D-B3CE-B066881C274E}"/>
              </a:ext>
            </a:extLst>
          </p:cNvPr>
          <p:cNvCxnSpPr>
            <a:cxnSpLocks/>
            <a:endCxn id="24" idx="1"/>
          </p:cNvCxnSpPr>
          <p:nvPr/>
        </p:nvCxnSpPr>
        <p:spPr>
          <a:xfrm>
            <a:off x="3712070" y="2779206"/>
            <a:ext cx="286124"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DBDB8F30-677F-B33F-0050-7579F7828136}"/>
              </a:ext>
            </a:extLst>
          </p:cNvPr>
          <p:cNvCxnSpPr>
            <a:cxnSpLocks/>
          </p:cNvCxnSpPr>
          <p:nvPr/>
        </p:nvCxnSpPr>
        <p:spPr>
          <a:xfrm>
            <a:off x="4907687" y="2261572"/>
            <a:ext cx="342765"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D7CFCB5B-95B9-0519-9D53-37EF97DDC5A7}"/>
              </a:ext>
            </a:extLst>
          </p:cNvPr>
          <p:cNvCxnSpPr>
            <a:cxnSpLocks/>
            <a:stCxn id="24" idx="0"/>
            <a:endCxn id="26" idx="2"/>
          </p:cNvCxnSpPr>
          <p:nvPr/>
        </p:nvCxnSpPr>
        <p:spPr>
          <a:xfrm flipH="1" flipV="1">
            <a:off x="4450865" y="2454142"/>
            <a:ext cx="2076" cy="15525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4" name="Rounded Rectangle 43">
            <a:extLst>
              <a:ext uri="{FF2B5EF4-FFF2-40B4-BE49-F238E27FC236}">
                <a16:creationId xmlns:a16="http://schemas.microsoft.com/office/drawing/2014/main" id="{0A470AB4-CE86-B308-D6EC-E838D69FEFAF}"/>
              </a:ext>
            </a:extLst>
          </p:cNvPr>
          <p:cNvSpPr/>
          <p:nvPr/>
        </p:nvSpPr>
        <p:spPr>
          <a:xfrm>
            <a:off x="2633283" y="3347679"/>
            <a:ext cx="3700285" cy="1035018"/>
          </a:xfrm>
          <a:prstGeom prst="roundRect">
            <a:avLst/>
          </a:prstGeom>
          <a:noFill/>
          <a:ln w="38100" cap="flat" cmpd="sng" algn="ctr">
            <a:solidFill>
              <a:schemeClr val="accent6">
                <a:lumMod val="60000"/>
                <a:lumOff val="40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cxnSp>
        <p:nvCxnSpPr>
          <p:cNvPr id="45" name="Straight Arrow Connector 44">
            <a:extLst>
              <a:ext uri="{FF2B5EF4-FFF2-40B4-BE49-F238E27FC236}">
                <a16:creationId xmlns:a16="http://schemas.microsoft.com/office/drawing/2014/main" id="{93969635-1081-61F7-56D8-D3300C0BC3BB}"/>
              </a:ext>
            </a:extLst>
          </p:cNvPr>
          <p:cNvCxnSpPr>
            <a:cxnSpLocks/>
            <a:stCxn id="24" idx="2"/>
          </p:cNvCxnSpPr>
          <p:nvPr/>
        </p:nvCxnSpPr>
        <p:spPr>
          <a:xfrm>
            <a:off x="4452941" y="2949013"/>
            <a:ext cx="0" cy="373820"/>
          </a:xfrm>
          <a:prstGeom prst="straightConnector1">
            <a:avLst/>
          </a:prstGeom>
          <a:ln w="19050">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9" name="Rounded Rectangle 48">
            <a:extLst>
              <a:ext uri="{FF2B5EF4-FFF2-40B4-BE49-F238E27FC236}">
                <a16:creationId xmlns:a16="http://schemas.microsoft.com/office/drawing/2014/main" id="{65943BD2-3CA3-DB55-654D-8B2F795BA302}"/>
              </a:ext>
            </a:extLst>
          </p:cNvPr>
          <p:cNvSpPr/>
          <p:nvPr/>
        </p:nvSpPr>
        <p:spPr>
          <a:xfrm>
            <a:off x="2724442" y="3428849"/>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Play Prompt/ Music</a:t>
            </a:r>
          </a:p>
        </p:txBody>
      </p:sp>
      <p:sp>
        <p:nvSpPr>
          <p:cNvPr id="50" name="Rounded Rectangle 49">
            <a:extLst>
              <a:ext uri="{FF2B5EF4-FFF2-40B4-BE49-F238E27FC236}">
                <a16:creationId xmlns:a16="http://schemas.microsoft.com/office/drawing/2014/main" id="{8F41F108-E01E-651C-C118-4DBEFA31030A}"/>
              </a:ext>
            </a:extLst>
          </p:cNvPr>
          <p:cNvSpPr/>
          <p:nvPr/>
        </p:nvSpPr>
        <p:spPr>
          <a:xfrm>
            <a:off x="4004776" y="3919372"/>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Queue Contact</a:t>
            </a:r>
          </a:p>
        </p:txBody>
      </p:sp>
      <p:sp>
        <p:nvSpPr>
          <p:cNvPr id="51" name="Rounded Rectangle 50">
            <a:extLst>
              <a:ext uri="{FF2B5EF4-FFF2-40B4-BE49-F238E27FC236}">
                <a16:creationId xmlns:a16="http://schemas.microsoft.com/office/drawing/2014/main" id="{43EC47DE-7F05-B146-D248-A92AD989B47C}"/>
              </a:ext>
            </a:extLst>
          </p:cNvPr>
          <p:cNvSpPr/>
          <p:nvPr/>
        </p:nvSpPr>
        <p:spPr>
          <a:xfrm>
            <a:off x="4002700" y="3424501"/>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noProof="0">
                <a:ln>
                  <a:noFill/>
                </a:ln>
                <a:solidFill>
                  <a:srgbClr val="0D274D"/>
                </a:solidFill>
                <a:effectLst/>
                <a:uLnTx/>
                <a:uFillTx/>
                <a:latin typeface="CiscoSansTT Light"/>
                <a:ea typeface="+mn-ea"/>
                <a:cs typeface="+mn-cs"/>
              </a:rPr>
              <a:t>Self-Service</a:t>
            </a:r>
          </a:p>
        </p:txBody>
      </p:sp>
      <p:sp>
        <p:nvSpPr>
          <p:cNvPr id="52" name="Rounded Rectangle 51">
            <a:extLst>
              <a:ext uri="{FF2B5EF4-FFF2-40B4-BE49-F238E27FC236}">
                <a16:creationId xmlns:a16="http://schemas.microsoft.com/office/drawing/2014/main" id="{C635B171-0372-3E3B-7922-DDDA0EF384E2}"/>
              </a:ext>
            </a:extLst>
          </p:cNvPr>
          <p:cNvSpPr/>
          <p:nvPr/>
        </p:nvSpPr>
        <p:spPr>
          <a:xfrm>
            <a:off x="2717860" y="3935264"/>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External </a:t>
            </a:r>
            <a:br>
              <a:rPr kumimoji="0" lang="en-US" sz="900" b="0" i="0" u="none" strike="noStrike" kern="1200" cap="none" spc="0" normalizeH="0" baseline="0" noProof="0">
                <a:ln>
                  <a:noFill/>
                </a:ln>
                <a:solidFill>
                  <a:srgbClr val="0D274D"/>
                </a:solidFill>
                <a:effectLst/>
                <a:uLnTx/>
                <a:uFillTx/>
                <a:latin typeface="CiscoSansTT Light"/>
                <a:ea typeface="+mn-ea"/>
                <a:cs typeface="+mn-cs"/>
              </a:rPr>
            </a:br>
            <a:r>
              <a:rPr kumimoji="0" lang="en-US" sz="900" b="0" i="0" u="none" strike="noStrike" kern="1200" cap="none" spc="0" normalizeH="0" baseline="0" noProof="0">
                <a:ln>
                  <a:noFill/>
                </a:ln>
                <a:solidFill>
                  <a:srgbClr val="0D274D"/>
                </a:solidFill>
                <a:effectLst/>
                <a:uLnTx/>
                <a:uFillTx/>
                <a:latin typeface="CiscoSansTT Light"/>
                <a:ea typeface="+mn-ea"/>
                <a:cs typeface="+mn-cs"/>
              </a:rPr>
              <a:t>Data Dips</a:t>
            </a:r>
          </a:p>
        </p:txBody>
      </p:sp>
      <p:sp>
        <p:nvSpPr>
          <p:cNvPr id="53" name="Rounded Rectangle 52">
            <a:extLst>
              <a:ext uri="{FF2B5EF4-FFF2-40B4-BE49-F238E27FC236}">
                <a16:creationId xmlns:a16="http://schemas.microsoft.com/office/drawing/2014/main" id="{AC6A7932-854D-A711-FF37-394F7D24D581}"/>
              </a:ext>
            </a:extLst>
          </p:cNvPr>
          <p:cNvSpPr/>
          <p:nvPr/>
        </p:nvSpPr>
        <p:spPr>
          <a:xfrm>
            <a:off x="5358842" y="3427312"/>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Collect Digits</a:t>
            </a:r>
          </a:p>
        </p:txBody>
      </p:sp>
      <p:sp>
        <p:nvSpPr>
          <p:cNvPr id="54" name="Rounded Rectangle 53">
            <a:extLst>
              <a:ext uri="{FF2B5EF4-FFF2-40B4-BE49-F238E27FC236}">
                <a16:creationId xmlns:a16="http://schemas.microsoft.com/office/drawing/2014/main" id="{76DE253C-B344-F583-8D91-C7609EA91EE3}"/>
              </a:ext>
            </a:extLst>
          </p:cNvPr>
          <p:cNvSpPr/>
          <p:nvPr/>
        </p:nvSpPr>
        <p:spPr>
          <a:xfrm>
            <a:off x="5352260" y="3933727"/>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And </a:t>
            </a:r>
            <a:br>
              <a:rPr kumimoji="0" lang="en-US" sz="900" b="0" i="0" u="none" strike="noStrike" kern="1200" cap="none" spc="0" normalizeH="0" baseline="0" noProof="0">
                <a:ln>
                  <a:noFill/>
                </a:ln>
                <a:solidFill>
                  <a:srgbClr val="0D274D"/>
                </a:solidFill>
                <a:effectLst/>
                <a:uLnTx/>
                <a:uFillTx/>
                <a:latin typeface="CiscoSansTT Light"/>
                <a:ea typeface="+mn-ea"/>
                <a:cs typeface="+mn-cs"/>
              </a:rPr>
            </a:br>
            <a:r>
              <a:rPr kumimoji="0" lang="en-US" sz="900" b="0" i="0" u="none" strike="noStrike" kern="1200" cap="none" spc="0" normalizeH="0" baseline="0" noProof="0">
                <a:ln>
                  <a:noFill/>
                </a:ln>
                <a:solidFill>
                  <a:srgbClr val="0D274D"/>
                </a:solidFill>
                <a:effectLst/>
                <a:uLnTx/>
                <a:uFillTx/>
                <a:latin typeface="CiscoSansTT Light"/>
                <a:ea typeface="+mn-ea"/>
                <a:cs typeface="+mn-cs"/>
              </a:rPr>
              <a:t>many more…</a:t>
            </a:r>
          </a:p>
        </p:txBody>
      </p:sp>
      <p:sp>
        <p:nvSpPr>
          <p:cNvPr id="35" name="Rectangle 34">
            <a:extLst>
              <a:ext uri="{FF2B5EF4-FFF2-40B4-BE49-F238E27FC236}">
                <a16:creationId xmlns:a16="http://schemas.microsoft.com/office/drawing/2014/main" id="{7FA384DB-DDCF-EE30-3DA0-DBDE017287C8}"/>
              </a:ext>
            </a:extLst>
          </p:cNvPr>
          <p:cNvSpPr/>
          <p:nvPr/>
        </p:nvSpPr>
        <p:spPr>
          <a:xfrm>
            <a:off x="2600435" y="1938916"/>
            <a:ext cx="3814390" cy="120254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CH</a:t>
            </a:r>
          </a:p>
        </p:txBody>
      </p:sp>
      <p:sp>
        <p:nvSpPr>
          <p:cNvPr id="37" name="Rectangle 36">
            <a:extLst>
              <a:ext uri="{FF2B5EF4-FFF2-40B4-BE49-F238E27FC236}">
                <a16:creationId xmlns:a16="http://schemas.microsoft.com/office/drawing/2014/main" id="{D9028B02-647C-06A7-C69A-73D298C3170A}"/>
              </a:ext>
            </a:extLst>
          </p:cNvPr>
          <p:cNvSpPr/>
          <p:nvPr/>
        </p:nvSpPr>
        <p:spPr>
          <a:xfrm>
            <a:off x="2600435" y="3202611"/>
            <a:ext cx="3814390" cy="120254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Flow Designer</a:t>
            </a:r>
          </a:p>
        </p:txBody>
      </p:sp>
      <p:sp>
        <p:nvSpPr>
          <p:cNvPr id="39" name="Rectangle 38">
            <a:extLst>
              <a:ext uri="{FF2B5EF4-FFF2-40B4-BE49-F238E27FC236}">
                <a16:creationId xmlns:a16="http://schemas.microsoft.com/office/drawing/2014/main" id="{8878261A-31AA-0AB4-A316-8A5C8A1CA530}"/>
              </a:ext>
            </a:extLst>
          </p:cNvPr>
          <p:cNvSpPr/>
          <p:nvPr/>
        </p:nvSpPr>
        <p:spPr>
          <a:xfrm>
            <a:off x="6888345" y="2055229"/>
            <a:ext cx="1857440" cy="133593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Desktop</a:t>
            </a:r>
          </a:p>
        </p:txBody>
      </p:sp>
      <p:pic>
        <p:nvPicPr>
          <p:cNvPr id="43" name="Picture 42" descr="A screenshot of a computer&#10;&#10;Description automatically generated">
            <a:extLst>
              <a:ext uri="{FF2B5EF4-FFF2-40B4-BE49-F238E27FC236}">
                <a16:creationId xmlns:a16="http://schemas.microsoft.com/office/drawing/2014/main" id="{A0CED280-9573-97D3-AB84-63526F34E960}"/>
              </a:ext>
            </a:extLst>
          </p:cNvPr>
          <p:cNvPicPr>
            <a:picLocks noChangeAspect="1"/>
          </p:cNvPicPr>
          <p:nvPr/>
        </p:nvPicPr>
        <p:blipFill>
          <a:blip r:embed="rId13"/>
          <a:stretch>
            <a:fillRect/>
          </a:stretch>
        </p:blipFill>
        <p:spPr>
          <a:xfrm>
            <a:off x="2600435" y="1926300"/>
            <a:ext cx="3804616" cy="1226430"/>
          </a:xfrm>
          <a:prstGeom prst="rect">
            <a:avLst/>
          </a:prstGeom>
          <a:ln>
            <a:solidFill>
              <a:srgbClr val="00B0F0"/>
            </a:solidFill>
          </a:ln>
        </p:spPr>
      </p:pic>
      <p:sp>
        <p:nvSpPr>
          <p:cNvPr id="47" name="TextBox 46">
            <a:extLst>
              <a:ext uri="{FF2B5EF4-FFF2-40B4-BE49-F238E27FC236}">
                <a16:creationId xmlns:a16="http://schemas.microsoft.com/office/drawing/2014/main" id="{F71F633A-38AF-AE87-625E-F012220B9D85}"/>
              </a:ext>
            </a:extLst>
          </p:cNvPr>
          <p:cNvSpPr txBox="1"/>
          <p:nvPr/>
        </p:nvSpPr>
        <p:spPr>
          <a:xfrm>
            <a:off x="3898639" y="2332210"/>
            <a:ext cx="1151762" cy="646331"/>
          </a:xfrm>
          <a:prstGeom prst="rect">
            <a:avLst/>
          </a:prstGeom>
          <a:noFill/>
        </p:spPr>
        <p:txBody>
          <a:bodyPr wrap="square">
            <a:spAutoFit/>
          </a:bodyPr>
          <a:lstStyle/>
          <a:p>
            <a:pPr algn="ctr"/>
            <a:r>
              <a:rPr lang="en-GB" sz="1800" b="1">
                <a:solidFill>
                  <a:srgbClr val="0051AF"/>
                </a:solidFill>
                <a:latin typeface="+mn-lt"/>
              </a:rPr>
              <a:t>Control Hub</a:t>
            </a:r>
            <a:endParaRPr lang="en-BE" b="1">
              <a:solidFill>
                <a:srgbClr val="0051AF"/>
              </a:solidFill>
              <a:latin typeface="+mn-lt"/>
            </a:endParaRPr>
          </a:p>
        </p:txBody>
      </p:sp>
      <p:pic>
        <p:nvPicPr>
          <p:cNvPr id="55" name="Picture 54" descr="A screenshot of a computer&#10;&#10;Description automatically generated">
            <a:extLst>
              <a:ext uri="{FF2B5EF4-FFF2-40B4-BE49-F238E27FC236}">
                <a16:creationId xmlns:a16="http://schemas.microsoft.com/office/drawing/2014/main" id="{62EF33D9-F347-51F1-390E-C5E5C59841AA}"/>
              </a:ext>
            </a:extLst>
          </p:cNvPr>
          <p:cNvPicPr>
            <a:picLocks noChangeAspect="1"/>
          </p:cNvPicPr>
          <p:nvPr/>
        </p:nvPicPr>
        <p:blipFill>
          <a:blip r:embed="rId14"/>
          <a:stretch>
            <a:fillRect/>
          </a:stretch>
        </p:blipFill>
        <p:spPr>
          <a:xfrm>
            <a:off x="2600435" y="3195061"/>
            <a:ext cx="3814389" cy="1210098"/>
          </a:xfrm>
          <a:prstGeom prst="rect">
            <a:avLst/>
          </a:prstGeom>
          <a:ln>
            <a:solidFill>
              <a:srgbClr val="00B0F0"/>
            </a:solidFill>
          </a:ln>
        </p:spPr>
      </p:pic>
      <p:sp>
        <p:nvSpPr>
          <p:cNvPr id="56" name="TextBox 55">
            <a:extLst>
              <a:ext uri="{FF2B5EF4-FFF2-40B4-BE49-F238E27FC236}">
                <a16:creationId xmlns:a16="http://schemas.microsoft.com/office/drawing/2014/main" id="{6D32708F-8972-31D9-678E-C7F38B86CC11}"/>
              </a:ext>
            </a:extLst>
          </p:cNvPr>
          <p:cNvSpPr txBox="1"/>
          <p:nvPr/>
        </p:nvSpPr>
        <p:spPr>
          <a:xfrm>
            <a:off x="3871765" y="3494546"/>
            <a:ext cx="1271727" cy="646331"/>
          </a:xfrm>
          <a:prstGeom prst="rect">
            <a:avLst/>
          </a:prstGeom>
          <a:noFill/>
        </p:spPr>
        <p:txBody>
          <a:bodyPr wrap="square">
            <a:spAutoFit/>
          </a:bodyPr>
          <a:lstStyle/>
          <a:p>
            <a:pPr algn="ctr"/>
            <a:r>
              <a:rPr lang="en-GB" sz="1800" b="1" dirty="0">
                <a:solidFill>
                  <a:srgbClr val="0051AF"/>
                </a:solidFill>
                <a:latin typeface="+mn-lt"/>
              </a:rPr>
              <a:t>Flow Designer</a:t>
            </a:r>
            <a:endParaRPr lang="en-BE" b="1" dirty="0">
              <a:solidFill>
                <a:srgbClr val="0051AF"/>
              </a:solidFill>
              <a:latin typeface="+mn-lt"/>
            </a:endParaRPr>
          </a:p>
        </p:txBody>
      </p:sp>
      <p:pic>
        <p:nvPicPr>
          <p:cNvPr id="58" name="Picture 57" descr="A screenshot of a computer&#10;&#10;Description automatically generated">
            <a:extLst>
              <a:ext uri="{FF2B5EF4-FFF2-40B4-BE49-F238E27FC236}">
                <a16:creationId xmlns:a16="http://schemas.microsoft.com/office/drawing/2014/main" id="{5C8CCA2A-D3C5-EAC0-EA06-EB53BB127136}"/>
              </a:ext>
            </a:extLst>
          </p:cNvPr>
          <p:cNvPicPr>
            <a:picLocks noChangeAspect="1"/>
          </p:cNvPicPr>
          <p:nvPr/>
        </p:nvPicPr>
        <p:blipFill>
          <a:blip r:embed="rId15"/>
          <a:stretch>
            <a:fillRect/>
          </a:stretch>
        </p:blipFill>
        <p:spPr>
          <a:xfrm>
            <a:off x="6839972" y="2032304"/>
            <a:ext cx="1910472" cy="1384339"/>
          </a:xfrm>
          <a:prstGeom prst="rect">
            <a:avLst/>
          </a:prstGeom>
          <a:ln>
            <a:solidFill>
              <a:srgbClr val="00B0F0"/>
            </a:solidFill>
          </a:ln>
        </p:spPr>
      </p:pic>
      <p:sp>
        <p:nvSpPr>
          <p:cNvPr id="59" name="TextBox 58">
            <a:extLst>
              <a:ext uri="{FF2B5EF4-FFF2-40B4-BE49-F238E27FC236}">
                <a16:creationId xmlns:a16="http://schemas.microsoft.com/office/drawing/2014/main" id="{A43AC107-370C-A9BA-9615-B88A29EE8EB8}"/>
              </a:ext>
            </a:extLst>
          </p:cNvPr>
          <p:cNvSpPr txBox="1"/>
          <p:nvPr/>
        </p:nvSpPr>
        <p:spPr>
          <a:xfrm>
            <a:off x="7414099" y="2584629"/>
            <a:ext cx="1151762" cy="369332"/>
          </a:xfrm>
          <a:prstGeom prst="rect">
            <a:avLst/>
          </a:prstGeom>
          <a:noFill/>
        </p:spPr>
        <p:txBody>
          <a:bodyPr wrap="square">
            <a:spAutoFit/>
          </a:bodyPr>
          <a:lstStyle/>
          <a:p>
            <a:pPr algn="ctr"/>
            <a:r>
              <a:rPr lang="en-GB" sz="1800" b="1">
                <a:solidFill>
                  <a:srgbClr val="0051AF"/>
                </a:solidFill>
                <a:latin typeface="+mn-lt"/>
              </a:rPr>
              <a:t>Desktop</a:t>
            </a:r>
            <a:endParaRPr lang="en-BE" b="1">
              <a:solidFill>
                <a:srgbClr val="0051AF"/>
              </a:solidFill>
              <a:latin typeface="+mn-lt"/>
            </a:endParaRPr>
          </a:p>
        </p:txBody>
      </p:sp>
      <p:pic>
        <p:nvPicPr>
          <p:cNvPr id="61" name="Picture 60" descr="A screenshot of a computer&#10;&#10;Description automatically generated">
            <a:extLst>
              <a:ext uri="{FF2B5EF4-FFF2-40B4-BE49-F238E27FC236}">
                <a16:creationId xmlns:a16="http://schemas.microsoft.com/office/drawing/2014/main" id="{190613CE-AD06-89A2-B96B-9554BCC36A25}"/>
              </a:ext>
            </a:extLst>
          </p:cNvPr>
          <p:cNvPicPr>
            <a:picLocks noChangeAspect="1"/>
          </p:cNvPicPr>
          <p:nvPr/>
        </p:nvPicPr>
        <p:blipFill>
          <a:blip r:embed="rId16"/>
          <a:stretch>
            <a:fillRect/>
          </a:stretch>
        </p:blipFill>
        <p:spPr>
          <a:xfrm>
            <a:off x="7019047" y="853345"/>
            <a:ext cx="1977580" cy="1162259"/>
          </a:xfrm>
          <a:prstGeom prst="rect">
            <a:avLst/>
          </a:prstGeom>
          <a:ln>
            <a:solidFill>
              <a:srgbClr val="00B0F0"/>
            </a:solidFill>
          </a:ln>
        </p:spPr>
      </p:pic>
      <p:sp>
        <p:nvSpPr>
          <p:cNvPr id="62" name="TextBox 61">
            <a:extLst>
              <a:ext uri="{FF2B5EF4-FFF2-40B4-BE49-F238E27FC236}">
                <a16:creationId xmlns:a16="http://schemas.microsoft.com/office/drawing/2014/main" id="{74CF1364-DD71-EC5A-4002-C0CCC0A34E44}"/>
              </a:ext>
            </a:extLst>
          </p:cNvPr>
          <p:cNvSpPr txBox="1"/>
          <p:nvPr/>
        </p:nvSpPr>
        <p:spPr>
          <a:xfrm>
            <a:off x="7482831" y="1269621"/>
            <a:ext cx="1151762" cy="369332"/>
          </a:xfrm>
          <a:prstGeom prst="rect">
            <a:avLst/>
          </a:prstGeom>
          <a:noFill/>
        </p:spPr>
        <p:txBody>
          <a:bodyPr wrap="square">
            <a:spAutoFit/>
          </a:bodyPr>
          <a:lstStyle/>
          <a:p>
            <a:pPr algn="ctr"/>
            <a:r>
              <a:rPr lang="en-GB" sz="1800" b="1">
                <a:solidFill>
                  <a:srgbClr val="0051AF"/>
                </a:solidFill>
                <a:latin typeface="+mn-lt"/>
              </a:rPr>
              <a:t>Analyzer</a:t>
            </a:r>
            <a:endParaRPr lang="en-BE" b="1">
              <a:solidFill>
                <a:srgbClr val="0051AF"/>
              </a:solidFill>
              <a:latin typeface="+mn-lt"/>
            </a:endParaRPr>
          </a:p>
        </p:txBody>
      </p:sp>
      <p:sp>
        <p:nvSpPr>
          <p:cNvPr id="41" name="Slide Number Placeholder 40">
            <a:extLst>
              <a:ext uri="{FF2B5EF4-FFF2-40B4-BE49-F238E27FC236}">
                <a16:creationId xmlns:a16="http://schemas.microsoft.com/office/drawing/2014/main" id="{F2716205-90BF-F6A3-487F-2DE59C81ED6B}"/>
              </a:ext>
            </a:extLst>
          </p:cNvPr>
          <p:cNvSpPr>
            <a:spLocks noGrp="1"/>
          </p:cNvSpPr>
          <p:nvPr>
            <p:ph type="sldNum" sz="quarter" idx="4"/>
          </p:nvPr>
        </p:nvSpPr>
        <p:spPr/>
        <p:txBody>
          <a:bodyPr/>
          <a:lstStyle/>
          <a:p>
            <a:fld id="{96A97DD0-5BE7-4856-A2A9-C42C6688E607}" type="slidenum">
              <a:rPr lang="en-US" smtClean="0"/>
              <a:pPr/>
              <a:t>12</a:t>
            </a:fld>
            <a:endParaRPr lang="en-US" dirty="0"/>
          </a:p>
        </p:txBody>
      </p:sp>
    </p:spTree>
    <p:extLst>
      <p:ext uri="{BB962C8B-B14F-4D97-AF65-F5344CB8AC3E}">
        <p14:creationId xmlns:p14="http://schemas.microsoft.com/office/powerpoint/2010/main" val="10971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01A65B8-E15C-0111-D76C-90EC1A21E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A0823A-793B-AB71-7B1B-6F8D916D3841}"/>
              </a:ext>
            </a:extLst>
          </p:cNvPr>
          <p:cNvSpPr>
            <a:spLocks noGrp="1"/>
          </p:cNvSpPr>
          <p:nvPr>
            <p:ph type="title"/>
          </p:nvPr>
        </p:nvSpPr>
        <p:spPr/>
        <p:txBody>
          <a:bodyPr/>
          <a:lstStyle/>
          <a:p>
            <a:r>
              <a:rPr lang="en-US" dirty="0"/>
              <a:t>Deep Dive into JDS</a:t>
            </a:r>
            <a:endParaRPr lang="en-US" dirty="0">
              <a:solidFill>
                <a:srgbClr val="FF0000"/>
              </a:solidFill>
            </a:endParaRPr>
          </a:p>
        </p:txBody>
      </p:sp>
      <p:sp>
        <p:nvSpPr>
          <p:cNvPr id="3" name="Footer Placeholder 2">
            <a:extLst>
              <a:ext uri="{FF2B5EF4-FFF2-40B4-BE49-F238E27FC236}">
                <a16:creationId xmlns:a16="http://schemas.microsoft.com/office/drawing/2014/main" id="{53C4409F-2839-5391-AF9E-85011747C25C}"/>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9" name="Text Placeholder 2">
            <a:extLst>
              <a:ext uri="{FF2B5EF4-FFF2-40B4-BE49-F238E27FC236}">
                <a16:creationId xmlns:a16="http://schemas.microsoft.com/office/drawing/2014/main" id="{76C20822-0D28-7EE2-A88A-5587DA1AA86F}"/>
              </a:ext>
            </a:extLst>
          </p:cNvPr>
          <p:cNvSpPr txBox="1">
            <a:spLocks/>
          </p:cNvSpPr>
          <p:nvPr/>
        </p:nvSpPr>
        <p:spPr>
          <a:xfrm>
            <a:off x="527636" y="1025058"/>
            <a:ext cx="7748856" cy="375432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Cisco provides a series of use cases with video walkthrough and the configuration available to allow users to ramp up to more complex scenarios.</a:t>
            </a:r>
            <a:br>
              <a:rPr lang="en-GB" dirty="0"/>
            </a:br>
            <a:endParaRPr lang="en-GB" dirty="0"/>
          </a:p>
          <a:p>
            <a:r>
              <a:rPr lang="en-GB" b="1" dirty="0"/>
              <a:t>Use Cases</a:t>
            </a:r>
          </a:p>
          <a:p>
            <a:pPr lvl="1"/>
            <a:r>
              <a:rPr lang="en-GB" dirty="0"/>
              <a:t>Scenario #1: Directing Customer Input (</a:t>
            </a:r>
            <a:r>
              <a:rPr lang="en-GB" dirty="0">
                <a:hlinkClick r:id="rId3"/>
              </a:rPr>
              <a:t>guide</a:t>
            </a:r>
            <a:r>
              <a:rPr lang="en-GB" dirty="0"/>
              <a:t> / </a:t>
            </a:r>
            <a:r>
              <a:rPr lang="en-GB" dirty="0">
                <a:hlinkClick r:id="rId4"/>
              </a:rPr>
              <a:t>video walkthrough</a:t>
            </a:r>
            <a:r>
              <a:rPr lang="en-GB" dirty="0"/>
              <a:t>)</a:t>
            </a:r>
          </a:p>
          <a:p>
            <a:pPr lvl="1"/>
            <a:r>
              <a:rPr lang="en-GB" dirty="0"/>
              <a:t>Scenario #2: Repeat Caller Identification (</a:t>
            </a:r>
            <a:r>
              <a:rPr lang="en-GB" dirty="0">
                <a:hlinkClick r:id="rId5"/>
              </a:rPr>
              <a:t>guide</a:t>
            </a:r>
            <a:r>
              <a:rPr lang="en-GB" dirty="0"/>
              <a:t> / </a:t>
            </a:r>
            <a:r>
              <a:rPr lang="en-GB" dirty="0">
                <a:hlinkClick r:id="rId6"/>
              </a:rPr>
              <a:t>video walkthrough</a:t>
            </a:r>
            <a:r>
              <a:rPr lang="en-GB" dirty="0"/>
              <a:t>)</a:t>
            </a:r>
          </a:p>
          <a:p>
            <a:pPr lvl="1"/>
            <a:r>
              <a:rPr lang="en-GB" dirty="0"/>
              <a:t>Scenario #3: Efficiently Handle Repeat Callers (</a:t>
            </a:r>
            <a:r>
              <a:rPr lang="en-GB" dirty="0">
                <a:hlinkClick r:id="rId7"/>
              </a:rPr>
              <a:t>guide</a:t>
            </a:r>
            <a:r>
              <a:rPr lang="en-GB" dirty="0"/>
              <a:t> / </a:t>
            </a:r>
            <a:r>
              <a:rPr lang="en-GB" dirty="0">
                <a:hlinkClick r:id="rId8"/>
              </a:rPr>
              <a:t>video walkthrough</a:t>
            </a:r>
            <a:r>
              <a:rPr lang="en-GB" dirty="0"/>
              <a:t>)</a:t>
            </a:r>
            <a:br>
              <a:rPr lang="en-GB" dirty="0"/>
            </a:br>
            <a:endParaRPr lang="en-GB" dirty="0"/>
          </a:p>
          <a:p>
            <a:r>
              <a:rPr lang="en-GB" b="1" dirty="0"/>
              <a:t>Guides</a:t>
            </a:r>
          </a:p>
          <a:p>
            <a:pPr lvl="1"/>
            <a:r>
              <a:rPr lang="en-GB" dirty="0"/>
              <a:t>JDS Postman Collection (</a:t>
            </a:r>
            <a:r>
              <a:rPr lang="en-GB" dirty="0">
                <a:hlinkClick r:id="rId9"/>
              </a:rPr>
              <a:t>video walkthrough</a:t>
            </a:r>
            <a:r>
              <a:rPr lang="en-GB" dirty="0"/>
              <a:t>)</a:t>
            </a:r>
          </a:p>
          <a:p>
            <a:pPr lvl="1"/>
            <a:r>
              <a:rPr lang="en-GB" dirty="0"/>
              <a:t>Create identities via API (</a:t>
            </a:r>
            <a:r>
              <a:rPr lang="en-GB" dirty="0">
                <a:hlinkClick r:id="rId10"/>
              </a:rPr>
              <a:t>video walkthrough</a:t>
            </a:r>
            <a:r>
              <a:rPr lang="en-GB" dirty="0"/>
              <a:t>)</a:t>
            </a:r>
          </a:p>
          <a:p>
            <a:pPr lvl="1"/>
            <a:r>
              <a:rPr lang="en-GB" dirty="0"/>
              <a:t>Merging identities &amp; adding aliases (</a:t>
            </a:r>
            <a:r>
              <a:rPr lang="en-GB" dirty="0">
                <a:hlinkClick r:id="rId11"/>
              </a:rPr>
              <a:t>video walkthrough</a:t>
            </a:r>
            <a:r>
              <a:rPr lang="en-GB" dirty="0"/>
              <a:t>)</a:t>
            </a:r>
          </a:p>
          <a:p>
            <a:pPr lvl="1"/>
            <a:endParaRPr lang="en-GB" b="1" dirty="0"/>
          </a:p>
          <a:p>
            <a:pPr lvl="1"/>
            <a:endParaRPr lang="en-GB" b="1" dirty="0"/>
          </a:p>
          <a:p>
            <a:endParaRPr lang="en-GB" b="1" dirty="0"/>
          </a:p>
        </p:txBody>
      </p:sp>
      <p:pic>
        <p:nvPicPr>
          <p:cNvPr id="7" name="Picture 6" descr="A red rectangular sign with white text&#10;&#10;Description automatically generated">
            <a:extLst>
              <a:ext uri="{FF2B5EF4-FFF2-40B4-BE49-F238E27FC236}">
                <a16:creationId xmlns:a16="http://schemas.microsoft.com/office/drawing/2014/main" id="{BA9D49F6-91A9-CB11-C840-A57A96165A30}"/>
              </a:ext>
            </a:extLst>
          </p:cNvPr>
          <p:cNvPicPr>
            <a:picLocks noChangeAspect="1"/>
          </p:cNvPicPr>
          <p:nvPr/>
        </p:nvPicPr>
        <p:blipFill>
          <a:blip r:embed="rId12"/>
          <a:stretch>
            <a:fillRect/>
          </a:stretch>
        </p:blipFill>
        <p:spPr>
          <a:xfrm>
            <a:off x="8059101" y="0"/>
            <a:ext cx="1084899" cy="1084899"/>
          </a:xfrm>
          <a:prstGeom prst="rect">
            <a:avLst/>
          </a:prstGeom>
        </p:spPr>
      </p:pic>
      <p:sp>
        <p:nvSpPr>
          <p:cNvPr id="5" name="Slide Number Placeholder 4">
            <a:extLst>
              <a:ext uri="{FF2B5EF4-FFF2-40B4-BE49-F238E27FC236}">
                <a16:creationId xmlns:a16="http://schemas.microsoft.com/office/drawing/2014/main" id="{076FC8CA-39AC-9418-9FB8-5A74CF69A53B}"/>
              </a:ext>
            </a:extLst>
          </p:cNvPr>
          <p:cNvSpPr>
            <a:spLocks noGrp="1"/>
          </p:cNvSpPr>
          <p:nvPr>
            <p:ph type="sldNum" sz="quarter" idx="4"/>
          </p:nvPr>
        </p:nvSpPr>
        <p:spPr/>
        <p:txBody>
          <a:bodyPr/>
          <a:lstStyle/>
          <a:p>
            <a:fld id="{96A97DD0-5BE7-4856-A2A9-C42C6688E607}" type="slidenum">
              <a:rPr lang="en-US" smtClean="0"/>
              <a:pPr/>
              <a:t>120</a:t>
            </a:fld>
            <a:endParaRPr lang="en-US" dirty="0"/>
          </a:p>
        </p:txBody>
      </p:sp>
    </p:spTree>
    <p:extLst>
      <p:ext uri="{BB962C8B-B14F-4D97-AF65-F5344CB8AC3E}">
        <p14:creationId xmlns:p14="http://schemas.microsoft.com/office/powerpoint/2010/main" val="254318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does the Journey continue?</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7" name="Picture 16" descr="A red and white logo&#10;&#10;Description automatically generated">
            <a:extLst>
              <a:ext uri="{FF2B5EF4-FFF2-40B4-BE49-F238E27FC236}">
                <a16:creationId xmlns:a16="http://schemas.microsoft.com/office/drawing/2014/main" id="{4EEE6F53-0BFC-FF17-1069-DEBB557FB090}"/>
              </a:ext>
            </a:extLst>
          </p:cNvPr>
          <p:cNvPicPr>
            <a:picLocks noChangeAspect="1"/>
          </p:cNvPicPr>
          <p:nvPr/>
        </p:nvPicPr>
        <p:blipFill>
          <a:blip r:embed="rId3"/>
          <a:stretch>
            <a:fillRect/>
          </a:stretch>
        </p:blipFill>
        <p:spPr>
          <a:xfrm>
            <a:off x="7820437" y="0"/>
            <a:ext cx="1119352" cy="589526"/>
          </a:xfrm>
          <a:prstGeom prst="rect">
            <a:avLst/>
          </a:prstGeom>
        </p:spPr>
      </p:pic>
      <p:sp>
        <p:nvSpPr>
          <p:cNvPr id="2" name="Text Placeholder 1">
            <a:extLst>
              <a:ext uri="{FF2B5EF4-FFF2-40B4-BE49-F238E27FC236}">
                <a16:creationId xmlns:a16="http://schemas.microsoft.com/office/drawing/2014/main" id="{215D7C2A-8932-443D-8073-29FA4BFEB722}"/>
              </a:ext>
            </a:extLst>
          </p:cNvPr>
          <p:cNvSpPr txBox="1">
            <a:spLocks/>
          </p:cNvSpPr>
          <p:nvPr/>
        </p:nvSpPr>
        <p:spPr>
          <a:xfrm>
            <a:off x="443484" y="1241952"/>
            <a:ext cx="8257032" cy="242178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GB" sz="1800" dirty="0">
                <a:solidFill>
                  <a:schemeClr val="accent6">
                    <a:lumMod val="75000"/>
                  </a:schemeClr>
                </a:solidFill>
              </a:rPr>
              <a:t>CJDS Global Rollout with widget 10.0</a:t>
            </a:r>
            <a:br>
              <a:rPr lang="en-GB" sz="1800" dirty="0"/>
            </a:br>
            <a:endParaRPr lang="en-GB" sz="1800" dirty="0"/>
          </a:p>
          <a:p>
            <a:pPr lvl="1"/>
            <a:r>
              <a:rPr lang="en-GB" sz="1800" dirty="0">
                <a:solidFill>
                  <a:schemeClr val="accent3">
                    <a:lumMod val="60000"/>
                    <a:lumOff val="40000"/>
                  </a:schemeClr>
                </a:solidFill>
              </a:rPr>
              <a:t>Interaction Intent and Summary for Journey Widget</a:t>
            </a:r>
            <a:br>
              <a:rPr lang="en-GB" sz="1800" dirty="0">
                <a:solidFill>
                  <a:schemeClr val="accent3">
                    <a:lumMod val="60000"/>
                    <a:lumOff val="40000"/>
                  </a:schemeClr>
                </a:solidFill>
              </a:rPr>
            </a:br>
            <a:endParaRPr lang="en-GB" sz="1800" dirty="0"/>
          </a:p>
          <a:p>
            <a:pPr lvl="1"/>
            <a:r>
              <a:rPr lang="en-GB" sz="1800" dirty="0">
                <a:solidFill>
                  <a:schemeClr val="accent5">
                    <a:lumMod val="75000"/>
                  </a:schemeClr>
                </a:solidFill>
              </a:rPr>
              <a:t>Customer Sentiment Insights for Intelligent Routing</a:t>
            </a:r>
            <a:br>
              <a:rPr lang="en-GB" sz="1800" dirty="0"/>
            </a:br>
            <a:endParaRPr lang="en-GB" sz="1800" dirty="0"/>
          </a:p>
          <a:p>
            <a:pPr lvl="1"/>
            <a:r>
              <a:rPr lang="en-GB" sz="1800" dirty="0">
                <a:solidFill>
                  <a:srgbClr val="00E7AA"/>
                </a:solidFill>
              </a:rPr>
              <a:t>Ingest EM Data into CJDS</a:t>
            </a:r>
          </a:p>
          <a:p>
            <a:pPr lvl="1"/>
            <a:endParaRPr lang="en-GB" sz="1800" dirty="0"/>
          </a:p>
          <a:p>
            <a:pPr lvl="1"/>
            <a:endParaRPr lang="en-GB" sz="1800" dirty="0"/>
          </a:p>
        </p:txBody>
      </p:sp>
      <p:sp>
        <p:nvSpPr>
          <p:cNvPr id="6" name="Slide Number Placeholder 5">
            <a:extLst>
              <a:ext uri="{FF2B5EF4-FFF2-40B4-BE49-F238E27FC236}">
                <a16:creationId xmlns:a16="http://schemas.microsoft.com/office/drawing/2014/main" id="{EBF19CFD-05E6-7B9E-B877-8BF3BE4BE62B}"/>
              </a:ext>
            </a:extLst>
          </p:cNvPr>
          <p:cNvSpPr>
            <a:spLocks noGrp="1"/>
          </p:cNvSpPr>
          <p:nvPr>
            <p:ph type="sldNum" sz="quarter" idx="4"/>
          </p:nvPr>
        </p:nvSpPr>
        <p:spPr/>
        <p:txBody>
          <a:bodyPr/>
          <a:lstStyle/>
          <a:p>
            <a:fld id="{96A97DD0-5BE7-4856-A2A9-C42C6688E607}" type="slidenum">
              <a:rPr lang="en-US" smtClean="0"/>
              <a:pPr/>
              <a:t>121</a:t>
            </a:fld>
            <a:endParaRPr lang="en-US" dirty="0"/>
          </a:p>
        </p:txBody>
      </p:sp>
    </p:spTree>
    <p:extLst>
      <p:ext uri="{BB962C8B-B14F-4D97-AF65-F5344CB8AC3E}">
        <p14:creationId xmlns:p14="http://schemas.microsoft.com/office/powerpoint/2010/main" val="99131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br>
              <a:rPr lang="en-US"/>
            </a:br>
            <a:r>
              <a:rPr lang="en-US"/>
              <a:t>&amp; Usage Data</a:t>
            </a:r>
          </a:p>
        </p:txBody>
      </p:sp>
    </p:spTree>
    <p:extLst>
      <p:ext uri="{BB962C8B-B14F-4D97-AF65-F5344CB8AC3E}">
        <p14:creationId xmlns:p14="http://schemas.microsoft.com/office/powerpoint/2010/main" val="270500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Configuration &amp; Usage Data?</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843616" y="1205898"/>
            <a:ext cx="3886200" cy="3485282"/>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i="1" dirty="0"/>
              <a:t>Usage Data</a:t>
            </a:r>
            <a:r>
              <a:rPr lang="en-GB" dirty="0"/>
              <a:t> allows administrators to see the amount of </a:t>
            </a:r>
            <a:r>
              <a:rPr lang="en-GB" b="1" dirty="0"/>
              <a:t>agent &amp; IVR license usage</a:t>
            </a:r>
            <a:r>
              <a:rPr lang="en-GB" dirty="0"/>
              <a:t> during the current billing cycle.</a:t>
            </a:r>
            <a:br>
              <a:rPr lang="en-GB" dirty="0"/>
            </a:br>
            <a:endParaRPr lang="en-GB" dirty="0"/>
          </a:p>
          <a:p>
            <a:r>
              <a:rPr lang="en-GB" b="1" i="1" dirty="0"/>
              <a:t>Configuration data</a:t>
            </a:r>
            <a:r>
              <a:rPr lang="en-GB" dirty="0"/>
              <a:t> refers to all the created objects in the tenant </a:t>
            </a:r>
            <a:br>
              <a:rPr lang="en-GB" dirty="0"/>
            </a:br>
            <a:r>
              <a:rPr lang="en-GB" dirty="0"/>
              <a:t>(e.g. Users, Entry Points, Teams etc.). Administrators often need to fetch in bulk and quickly review the existing tenant configuration.</a:t>
            </a:r>
          </a:p>
        </p:txBody>
      </p:sp>
      <p:pic>
        <p:nvPicPr>
          <p:cNvPr id="11" name="Picture 10" descr="A magnifying glass with a wooden handle&#10;&#10;Description automatically generated">
            <a:extLst>
              <a:ext uri="{FF2B5EF4-FFF2-40B4-BE49-F238E27FC236}">
                <a16:creationId xmlns:a16="http://schemas.microsoft.com/office/drawing/2014/main" id="{925BB72D-FACD-C237-56AD-09943390CE3A}"/>
              </a:ext>
            </a:extLst>
          </p:cNvPr>
          <p:cNvPicPr>
            <a:picLocks noChangeAspect="1"/>
          </p:cNvPicPr>
          <p:nvPr/>
        </p:nvPicPr>
        <p:blipFill>
          <a:blip r:embed="rId10"/>
          <a:stretch>
            <a:fillRect/>
          </a:stretch>
        </p:blipFill>
        <p:spPr>
          <a:xfrm>
            <a:off x="1082186" y="3699659"/>
            <a:ext cx="1241205" cy="1401763"/>
          </a:xfrm>
          <a:prstGeom prst="rect">
            <a:avLst/>
          </a:prstGeom>
        </p:spPr>
      </p:pic>
      <p:sp>
        <p:nvSpPr>
          <p:cNvPr id="10" name="Slide Number Placeholder 9">
            <a:extLst>
              <a:ext uri="{FF2B5EF4-FFF2-40B4-BE49-F238E27FC236}">
                <a16:creationId xmlns:a16="http://schemas.microsoft.com/office/drawing/2014/main" id="{90F1D69B-F776-5D83-12EE-1A7929D71574}"/>
              </a:ext>
            </a:extLst>
          </p:cNvPr>
          <p:cNvSpPr>
            <a:spLocks noGrp="1"/>
          </p:cNvSpPr>
          <p:nvPr>
            <p:ph type="sldNum" sz="quarter" idx="4"/>
          </p:nvPr>
        </p:nvSpPr>
        <p:spPr/>
        <p:txBody>
          <a:bodyPr/>
          <a:lstStyle/>
          <a:p>
            <a:fld id="{96A97DD0-5BE7-4856-A2A9-C42C6688E607}" type="slidenum">
              <a:rPr lang="en-US" smtClean="0"/>
              <a:pPr/>
              <a:t>123</a:t>
            </a:fld>
            <a:endParaRPr lang="en-US" dirty="0"/>
          </a:p>
        </p:txBody>
      </p:sp>
    </p:spTree>
    <p:extLst>
      <p:ext uri="{BB962C8B-B14F-4D97-AF65-F5344CB8AC3E}">
        <p14:creationId xmlns:p14="http://schemas.microsoft.com/office/powerpoint/2010/main" val="172313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3.08642E-6 C -0.04306 0.01759 -0.08611 0.03487 -0.10365 -0.00124 C -0.12118 -0.03766 -0.1132 -0.12747 -0.10538 -0.21729 " pathEditMode="relative" rAng="0" ptsTypes="AAA">
                                      <p:cBhvr>
                                        <p:cTn id="6" dur="2000" fill="hold"/>
                                        <p:tgtEl>
                                          <p:spTgt spid="11"/>
                                        </p:tgtEl>
                                        <p:attrNameLst>
                                          <p:attrName>ppt_x</p:attrName>
                                          <p:attrName>ppt_y</p:attrName>
                                        </p:attrNameLst>
                                      </p:cBhvr>
                                      <p:rCtr x="-5712" y="-9877"/>
                                    </p:animMotion>
                                  </p:childTnLst>
                                </p:cTn>
                              </p:par>
                              <p:par>
                                <p:cTn id="7" presetID="42"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fade">
                                      <p:cBhvr>
                                        <p:cTn id="9" dur="1000"/>
                                        <p:tgtEl>
                                          <p:spTgt spid="9">
                                            <p:txEl>
                                              <p:pRg st="0" end="0"/>
                                            </p:txEl>
                                          </p:spTgt>
                                        </p:tgtEl>
                                      </p:cBhvr>
                                    </p:animEffect>
                                    <p:anim calcmode="lin" valueType="num">
                                      <p:cBhvr>
                                        <p:cTn id="1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1000"/>
                                        <p:tgtEl>
                                          <p:spTgt spid="9">
                                            <p:txEl>
                                              <p:pRg st="1" end="1"/>
                                            </p:txEl>
                                          </p:spTgt>
                                        </p:tgtEl>
                                      </p:cBhvr>
                                    </p:animEffect>
                                    <p:anim calcmode="lin" valueType="num">
                                      <p:cBhvr>
                                        <p:cTn id="1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screenshot of a test&#10;&#10;Description automatically generated">
            <a:extLst>
              <a:ext uri="{FF2B5EF4-FFF2-40B4-BE49-F238E27FC236}">
                <a16:creationId xmlns:a16="http://schemas.microsoft.com/office/drawing/2014/main" id="{B9CEA1F8-015A-EB12-332A-CC98EC6657E8}"/>
              </a:ext>
            </a:extLst>
          </p:cNvPr>
          <p:cNvPicPr>
            <a:picLocks noChangeAspect="1"/>
          </p:cNvPicPr>
          <p:nvPr/>
        </p:nvPicPr>
        <p:blipFill>
          <a:blip r:embed="rId3"/>
          <a:stretch>
            <a:fillRect/>
          </a:stretch>
        </p:blipFill>
        <p:spPr>
          <a:xfrm>
            <a:off x="3462283" y="2945225"/>
            <a:ext cx="3111938" cy="713821"/>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11" name="Title 1">
            <a:extLst>
              <a:ext uri="{FF2B5EF4-FFF2-40B4-BE49-F238E27FC236}">
                <a16:creationId xmlns:a16="http://schemas.microsoft.com/office/drawing/2014/main" id="{4FDC4F52-7639-C14C-FD37-3E2F4FF48464}"/>
              </a:ext>
            </a:extLst>
          </p:cNvPr>
          <p:cNvSpPr txBox="1">
            <a:spLocks/>
          </p:cNvSpPr>
          <p:nvPr/>
        </p:nvSpPr>
        <p:spPr bwMode="auto">
          <a:xfrm>
            <a:off x="443996" y="195681"/>
            <a:ext cx="8266113" cy="43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dirty="0"/>
              <a:t>Usage Information: A Short Timeline</a:t>
            </a:r>
          </a:p>
        </p:txBody>
      </p:sp>
      <p:pic>
        <p:nvPicPr>
          <p:cNvPr id="12" name="Picture 11" descr="A screenshot of a phone&#10;&#10;Description automatically generated">
            <a:extLst>
              <a:ext uri="{FF2B5EF4-FFF2-40B4-BE49-F238E27FC236}">
                <a16:creationId xmlns:a16="http://schemas.microsoft.com/office/drawing/2014/main" id="{1BC49C68-8642-1784-4AFB-18E394B95CFA}"/>
              </a:ext>
            </a:extLst>
          </p:cNvPr>
          <p:cNvPicPr>
            <a:picLocks noChangeAspect="1"/>
          </p:cNvPicPr>
          <p:nvPr/>
        </p:nvPicPr>
        <p:blipFill>
          <a:blip r:embed="rId4"/>
          <a:stretch>
            <a:fillRect/>
          </a:stretch>
        </p:blipFill>
        <p:spPr>
          <a:xfrm>
            <a:off x="3462283" y="1541379"/>
            <a:ext cx="3111938" cy="119079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14" name="Right Arrow 13">
            <a:extLst>
              <a:ext uri="{FF2B5EF4-FFF2-40B4-BE49-F238E27FC236}">
                <a16:creationId xmlns:a16="http://schemas.microsoft.com/office/drawing/2014/main" id="{46712D53-C944-E97C-960A-4626631EDC01}"/>
              </a:ext>
            </a:extLst>
          </p:cNvPr>
          <p:cNvSpPr/>
          <p:nvPr/>
        </p:nvSpPr>
        <p:spPr>
          <a:xfrm>
            <a:off x="6506370" y="2596049"/>
            <a:ext cx="701565" cy="501570"/>
          </a:xfrm>
          <a:prstGeom prst="rightArrow">
            <a:avLst/>
          </a:prstGeom>
          <a:solidFill>
            <a:schemeClr val="tx1">
              <a:lumMod val="75000"/>
              <a:lumOff val="2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Title 1">
            <a:extLst>
              <a:ext uri="{FF2B5EF4-FFF2-40B4-BE49-F238E27FC236}">
                <a16:creationId xmlns:a16="http://schemas.microsoft.com/office/drawing/2014/main" id="{9332FC7B-766E-29AA-56A5-CE6FCCD54297}"/>
              </a:ext>
            </a:extLst>
          </p:cNvPr>
          <p:cNvSpPr txBox="1">
            <a:spLocks/>
          </p:cNvSpPr>
          <p:nvPr/>
        </p:nvSpPr>
        <p:spPr bwMode="auto">
          <a:xfrm>
            <a:off x="685968" y="3760110"/>
            <a:ext cx="1714677"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2000">
                <a:solidFill>
                  <a:srgbClr val="00B0F0"/>
                </a:solidFill>
              </a:rPr>
              <a:t>Dec 2023</a:t>
            </a:r>
          </a:p>
        </p:txBody>
      </p:sp>
      <p:sp>
        <p:nvSpPr>
          <p:cNvPr id="16" name="Title 1">
            <a:extLst>
              <a:ext uri="{FF2B5EF4-FFF2-40B4-BE49-F238E27FC236}">
                <a16:creationId xmlns:a16="http://schemas.microsoft.com/office/drawing/2014/main" id="{9DE8C18B-48E8-A076-F886-0227D57B6BA0}"/>
              </a:ext>
            </a:extLst>
          </p:cNvPr>
          <p:cNvSpPr txBox="1">
            <a:spLocks/>
          </p:cNvSpPr>
          <p:nvPr/>
        </p:nvSpPr>
        <p:spPr bwMode="auto">
          <a:xfrm>
            <a:off x="4135248" y="3760110"/>
            <a:ext cx="1714677"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2000">
                <a:solidFill>
                  <a:srgbClr val="00B0F0"/>
                </a:solidFill>
              </a:rPr>
              <a:t>Today</a:t>
            </a:r>
          </a:p>
        </p:txBody>
      </p:sp>
      <p:sp>
        <p:nvSpPr>
          <p:cNvPr id="17" name="Title 1">
            <a:extLst>
              <a:ext uri="{FF2B5EF4-FFF2-40B4-BE49-F238E27FC236}">
                <a16:creationId xmlns:a16="http://schemas.microsoft.com/office/drawing/2014/main" id="{1574EBB9-FFE3-5E12-0FAC-2477892804A5}"/>
              </a:ext>
            </a:extLst>
          </p:cNvPr>
          <p:cNvSpPr txBox="1">
            <a:spLocks/>
          </p:cNvSpPr>
          <p:nvPr/>
        </p:nvSpPr>
        <p:spPr bwMode="auto">
          <a:xfrm>
            <a:off x="522573" y="705817"/>
            <a:ext cx="2041466"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2000" b="1">
                <a:solidFill>
                  <a:srgbClr val="0070C0"/>
                </a:solidFill>
              </a:rPr>
              <a:t>Usage Report</a:t>
            </a:r>
          </a:p>
        </p:txBody>
      </p:sp>
      <p:sp>
        <p:nvSpPr>
          <p:cNvPr id="18" name="Title 1">
            <a:extLst>
              <a:ext uri="{FF2B5EF4-FFF2-40B4-BE49-F238E27FC236}">
                <a16:creationId xmlns:a16="http://schemas.microsoft.com/office/drawing/2014/main" id="{A2BB8747-AA1F-62AF-4D92-96574E72714B}"/>
              </a:ext>
            </a:extLst>
          </p:cNvPr>
          <p:cNvSpPr txBox="1">
            <a:spLocks/>
          </p:cNvSpPr>
          <p:nvPr/>
        </p:nvSpPr>
        <p:spPr bwMode="auto">
          <a:xfrm>
            <a:off x="3713740" y="731719"/>
            <a:ext cx="2860481"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2000" b="1">
                <a:solidFill>
                  <a:srgbClr val="0070C0"/>
                </a:solidFill>
              </a:rPr>
              <a:t>License Usage Cards</a:t>
            </a:r>
          </a:p>
        </p:txBody>
      </p:sp>
      <p:pic>
        <p:nvPicPr>
          <p:cNvPr id="19" name="Picture 18" descr="A red and white logo&#10;&#10;Description automatically generated">
            <a:extLst>
              <a:ext uri="{FF2B5EF4-FFF2-40B4-BE49-F238E27FC236}">
                <a16:creationId xmlns:a16="http://schemas.microsoft.com/office/drawing/2014/main" id="{3EA981E6-FE46-618C-3B02-D8F3A80A7401}"/>
              </a:ext>
            </a:extLst>
          </p:cNvPr>
          <p:cNvPicPr>
            <a:picLocks noChangeAspect="1"/>
          </p:cNvPicPr>
          <p:nvPr/>
        </p:nvPicPr>
        <p:blipFill>
          <a:blip r:embed="rId5"/>
          <a:stretch>
            <a:fillRect/>
          </a:stretch>
        </p:blipFill>
        <p:spPr>
          <a:xfrm>
            <a:off x="7434644" y="46"/>
            <a:ext cx="1389252" cy="731673"/>
          </a:xfrm>
          <a:prstGeom prst="rect">
            <a:avLst/>
          </a:prstGeom>
        </p:spPr>
      </p:pic>
      <p:pic>
        <p:nvPicPr>
          <p:cNvPr id="20" name="Picture 19">
            <a:extLst>
              <a:ext uri="{FF2B5EF4-FFF2-40B4-BE49-F238E27FC236}">
                <a16:creationId xmlns:a16="http://schemas.microsoft.com/office/drawing/2014/main" id="{1CE3AB27-FDA6-272D-20F3-A30AF437874B}"/>
              </a:ext>
            </a:extLst>
          </p:cNvPr>
          <p:cNvPicPr>
            <a:picLocks noChangeAspect="1"/>
          </p:cNvPicPr>
          <p:nvPr/>
        </p:nvPicPr>
        <p:blipFill>
          <a:blip r:embed="rId6"/>
          <a:stretch>
            <a:fillRect/>
          </a:stretch>
        </p:blipFill>
        <p:spPr>
          <a:xfrm>
            <a:off x="90682" y="1700080"/>
            <a:ext cx="2905247" cy="1743340"/>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21" name="Title 1">
            <a:extLst>
              <a:ext uri="{FF2B5EF4-FFF2-40B4-BE49-F238E27FC236}">
                <a16:creationId xmlns:a16="http://schemas.microsoft.com/office/drawing/2014/main" id="{FBC3A134-6815-7665-8E26-DCF435468AC5}"/>
              </a:ext>
            </a:extLst>
          </p:cNvPr>
          <p:cNvSpPr txBox="1">
            <a:spLocks/>
          </p:cNvSpPr>
          <p:nvPr/>
        </p:nvSpPr>
        <p:spPr bwMode="auto">
          <a:xfrm>
            <a:off x="7046328" y="3771180"/>
            <a:ext cx="1912288"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2000" dirty="0">
                <a:solidFill>
                  <a:srgbClr val="00B0F0"/>
                </a:solidFill>
              </a:rPr>
              <a:t>Coming Soon</a:t>
            </a:r>
          </a:p>
        </p:txBody>
      </p:sp>
      <p:sp>
        <p:nvSpPr>
          <p:cNvPr id="22" name="Title 1">
            <a:extLst>
              <a:ext uri="{FF2B5EF4-FFF2-40B4-BE49-F238E27FC236}">
                <a16:creationId xmlns:a16="http://schemas.microsoft.com/office/drawing/2014/main" id="{39E86008-4A44-6690-0F99-568CFBD0B3AC}"/>
              </a:ext>
            </a:extLst>
          </p:cNvPr>
          <p:cNvSpPr txBox="1">
            <a:spLocks/>
          </p:cNvSpPr>
          <p:nvPr/>
        </p:nvSpPr>
        <p:spPr bwMode="auto">
          <a:xfrm>
            <a:off x="7020984" y="726674"/>
            <a:ext cx="1962976"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b"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dirty="0">
                <a:solidFill>
                  <a:schemeClr val="bg1"/>
                </a:solidFill>
                <a:latin typeface="+mj-lt"/>
                <a:ea typeface="CiscoSansTT Light" panose="020B0503020201020303" pitchFamily="34" charset="0"/>
                <a:cs typeface="CiscoSansTT Light" panose="020B0503020201020303" pitchFamily="34"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2000" b="1" i="1" dirty="0">
                <a:solidFill>
                  <a:srgbClr val="0070C0"/>
                </a:solidFill>
              </a:rPr>
              <a:t>Enhancements</a:t>
            </a:r>
          </a:p>
        </p:txBody>
      </p:sp>
      <p:sp>
        <p:nvSpPr>
          <p:cNvPr id="23" name="Text Placeholder 3">
            <a:extLst>
              <a:ext uri="{FF2B5EF4-FFF2-40B4-BE49-F238E27FC236}">
                <a16:creationId xmlns:a16="http://schemas.microsoft.com/office/drawing/2014/main" id="{5B571F7F-9549-1E36-39A1-B3D37701F2B9}"/>
              </a:ext>
            </a:extLst>
          </p:cNvPr>
          <p:cNvSpPr txBox="1">
            <a:spLocks/>
          </p:cNvSpPr>
          <p:nvPr/>
        </p:nvSpPr>
        <p:spPr>
          <a:xfrm>
            <a:off x="7022456" y="1466239"/>
            <a:ext cx="2143469" cy="3262760"/>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solidFill>
                  <a:schemeClr val="accent6">
                    <a:lumMod val="75000"/>
                  </a:schemeClr>
                </a:solidFill>
              </a:rPr>
              <a:t>Global Availability</a:t>
            </a:r>
          </a:p>
          <a:p>
            <a:r>
              <a:rPr lang="en-GB" dirty="0">
                <a:solidFill>
                  <a:srgbClr val="0070C0"/>
                </a:solidFill>
              </a:rPr>
              <a:t>Detailed Daily View</a:t>
            </a:r>
          </a:p>
          <a:p>
            <a:r>
              <a:rPr lang="en-GB" dirty="0">
                <a:solidFill>
                  <a:schemeClr val="accent5">
                    <a:lumMod val="75000"/>
                  </a:schemeClr>
                </a:solidFill>
              </a:rPr>
              <a:t>Add-on Usage (Digital Channels, Google CCAI, </a:t>
            </a:r>
            <a:r>
              <a:rPr lang="en-GB" dirty="0" err="1">
                <a:solidFill>
                  <a:schemeClr val="accent5">
                    <a:lumMod val="75000"/>
                  </a:schemeClr>
                </a:solidFill>
              </a:rPr>
              <a:t>Acqueon</a:t>
            </a:r>
            <a:r>
              <a:rPr lang="en-GB" dirty="0">
                <a:solidFill>
                  <a:schemeClr val="accent5">
                    <a:lumMod val="75000"/>
                  </a:schemeClr>
                </a:solidFill>
              </a:rPr>
              <a:t>, </a:t>
            </a:r>
            <a:r>
              <a:rPr lang="en-GB" dirty="0" err="1">
                <a:solidFill>
                  <a:schemeClr val="accent5">
                    <a:lumMod val="75000"/>
                  </a:schemeClr>
                </a:solidFill>
              </a:rPr>
              <a:t>Calabrio</a:t>
            </a:r>
            <a:r>
              <a:rPr lang="en-GB" dirty="0">
                <a:solidFill>
                  <a:schemeClr val="accent5">
                    <a:lumMod val="75000"/>
                  </a:schemeClr>
                </a:solidFill>
              </a:rPr>
              <a:t>)</a:t>
            </a:r>
          </a:p>
          <a:p>
            <a:r>
              <a:rPr lang="en-GB" dirty="0">
                <a:solidFill>
                  <a:srgbClr val="00B050"/>
                </a:solidFill>
              </a:rPr>
              <a:t>Granular Usage View in Analyzer</a:t>
            </a:r>
          </a:p>
          <a:p>
            <a:endParaRPr lang="en-GB" dirty="0"/>
          </a:p>
        </p:txBody>
      </p:sp>
      <p:sp>
        <p:nvSpPr>
          <p:cNvPr id="13" name="Right Arrow 12">
            <a:extLst>
              <a:ext uri="{FF2B5EF4-FFF2-40B4-BE49-F238E27FC236}">
                <a16:creationId xmlns:a16="http://schemas.microsoft.com/office/drawing/2014/main" id="{014EE052-8558-69BD-4CC6-F8C746025471}"/>
              </a:ext>
            </a:extLst>
          </p:cNvPr>
          <p:cNvSpPr/>
          <p:nvPr/>
        </p:nvSpPr>
        <p:spPr>
          <a:xfrm>
            <a:off x="2878325" y="2554185"/>
            <a:ext cx="701565" cy="501570"/>
          </a:xfrm>
          <a:prstGeom prst="rightArrow">
            <a:avLst/>
          </a:prstGeom>
          <a:solidFill>
            <a:schemeClr val="tx1">
              <a:lumMod val="75000"/>
              <a:lumOff val="25000"/>
            </a:schemeClr>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Slide Number Placeholder 1">
            <a:extLst>
              <a:ext uri="{FF2B5EF4-FFF2-40B4-BE49-F238E27FC236}">
                <a16:creationId xmlns:a16="http://schemas.microsoft.com/office/drawing/2014/main" id="{F9C286F7-973F-7F5A-FC0B-4D126067D56F}"/>
              </a:ext>
            </a:extLst>
          </p:cNvPr>
          <p:cNvSpPr>
            <a:spLocks noGrp="1"/>
          </p:cNvSpPr>
          <p:nvPr>
            <p:ph type="sldNum" sz="quarter" idx="4"/>
          </p:nvPr>
        </p:nvSpPr>
        <p:spPr/>
        <p:txBody>
          <a:bodyPr/>
          <a:lstStyle/>
          <a:p>
            <a:fld id="{96A97DD0-5BE7-4856-A2A9-C42C6688E607}" type="slidenum">
              <a:rPr lang="en-US" smtClean="0"/>
              <a:pPr/>
              <a:t>124</a:t>
            </a:fld>
            <a:endParaRPr lang="en-US" dirty="0"/>
          </a:p>
        </p:txBody>
      </p:sp>
    </p:spTree>
    <p:extLst>
      <p:ext uri="{BB962C8B-B14F-4D97-AF65-F5344CB8AC3E}">
        <p14:creationId xmlns:p14="http://schemas.microsoft.com/office/powerpoint/2010/main" val="38117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21" grpId="0"/>
      <p:bldP spid="22" grpId="0"/>
      <p:bldP spid="23" grpId="0"/>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 Data: Bulk Operations</a:t>
            </a:r>
            <a:endParaRPr lang="en-US">
              <a:solidFill>
                <a:srgbClr val="FF0000"/>
              </a:solidFill>
            </a:endParaRPr>
          </a:p>
        </p:txBody>
      </p:sp>
      <p:sp>
        <p:nvSpPr>
          <p:cNvPr id="4" name="Text Placeholder 3"/>
          <p:cNvSpPr>
            <a:spLocks noGrp="1"/>
          </p:cNvSpPr>
          <p:nvPr>
            <p:ph type="body" sz="quarter" idx="13"/>
          </p:nvPr>
        </p:nvSpPr>
        <p:spPr>
          <a:xfrm>
            <a:off x="444562" y="969639"/>
            <a:ext cx="3410108" cy="3757613"/>
          </a:xfrm>
        </p:spPr>
        <p:txBody>
          <a:bodyPr/>
          <a:lstStyle/>
          <a:p>
            <a:r>
              <a:rPr lang="en-US" sz="1600" dirty="0">
                <a:hlinkClick r:id="rId3"/>
              </a:rPr>
              <a:t>Bulk Operations</a:t>
            </a:r>
            <a:r>
              <a:rPr lang="en-US" sz="1600" dirty="0"/>
              <a:t> are used to import (create &amp; edit) or export configuration objects.</a:t>
            </a:r>
            <a:br>
              <a:rPr lang="en-US" sz="1600" dirty="0"/>
            </a:br>
            <a:endParaRPr lang="en-US" sz="1600" dirty="0"/>
          </a:p>
          <a:p>
            <a:r>
              <a:rPr lang="en-US" sz="1600" dirty="0"/>
              <a:t>Almost all objects inside Webex CC can be retrieved via Bulk Operations.</a:t>
            </a:r>
            <a:br>
              <a:rPr lang="en-US" sz="1600" dirty="0"/>
            </a:br>
            <a:endParaRPr lang="en-US" sz="1600" dirty="0"/>
          </a:p>
          <a:p>
            <a:r>
              <a:rPr lang="en-US" sz="1600" dirty="0"/>
              <a:t>A CSV file is generated when export job is done and can be downloaded at any point after the job is finished.</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7" name="Picture 6" descr="A screenshot of a computer&#10;&#10;Description automatically generated">
            <a:extLst>
              <a:ext uri="{FF2B5EF4-FFF2-40B4-BE49-F238E27FC236}">
                <a16:creationId xmlns:a16="http://schemas.microsoft.com/office/drawing/2014/main" id="{43F7D92A-4F6C-99F1-4899-016E29FF2284}"/>
              </a:ext>
            </a:extLst>
          </p:cNvPr>
          <p:cNvPicPr>
            <a:picLocks noChangeAspect="1"/>
          </p:cNvPicPr>
          <p:nvPr/>
        </p:nvPicPr>
        <p:blipFill>
          <a:blip r:embed="rId4"/>
          <a:stretch>
            <a:fillRect/>
          </a:stretch>
        </p:blipFill>
        <p:spPr>
          <a:xfrm>
            <a:off x="4054587" y="1078843"/>
            <a:ext cx="4981681" cy="149290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0FC48044-6750-D56B-D9B3-B23AB647E04A}"/>
              </a:ext>
            </a:extLst>
          </p:cNvPr>
          <p:cNvPicPr>
            <a:picLocks noChangeAspect="1"/>
          </p:cNvPicPr>
          <p:nvPr/>
        </p:nvPicPr>
        <p:blipFill>
          <a:blip r:embed="rId5"/>
          <a:stretch>
            <a:fillRect/>
          </a:stretch>
        </p:blipFill>
        <p:spPr>
          <a:xfrm>
            <a:off x="5204212" y="2775843"/>
            <a:ext cx="2676530" cy="2014471"/>
          </a:xfrm>
          <a:prstGeom prst="rect">
            <a:avLst/>
          </a:prstGeom>
          <a:ln>
            <a:solidFill>
              <a:srgbClr val="00B0F0"/>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8540FC4F-BA4E-4271-8E13-AFB5D667EE53}"/>
              </a:ext>
            </a:extLst>
          </p:cNvPr>
          <p:cNvSpPr>
            <a:spLocks noGrp="1"/>
          </p:cNvSpPr>
          <p:nvPr>
            <p:ph type="sldNum" sz="quarter" idx="4"/>
          </p:nvPr>
        </p:nvSpPr>
        <p:spPr/>
        <p:txBody>
          <a:bodyPr/>
          <a:lstStyle/>
          <a:p>
            <a:fld id="{96A97DD0-5BE7-4856-A2A9-C42C6688E607}" type="slidenum">
              <a:rPr lang="en-US" smtClean="0"/>
              <a:pPr/>
              <a:t>125</a:t>
            </a:fld>
            <a:endParaRPr lang="en-US" dirty="0"/>
          </a:p>
        </p:txBody>
      </p:sp>
    </p:spTree>
    <p:extLst>
      <p:ext uri="{BB962C8B-B14F-4D97-AF65-F5344CB8AC3E}">
        <p14:creationId xmlns:p14="http://schemas.microsoft.com/office/powerpoint/2010/main" val="336722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par>
                                <p:cTn id="15" presetID="42"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par>
                                <p:cTn id="25" presetID="42"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 Data: Configuration APIs</a:t>
            </a:r>
            <a:endParaRPr lang="en-US">
              <a:solidFill>
                <a:srgbClr val="FF0000"/>
              </a:solidFill>
            </a:endParaRPr>
          </a:p>
        </p:txBody>
      </p:sp>
      <p:sp>
        <p:nvSpPr>
          <p:cNvPr id="4" name="Text Placeholder 3"/>
          <p:cNvSpPr>
            <a:spLocks noGrp="1"/>
          </p:cNvSpPr>
          <p:nvPr>
            <p:ph type="body" sz="quarter" idx="13"/>
          </p:nvPr>
        </p:nvSpPr>
        <p:spPr>
          <a:xfrm>
            <a:off x="444562" y="969639"/>
            <a:ext cx="3410108" cy="3757613"/>
          </a:xfrm>
        </p:spPr>
        <p:txBody>
          <a:bodyPr/>
          <a:lstStyle/>
          <a:p>
            <a:r>
              <a:rPr lang="en-US" sz="1600" dirty="0">
                <a:hlinkClick r:id="rId3"/>
              </a:rPr>
              <a:t>Developer Portal</a:t>
            </a:r>
            <a:r>
              <a:rPr lang="en-US" sz="1600" dirty="0"/>
              <a:t> offers comprehensive guides on how to get, create, edit or delete various configuration objects.</a:t>
            </a:r>
            <a:br>
              <a:rPr lang="en-US" sz="1600" dirty="0"/>
            </a:br>
            <a:endParaRPr lang="en-US" sz="1600" dirty="0"/>
          </a:p>
          <a:p>
            <a:r>
              <a:rPr lang="en-US" sz="1600" dirty="0"/>
              <a:t>Although bulk operations is an easier process if the goal is to only retrieve a configuration object type, APIs allow developers to create automations that further manipulated the fetched objects.</a:t>
            </a:r>
            <a:br>
              <a:rPr lang="en-US" sz="1600" dirty="0"/>
            </a:br>
            <a:endParaRPr lang="en-US" sz="1600" dirty="0"/>
          </a:p>
          <a:p>
            <a:r>
              <a:rPr lang="en-US" sz="1600" dirty="0">
                <a:hlinkClick r:id="rId4"/>
              </a:rPr>
              <a:t>API Collection Download</a:t>
            </a:r>
            <a:endParaRPr lang="en-US" sz="1600" dirty="0"/>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screenshot of a computer&#10;&#10;Description automatically generated">
            <a:extLst>
              <a:ext uri="{FF2B5EF4-FFF2-40B4-BE49-F238E27FC236}">
                <a16:creationId xmlns:a16="http://schemas.microsoft.com/office/drawing/2014/main" id="{971E7630-AC88-900C-F941-E072FA310E48}"/>
              </a:ext>
            </a:extLst>
          </p:cNvPr>
          <p:cNvPicPr>
            <a:picLocks noChangeAspect="1"/>
          </p:cNvPicPr>
          <p:nvPr/>
        </p:nvPicPr>
        <p:blipFill>
          <a:blip r:embed="rId5"/>
          <a:stretch>
            <a:fillRect/>
          </a:stretch>
        </p:blipFill>
        <p:spPr>
          <a:xfrm>
            <a:off x="4390842" y="932994"/>
            <a:ext cx="4308596" cy="2571750"/>
          </a:xfrm>
          <a:prstGeom prst="rect">
            <a:avLst/>
          </a:prstGeom>
          <a:ln>
            <a:solidFill>
              <a:srgbClr val="00B0F0"/>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53A0C1DF-F30C-12C2-50C7-D56CCA8A5F77}"/>
              </a:ext>
            </a:extLst>
          </p:cNvPr>
          <p:cNvSpPr>
            <a:spLocks noGrp="1"/>
          </p:cNvSpPr>
          <p:nvPr>
            <p:ph type="sldNum" sz="quarter" idx="4"/>
          </p:nvPr>
        </p:nvSpPr>
        <p:spPr/>
        <p:txBody>
          <a:bodyPr/>
          <a:lstStyle/>
          <a:p>
            <a:fld id="{96A97DD0-5BE7-4856-A2A9-C42C6688E607}" type="slidenum">
              <a:rPr lang="en-US" smtClean="0"/>
              <a:pPr/>
              <a:t>126</a:t>
            </a:fld>
            <a:endParaRPr lang="en-US" dirty="0"/>
          </a:p>
        </p:txBody>
      </p:sp>
    </p:spTree>
    <p:extLst>
      <p:ext uri="{BB962C8B-B14F-4D97-AF65-F5344CB8AC3E}">
        <p14:creationId xmlns:p14="http://schemas.microsoft.com/office/powerpoint/2010/main" val="77245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6: Configuration &amp; Usage Data</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1600" dirty="0">
                <a:solidFill>
                  <a:schemeClr val="bg2"/>
                </a:solidFill>
              </a:rPr>
              <a:t>Exercise 6.1: License Usage Cards (Demo)</a:t>
            </a:r>
          </a:p>
          <a:p>
            <a:pPr marL="0" indent="0">
              <a:buNone/>
            </a:pPr>
            <a:r>
              <a:rPr lang="en-US" sz="1600" b="1" dirty="0">
                <a:solidFill>
                  <a:schemeClr val="bg2"/>
                </a:solidFill>
              </a:rPr>
              <a:t>Exercise 6.2: Import/Export Configuration data from Control Hub (Bonus)</a:t>
            </a:r>
            <a:endParaRPr lang="en-BE" sz="1600" b="1" dirty="0">
              <a:solidFill>
                <a:schemeClr val="bg2"/>
              </a:solidFill>
            </a:endParaRPr>
          </a:p>
          <a:p>
            <a:pPr marL="0" indent="0">
              <a:buNone/>
            </a:pPr>
            <a:r>
              <a:rPr lang="en-US" sz="1600" b="1" dirty="0">
                <a:solidFill>
                  <a:schemeClr val="bg2"/>
                </a:solidFill>
              </a:rPr>
              <a:t>Exercise 6.3: Use APIs to Export Configuration (Bonus)</a:t>
            </a:r>
            <a:endParaRPr lang="en-BE" sz="1600" b="1" dirty="0">
              <a:solidFill>
                <a:schemeClr val="bg2"/>
              </a:solidFill>
            </a:endParaRPr>
          </a:p>
          <a:p>
            <a:pPr marL="0" indent="0">
              <a:buFont typeface="Arial" charset="0"/>
              <a:buNone/>
            </a:pPr>
            <a:endParaRPr lang="en-GB" sz="1600" dirty="0">
              <a:solidFill>
                <a:schemeClr val="bg2"/>
              </a:solidFill>
            </a:endParaRPr>
          </a:p>
          <a:p>
            <a:pPr marL="0" indent="0">
              <a:buFont typeface="Arial" charset="0"/>
              <a:buNone/>
            </a:pPr>
            <a:r>
              <a:rPr lang="en-GB" sz="1800" i="1" dirty="0">
                <a:solidFill>
                  <a:srgbClr val="00B0F0"/>
                </a:solidFill>
              </a:rPr>
              <a:t>What did we learn?</a:t>
            </a:r>
          </a:p>
          <a:p>
            <a:r>
              <a:rPr lang="en-GB" sz="1800" dirty="0">
                <a:solidFill>
                  <a:srgbClr val="00B0F0"/>
                </a:solidFill>
              </a:rPr>
              <a:t>Simple but accurate license usage view, no granularity yet</a:t>
            </a:r>
          </a:p>
          <a:p>
            <a:r>
              <a:rPr lang="en-GB" sz="1800" dirty="0">
                <a:solidFill>
                  <a:srgbClr val="00B0F0"/>
                </a:solidFill>
              </a:rPr>
              <a:t>Bulk Operations -&gt; Quick process to retrieve configuration objects</a:t>
            </a:r>
          </a:p>
          <a:p>
            <a:r>
              <a:rPr lang="en-GB" sz="1800" dirty="0">
                <a:solidFill>
                  <a:srgbClr val="00B0F0"/>
                </a:solidFill>
              </a:rPr>
              <a:t>APIs -&gt; Sophisticated solution when we want to further manipulate the fetched data programmatically</a:t>
            </a:r>
          </a:p>
          <a:p>
            <a:endParaRPr lang="en-GB" sz="1800" dirty="0">
              <a:solidFill>
                <a:srgbClr val="00B0F0"/>
              </a:solidFill>
            </a:endParaRP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064715"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3 min</a:t>
            </a:r>
          </a:p>
        </p:txBody>
      </p:sp>
      <p:sp>
        <p:nvSpPr>
          <p:cNvPr id="5" name="Slide Number Placeholder 4">
            <a:extLst>
              <a:ext uri="{FF2B5EF4-FFF2-40B4-BE49-F238E27FC236}">
                <a16:creationId xmlns:a16="http://schemas.microsoft.com/office/drawing/2014/main" id="{30E1E235-A43A-1556-AA2C-F4A3D035D61F}"/>
              </a:ext>
            </a:extLst>
          </p:cNvPr>
          <p:cNvSpPr>
            <a:spLocks noGrp="1"/>
          </p:cNvSpPr>
          <p:nvPr>
            <p:ph type="sldNum" sz="quarter" idx="4"/>
          </p:nvPr>
        </p:nvSpPr>
        <p:spPr/>
        <p:txBody>
          <a:bodyPr/>
          <a:lstStyle/>
          <a:p>
            <a:fld id="{96A97DD0-5BE7-4856-A2A9-C42C6688E607}" type="slidenum">
              <a:rPr lang="en-US" smtClean="0"/>
              <a:pPr/>
              <a:t>127</a:t>
            </a:fld>
            <a:endParaRPr lang="en-US" dirty="0"/>
          </a:p>
        </p:txBody>
      </p:sp>
    </p:spTree>
    <p:extLst>
      <p:ext uri="{BB962C8B-B14F-4D97-AF65-F5344CB8AC3E}">
        <p14:creationId xmlns:p14="http://schemas.microsoft.com/office/powerpoint/2010/main" val="201128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anim calcmode="lin" valueType="num">
                                      <p:cBhvr>
                                        <p:cTn id="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5" end="5"/>
                                            </p:txEl>
                                          </p:spTgt>
                                        </p:tgtEl>
                                        <p:attrNameLst>
                                          <p:attrName>style.visibility</p:attrName>
                                        </p:attrNameLst>
                                      </p:cBhvr>
                                      <p:to>
                                        <p:strVal val="visible"/>
                                      </p:to>
                                    </p:set>
                                    <p:animEffect transition="in" filter="fade">
                                      <p:cBhvr>
                                        <p:cTn id="14" dur="1000"/>
                                        <p:tgtEl>
                                          <p:spTgt spid="6">
                                            <p:txEl>
                                              <p:pRg st="5" end="5"/>
                                            </p:txEl>
                                          </p:spTgt>
                                        </p:tgtEl>
                                      </p:cBhvr>
                                    </p:animEffect>
                                    <p:anim calcmode="lin" valueType="num">
                                      <p:cBhvr>
                                        <p:cTn id="15"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1000"/>
                                        <p:tgtEl>
                                          <p:spTgt spid="6">
                                            <p:txEl>
                                              <p:pRg st="6" end="6"/>
                                            </p:txEl>
                                          </p:spTgt>
                                        </p:tgtEl>
                                      </p:cBhvr>
                                    </p:animEffect>
                                    <p:anim calcmode="lin" valueType="num">
                                      <p:cBhvr>
                                        <p:cTn id="2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1000"/>
                                        <p:tgtEl>
                                          <p:spTgt spid="6">
                                            <p:txEl>
                                              <p:pRg st="7" end="7"/>
                                            </p:txEl>
                                          </p:spTgt>
                                        </p:tgtEl>
                                      </p:cBhvr>
                                    </p:animEffect>
                                    <p:anim calcmode="lin" valueType="num">
                                      <p:cBhvr>
                                        <p:cTn id="29"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a:xfrm>
            <a:off x="420010" y="1600789"/>
            <a:ext cx="3901898" cy="1941922"/>
          </a:xfrm>
        </p:spPr>
        <p:txBody>
          <a:bodyPr/>
          <a:lstStyle/>
          <a:p>
            <a:r>
              <a:rPr lang="en-US" dirty="0"/>
              <a:t>Closing Thoughts</a:t>
            </a:r>
          </a:p>
        </p:txBody>
      </p:sp>
    </p:spTree>
    <p:extLst>
      <p:ext uri="{BB962C8B-B14F-4D97-AF65-F5344CB8AC3E}">
        <p14:creationId xmlns:p14="http://schemas.microsoft.com/office/powerpoint/2010/main" val="261076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5BCA3-8173-314B-90DE-1074B4082EC4}"/>
            </a:ext>
          </a:extLst>
        </p:cNvPr>
        <p:cNvGrpSpPr/>
        <p:nvPr/>
      </p:nvGrpSpPr>
      <p:grpSpPr>
        <a:xfrm>
          <a:off x="0" y="0"/>
          <a:ext cx="0" cy="0"/>
          <a:chOff x="0" y="0"/>
          <a:chExt cx="0" cy="0"/>
        </a:xfrm>
      </p:grpSpPr>
      <p:pic>
        <p:nvPicPr>
          <p:cNvPr id="10" name="Picture 9" descr="C:\Users\ecoffey\AppData\Local\Temp\Rar$DRa0.400\30009_Device_cloud_white_default_256.png">
            <a:extLst>
              <a:ext uri="{FF2B5EF4-FFF2-40B4-BE49-F238E27FC236}">
                <a16:creationId xmlns:a16="http://schemas.microsoft.com/office/drawing/2014/main" id="{D3C096E7-CAB7-6577-0238-EBC0B45D4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7487" y="1496133"/>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661E9D0-DD61-3E15-403A-B2379A9D2202}"/>
              </a:ext>
            </a:extLst>
          </p:cNvPr>
          <p:cNvSpPr/>
          <p:nvPr/>
        </p:nvSpPr>
        <p:spPr>
          <a:xfrm>
            <a:off x="3607375" y="2932980"/>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12" name="Picture 11" descr="Logo, company name&#10;&#10;Description automatically generated">
            <a:extLst>
              <a:ext uri="{FF2B5EF4-FFF2-40B4-BE49-F238E27FC236}">
                <a16:creationId xmlns:a16="http://schemas.microsoft.com/office/drawing/2014/main" id="{3DC2E085-3EE2-AB7E-90C9-DD1DCCF2FB44}"/>
              </a:ext>
            </a:extLst>
          </p:cNvPr>
          <p:cNvPicPr>
            <a:picLocks noChangeAspect="1"/>
          </p:cNvPicPr>
          <p:nvPr/>
        </p:nvPicPr>
        <p:blipFill>
          <a:blip r:embed="rId4"/>
          <a:stretch>
            <a:fillRect/>
          </a:stretch>
        </p:blipFill>
        <p:spPr>
          <a:xfrm>
            <a:off x="4337654" y="2510736"/>
            <a:ext cx="468689" cy="468689"/>
          </a:xfrm>
          <a:prstGeom prst="rect">
            <a:avLst/>
          </a:prstGeom>
        </p:spPr>
      </p:pic>
      <p:graphicFrame>
        <p:nvGraphicFramePr>
          <p:cNvPr id="9" name="Diagram 8">
            <a:extLst>
              <a:ext uri="{FF2B5EF4-FFF2-40B4-BE49-F238E27FC236}">
                <a16:creationId xmlns:a16="http://schemas.microsoft.com/office/drawing/2014/main" id="{D175BFB1-F5B1-AEC7-C401-B96443A21119}"/>
              </a:ext>
            </a:extLst>
          </p:cNvPr>
          <p:cNvGraphicFramePr/>
          <p:nvPr/>
        </p:nvGraphicFramePr>
        <p:xfrm>
          <a:off x="1513488" y="1010253"/>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Footer Placeholder 2">
            <a:extLst>
              <a:ext uri="{FF2B5EF4-FFF2-40B4-BE49-F238E27FC236}">
                <a16:creationId xmlns:a16="http://schemas.microsoft.com/office/drawing/2014/main" id="{1D7B5316-57BD-B32F-5796-5C5798E05DB4}"/>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7" name="Title 1">
            <a:extLst>
              <a:ext uri="{FF2B5EF4-FFF2-40B4-BE49-F238E27FC236}">
                <a16:creationId xmlns:a16="http://schemas.microsoft.com/office/drawing/2014/main" id="{E467C7DB-0991-9D6C-3726-4434BD486F87}"/>
              </a:ext>
            </a:extLst>
          </p:cNvPr>
          <p:cNvSpPr>
            <a:spLocks noGrp="1"/>
          </p:cNvSpPr>
          <p:nvPr>
            <p:ph type="title"/>
          </p:nvPr>
        </p:nvSpPr>
        <p:spPr>
          <a:xfrm>
            <a:off x="445200" y="192024"/>
            <a:ext cx="8257032" cy="731520"/>
          </a:xfrm>
        </p:spPr>
        <p:txBody>
          <a:bodyPr/>
          <a:lstStyle/>
          <a:p>
            <a:r>
              <a:rPr lang="en-US" dirty="0"/>
              <a:t>So t</a:t>
            </a:r>
            <a:r>
              <a:rPr lang="en-BE" dirty="0"/>
              <a:t>his is you (after this Lab)</a:t>
            </a:r>
          </a:p>
        </p:txBody>
      </p:sp>
      <p:sp>
        <p:nvSpPr>
          <p:cNvPr id="2" name="Content Placeholder 2">
            <a:extLst>
              <a:ext uri="{FF2B5EF4-FFF2-40B4-BE49-F238E27FC236}">
                <a16:creationId xmlns:a16="http://schemas.microsoft.com/office/drawing/2014/main" id="{CF233B51-76FB-ABD3-F0DE-234A52FBF749}"/>
              </a:ext>
            </a:extLst>
          </p:cNvPr>
          <p:cNvSpPr txBox="1">
            <a:spLocks/>
          </p:cNvSpPr>
          <p:nvPr/>
        </p:nvSpPr>
        <p:spPr>
          <a:xfrm>
            <a:off x="-1" y="1118879"/>
            <a:ext cx="2814360"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2000" i="1" dirty="0">
                <a:solidFill>
                  <a:schemeClr val="bg2"/>
                </a:solidFill>
              </a:rPr>
              <a:t>What did you learn?</a:t>
            </a:r>
          </a:p>
          <a:p>
            <a:pPr>
              <a:buClr>
                <a:schemeClr val="bg2"/>
              </a:buClr>
              <a:buFont typeface="Wingdings" pitchFamily="2" charset="2"/>
              <a:buChar char="ü"/>
            </a:pPr>
            <a:r>
              <a:rPr lang="en-GB" sz="1600" dirty="0">
                <a:solidFill>
                  <a:schemeClr val="bg2"/>
                </a:solidFill>
              </a:rPr>
              <a:t>How to use 6 major Webex CC tools to extract data &amp; insights</a:t>
            </a:r>
          </a:p>
          <a:p>
            <a:pPr>
              <a:buClr>
                <a:schemeClr val="bg2"/>
              </a:buClr>
              <a:buFont typeface="Wingdings" pitchFamily="2" charset="2"/>
              <a:buChar char="ü"/>
            </a:pPr>
            <a:r>
              <a:rPr lang="en-GB" sz="1600" dirty="0">
                <a:solidFill>
                  <a:schemeClr val="bg2"/>
                </a:solidFill>
              </a:rPr>
              <a:t>Who are the data key stakeholders, what information they require and how to provide it to them</a:t>
            </a:r>
          </a:p>
          <a:p>
            <a:pPr>
              <a:buClr>
                <a:schemeClr val="bg2"/>
              </a:buClr>
              <a:buFont typeface="Wingdings" pitchFamily="2" charset="2"/>
              <a:buChar char="ü"/>
            </a:pPr>
            <a:r>
              <a:rPr lang="en-GB" sz="1600" dirty="0" err="1">
                <a:solidFill>
                  <a:schemeClr val="bg2"/>
                </a:solidFill>
              </a:rPr>
              <a:t>Measureable</a:t>
            </a:r>
            <a:r>
              <a:rPr lang="en-GB" sz="1600" dirty="0">
                <a:solidFill>
                  <a:schemeClr val="bg2"/>
                </a:solidFill>
              </a:rPr>
              <a:t> Actions -&gt; Ability to adapt, improve &amp; differentiate your experience</a:t>
            </a:r>
          </a:p>
        </p:txBody>
      </p:sp>
      <p:sp>
        <p:nvSpPr>
          <p:cNvPr id="5" name="Content Placeholder 2">
            <a:extLst>
              <a:ext uri="{FF2B5EF4-FFF2-40B4-BE49-F238E27FC236}">
                <a16:creationId xmlns:a16="http://schemas.microsoft.com/office/drawing/2014/main" id="{AE4ECBB1-9672-116D-6D0B-A6CB23E9816A}"/>
              </a:ext>
            </a:extLst>
          </p:cNvPr>
          <p:cNvSpPr txBox="1">
            <a:spLocks/>
          </p:cNvSpPr>
          <p:nvPr/>
        </p:nvSpPr>
        <p:spPr>
          <a:xfrm>
            <a:off x="6646678" y="1127256"/>
            <a:ext cx="2647201"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2000" i="1" dirty="0">
                <a:solidFill>
                  <a:schemeClr val="bg2"/>
                </a:solidFill>
              </a:rPr>
              <a:t>What is next? </a:t>
            </a:r>
          </a:p>
          <a:p>
            <a:pPr>
              <a:buClrTx/>
              <a:buFont typeface="Wingdings" pitchFamily="2" charset="2"/>
              <a:buChar char="ü"/>
            </a:pPr>
            <a:r>
              <a:rPr lang="en-GB" sz="1600" dirty="0">
                <a:solidFill>
                  <a:schemeClr val="bg2"/>
                </a:solidFill>
              </a:rPr>
              <a:t>Review this presentation, lots of material you can deep dive on</a:t>
            </a:r>
          </a:p>
          <a:p>
            <a:pPr>
              <a:buClrTx/>
              <a:buFont typeface="Wingdings" pitchFamily="2" charset="2"/>
              <a:buChar char="ü"/>
            </a:pPr>
            <a:r>
              <a:rPr lang="en-GB" sz="1600" dirty="0">
                <a:solidFill>
                  <a:schemeClr val="bg2"/>
                </a:solidFill>
              </a:rPr>
              <a:t>Take advantage of the lab &amp; the Webex space</a:t>
            </a:r>
            <a:br>
              <a:rPr lang="en-GB" sz="1600" dirty="0">
                <a:solidFill>
                  <a:schemeClr val="bg2"/>
                </a:solidFill>
              </a:rPr>
            </a:br>
            <a:endParaRPr lang="en-GB" sz="1600" dirty="0">
              <a:solidFill>
                <a:schemeClr val="bg2"/>
              </a:solidFill>
            </a:endParaRPr>
          </a:p>
          <a:p>
            <a:pPr>
              <a:buClrTx/>
              <a:buFont typeface="Wingdings" pitchFamily="2" charset="2"/>
              <a:buChar char="ü"/>
            </a:pPr>
            <a:r>
              <a:rPr lang="en-GB" sz="1600" dirty="0">
                <a:solidFill>
                  <a:schemeClr val="bg2"/>
                </a:solidFill>
              </a:rPr>
              <a:t>Get ready to party!!!</a:t>
            </a:r>
          </a:p>
        </p:txBody>
      </p:sp>
      <p:sp>
        <p:nvSpPr>
          <p:cNvPr id="6" name="Slide Number Placeholder 5">
            <a:extLst>
              <a:ext uri="{FF2B5EF4-FFF2-40B4-BE49-F238E27FC236}">
                <a16:creationId xmlns:a16="http://schemas.microsoft.com/office/drawing/2014/main" id="{DDA11E7D-E761-D2BB-A0AD-671B9CAEB347}"/>
              </a:ext>
            </a:extLst>
          </p:cNvPr>
          <p:cNvSpPr>
            <a:spLocks noGrp="1"/>
          </p:cNvSpPr>
          <p:nvPr>
            <p:ph type="sldNum" sz="quarter" idx="4"/>
          </p:nvPr>
        </p:nvSpPr>
        <p:spPr/>
        <p:txBody>
          <a:bodyPr/>
          <a:lstStyle/>
          <a:p>
            <a:fld id="{96A97DD0-5BE7-4856-A2A9-C42C6688E607}" type="slidenum">
              <a:rPr lang="en-US" smtClean="0"/>
              <a:pPr/>
              <a:t>129</a:t>
            </a:fld>
            <a:endParaRPr lang="en-US" dirty="0"/>
          </a:p>
        </p:txBody>
      </p:sp>
    </p:spTree>
    <p:extLst>
      <p:ext uri="{BB962C8B-B14F-4D97-AF65-F5344CB8AC3E}">
        <p14:creationId xmlns:p14="http://schemas.microsoft.com/office/powerpoint/2010/main" val="377932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fade">
                                      <p:cBhvr>
                                        <p:cTn id="35" dur="1000"/>
                                        <p:tgtEl>
                                          <p:spTgt spid="5">
                                            <p:txEl>
                                              <p:pRg st="0" end="0"/>
                                            </p:txEl>
                                          </p:spTgt>
                                        </p:tgtEl>
                                      </p:cBhvr>
                                    </p:animEffect>
                                    <p:anim calcmode="lin" valueType="num">
                                      <p:cBhvr>
                                        <p:cTn id="3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1000"/>
                                        <p:tgtEl>
                                          <p:spTgt spid="5">
                                            <p:txEl>
                                              <p:pRg st="1" end="1"/>
                                            </p:txEl>
                                          </p:spTgt>
                                        </p:tgtEl>
                                      </p:cBhvr>
                                    </p:animEffect>
                                    <p:anim calcmode="lin" valueType="num">
                                      <p:cBhvr>
                                        <p:cTn id="4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2" end="2"/>
                                            </p:txEl>
                                          </p:spTgt>
                                        </p:tgtEl>
                                        <p:attrNameLst>
                                          <p:attrName>style.visibility</p:attrName>
                                        </p:attrNameLst>
                                      </p:cBhvr>
                                      <p:to>
                                        <p:strVal val="visible"/>
                                      </p:to>
                                    </p:set>
                                    <p:animEffect transition="in" filter="fade">
                                      <p:cBhvr>
                                        <p:cTn id="49" dur="1000"/>
                                        <p:tgtEl>
                                          <p:spTgt spid="5">
                                            <p:txEl>
                                              <p:pRg st="2" end="2"/>
                                            </p:txEl>
                                          </p:spTgt>
                                        </p:tgtEl>
                                      </p:cBhvr>
                                    </p:animEffect>
                                    <p:anim calcmode="lin" valueType="num">
                                      <p:cBhvr>
                                        <p:cTn id="5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
                                            <p:txEl>
                                              <p:pRg st="3" end="3"/>
                                            </p:txEl>
                                          </p:spTgt>
                                        </p:tgtEl>
                                        <p:attrNameLst>
                                          <p:attrName>style.visibility</p:attrName>
                                        </p:attrNameLst>
                                      </p:cBhvr>
                                      <p:to>
                                        <p:strVal val="visible"/>
                                      </p:to>
                                    </p:set>
                                    <p:animEffect transition="in" filter="fade">
                                      <p:cBhvr>
                                        <p:cTn id="56" dur="1000"/>
                                        <p:tgtEl>
                                          <p:spTgt spid="5">
                                            <p:txEl>
                                              <p:pRg st="3" end="3"/>
                                            </p:txEl>
                                          </p:spTgt>
                                        </p:tgtEl>
                                      </p:cBhvr>
                                    </p:animEffect>
                                    <p:anim calcmode="lin" valueType="num">
                                      <p:cBhvr>
                                        <p:cTn id="5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FBDE-909A-A542-9875-D8B620CCF67D}"/>
              </a:ext>
            </a:extLst>
          </p:cNvPr>
          <p:cNvSpPr>
            <a:spLocks noGrp="1"/>
          </p:cNvSpPr>
          <p:nvPr>
            <p:ph type="title"/>
          </p:nvPr>
        </p:nvSpPr>
        <p:spPr/>
        <p:txBody>
          <a:bodyPr/>
          <a:lstStyle/>
          <a:p>
            <a:r>
              <a:rPr lang="en-BE"/>
              <a:t>Portals</a:t>
            </a:r>
          </a:p>
        </p:txBody>
      </p:sp>
      <p:sp>
        <p:nvSpPr>
          <p:cNvPr id="4" name="Footer Placeholder 3">
            <a:extLst>
              <a:ext uri="{FF2B5EF4-FFF2-40B4-BE49-F238E27FC236}">
                <a16:creationId xmlns:a16="http://schemas.microsoft.com/office/drawing/2014/main" id="{28234C37-143D-628B-FF2D-08611C9777AE}"/>
              </a:ext>
            </a:extLst>
          </p:cNvPr>
          <p:cNvSpPr>
            <a:spLocks noGrp="1"/>
          </p:cNvSpPr>
          <p:nvPr>
            <p:ph type="ftr" sz="quarter" idx="3"/>
          </p:nvPr>
        </p:nvSpPr>
        <p:spPr/>
        <p:txBody>
          <a:bodyPr/>
          <a:lstStyle/>
          <a:p>
            <a:pPr defTabSz="610744"/>
            <a:r>
              <a:rPr lang="en-US"/>
              <a:t>LTRCCT-2011</a:t>
            </a:r>
          </a:p>
        </p:txBody>
      </p:sp>
      <p:pic>
        <p:nvPicPr>
          <p:cNvPr id="5" name="Picture 4" descr="A red rectangular sign with white text&#10;&#10;Description automatically generated">
            <a:extLst>
              <a:ext uri="{FF2B5EF4-FFF2-40B4-BE49-F238E27FC236}">
                <a16:creationId xmlns:a16="http://schemas.microsoft.com/office/drawing/2014/main" id="{0D2EB160-8CE2-C68A-E963-9EB4F14C7D8F}"/>
              </a:ext>
            </a:extLst>
          </p:cNvPr>
          <p:cNvPicPr>
            <a:picLocks noChangeAspect="1"/>
          </p:cNvPicPr>
          <p:nvPr/>
        </p:nvPicPr>
        <p:blipFill>
          <a:blip r:embed="rId2"/>
          <a:stretch>
            <a:fillRect/>
          </a:stretch>
        </p:blipFill>
        <p:spPr>
          <a:xfrm>
            <a:off x="7769696" y="2496"/>
            <a:ext cx="1355642" cy="1355642"/>
          </a:xfrm>
          <a:prstGeom prst="rect">
            <a:avLst/>
          </a:prstGeom>
        </p:spPr>
      </p:pic>
      <p:sp>
        <p:nvSpPr>
          <p:cNvPr id="6" name="Text Placeholder 1">
            <a:extLst>
              <a:ext uri="{FF2B5EF4-FFF2-40B4-BE49-F238E27FC236}">
                <a16:creationId xmlns:a16="http://schemas.microsoft.com/office/drawing/2014/main" id="{B9E38D2A-3B54-ED90-5081-CDCF5F3766F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800" b="1" dirty="0"/>
              <a:t>Control Hub</a:t>
            </a:r>
            <a:r>
              <a:rPr lang="en-GB" sz="1800" dirty="0"/>
              <a:t>: Configuration portal, used by administrators or supervisors to create &amp; edit configuration objects in the Webex Contact </a:t>
            </a:r>
            <a:r>
              <a:rPr lang="en-GB" sz="1800" dirty="0" err="1"/>
              <a:t>Center</a:t>
            </a:r>
            <a:r>
              <a:rPr lang="en-GB" sz="1800" dirty="0"/>
              <a:t> tenant.</a:t>
            </a:r>
          </a:p>
          <a:p>
            <a:r>
              <a:rPr lang="en-GB" sz="1800" b="1" dirty="0"/>
              <a:t>(Management Portal)</a:t>
            </a:r>
            <a:r>
              <a:rPr lang="en-GB" sz="1800" dirty="0"/>
              <a:t>: Older configuration portal (same configuration as Control Hub), goal is to move all configuration to Control Hub and slowly decommission this portal.</a:t>
            </a:r>
          </a:p>
          <a:p>
            <a:r>
              <a:rPr lang="en-GB" sz="1800" b="1" dirty="0"/>
              <a:t>Flow Designer</a:t>
            </a:r>
            <a:r>
              <a:rPr lang="en-GB" sz="1800" dirty="0"/>
              <a:t>: Interface for administrators to design the logic paths for call handling &amp; contact routing.</a:t>
            </a:r>
          </a:p>
          <a:p>
            <a:r>
              <a:rPr lang="en-GB" sz="1800" b="1" dirty="0"/>
              <a:t>Desktop</a:t>
            </a:r>
            <a:r>
              <a:rPr lang="en-GB" sz="1800" dirty="0"/>
              <a:t>: Agent (or Supervisor) interface which handles incoming and outgoing contacts.</a:t>
            </a:r>
          </a:p>
          <a:p>
            <a:r>
              <a:rPr lang="en-GB" sz="1800" b="1" dirty="0"/>
              <a:t>Analyzer</a:t>
            </a:r>
            <a:r>
              <a:rPr lang="en-GB" sz="1800" dirty="0"/>
              <a:t>: Main reporting tool for Webex Contact </a:t>
            </a:r>
            <a:r>
              <a:rPr lang="en-GB" sz="1800" dirty="0" err="1"/>
              <a:t>Center</a:t>
            </a:r>
            <a:r>
              <a:rPr lang="en-GB" sz="1800" dirty="0"/>
              <a:t>, where most of the customer and agent related data reside.</a:t>
            </a:r>
          </a:p>
          <a:p>
            <a:endParaRPr lang="en-GB" sz="1800" dirty="0"/>
          </a:p>
        </p:txBody>
      </p:sp>
      <p:sp>
        <p:nvSpPr>
          <p:cNvPr id="7" name="Slide Number Placeholder 6">
            <a:extLst>
              <a:ext uri="{FF2B5EF4-FFF2-40B4-BE49-F238E27FC236}">
                <a16:creationId xmlns:a16="http://schemas.microsoft.com/office/drawing/2014/main" id="{A2C9DCF7-E009-838D-EDD2-03F5521CA783}"/>
              </a:ext>
            </a:extLst>
          </p:cNvPr>
          <p:cNvSpPr>
            <a:spLocks noGrp="1"/>
          </p:cNvSpPr>
          <p:nvPr>
            <p:ph type="sldNum" sz="quarter" idx="4"/>
          </p:nvPr>
        </p:nvSpPr>
        <p:spPr/>
        <p:txBody>
          <a:bodyPr/>
          <a:lstStyle/>
          <a:p>
            <a:fld id="{96A97DD0-5BE7-4856-A2A9-C42C6688E607}" type="slidenum">
              <a:rPr lang="en-US" smtClean="0"/>
              <a:pPr/>
              <a:t>13</a:t>
            </a:fld>
            <a:endParaRPr lang="en-US" dirty="0"/>
          </a:p>
        </p:txBody>
      </p:sp>
    </p:spTree>
    <p:extLst>
      <p:ext uri="{BB962C8B-B14F-4D97-AF65-F5344CB8AC3E}">
        <p14:creationId xmlns:p14="http://schemas.microsoft.com/office/powerpoint/2010/main" val="12112376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5587-17A7-8B95-5B32-9644C85159F3}"/>
              </a:ext>
            </a:extLst>
          </p:cNvPr>
          <p:cNvSpPr>
            <a:spLocks noGrp="1"/>
          </p:cNvSpPr>
          <p:nvPr>
            <p:ph type="title"/>
          </p:nvPr>
        </p:nvSpPr>
        <p:spPr/>
        <p:txBody>
          <a:bodyPr/>
          <a:lstStyle/>
          <a:p>
            <a:r>
              <a:rPr lang="en-CA" dirty="0"/>
              <a:t>Let’s meet again!</a:t>
            </a:r>
            <a:endParaRPr lang="en-BE" dirty="0"/>
          </a:p>
        </p:txBody>
      </p:sp>
      <p:sp>
        <p:nvSpPr>
          <p:cNvPr id="4" name="Footer Placeholder 3">
            <a:extLst>
              <a:ext uri="{FF2B5EF4-FFF2-40B4-BE49-F238E27FC236}">
                <a16:creationId xmlns:a16="http://schemas.microsoft.com/office/drawing/2014/main" id="{8138DAA0-10FD-483C-9B7F-8F3296C4E795}"/>
              </a:ext>
            </a:extLst>
          </p:cNvPr>
          <p:cNvSpPr>
            <a:spLocks noGrp="1"/>
          </p:cNvSpPr>
          <p:nvPr>
            <p:ph type="ftr" sz="quarter" idx="3"/>
          </p:nvPr>
        </p:nvSpPr>
        <p:spPr/>
        <p:txBody>
          <a:bodyPr/>
          <a:lstStyle/>
          <a:p>
            <a:pPr marL="0" marR="0" lvl="0" indent="0" algn="l" defTabSz="610744" rtl="0" eaLnBrk="1" fontAlgn="base" latinLnBrk="0" hangingPunct="1">
              <a:lnSpc>
                <a:spcPct val="100000"/>
              </a:lnSpc>
              <a:spcBef>
                <a:spcPct val="0"/>
              </a:spcBef>
              <a:spcAft>
                <a:spcPct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CiscoSansTT Light"/>
                <a:ea typeface="ＭＳ Ｐゴシック" charset="0"/>
              </a:rPr>
              <a:t>LTRCCT-2011</a:t>
            </a:r>
          </a:p>
        </p:txBody>
      </p:sp>
      <p:sp>
        <p:nvSpPr>
          <p:cNvPr id="13" name="TextBox 12">
            <a:extLst>
              <a:ext uri="{FF2B5EF4-FFF2-40B4-BE49-F238E27FC236}">
                <a16:creationId xmlns:a16="http://schemas.microsoft.com/office/drawing/2014/main" id="{6034C83C-A752-FAEE-6E6C-F9EEC595474D}"/>
              </a:ext>
            </a:extLst>
          </p:cNvPr>
          <p:cNvSpPr txBox="1"/>
          <p:nvPr/>
        </p:nvSpPr>
        <p:spPr>
          <a:xfrm>
            <a:off x="1741030" y="3254831"/>
            <a:ext cx="2669320"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FFFFFF"/>
                </a:solidFill>
                <a:effectLst/>
                <a:uLnTx/>
                <a:uFillTx/>
                <a:latin typeface="CiscoSansTT Light"/>
                <a:ea typeface="ＭＳ Ｐゴシック" charset="0"/>
              </a:rPr>
              <a:t>Wafik Hert</a:t>
            </a:r>
            <a:b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br>
            <a: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t>    </a:t>
            </a:r>
            <a: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hlinkClick r:id="rId3"/>
              </a:rPr>
              <a:t>welherte@cisco.com</a:t>
            </a:r>
            <a:b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br>
            <a: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t>    </a:t>
            </a:r>
            <a:r>
              <a:rPr kumimoji="0" lang="en-CA" sz="1800" b="0" i="0" u="none" strike="noStrike" kern="1200" cap="none" spc="0" normalizeH="0" baseline="0" noProof="0" dirty="0">
                <a:ln>
                  <a:noFill/>
                </a:ln>
                <a:solidFill>
                  <a:srgbClr val="FFFFFF"/>
                </a:solidFill>
                <a:effectLst/>
                <a:uLnTx/>
                <a:uFillTx/>
                <a:latin typeface="CiscoSansTT Light"/>
                <a:ea typeface="ＭＳ Ｐゴシック" charset="0"/>
                <a:hlinkClick r:id="rId4"/>
              </a:rPr>
              <a:t>Whert</a:t>
            </a:r>
            <a:endPar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endParaRPr>
          </a:p>
        </p:txBody>
      </p:sp>
      <p:sp>
        <p:nvSpPr>
          <p:cNvPr id="14" name="TextBox 13">
            <a:extLst>
              <a:ext uri="{FF2B5EF4-FFF2-40B4-BE49-F238E27FC236}">
                <a16:creationId xmlns:a16="http://schemas.microsoft.com/office/drawing/2014/main" id="{F6DB47A7-8159-A1F6-11CB-83488FAE1F27}"/>
              </a:ext>
            </a:extLst>
          </p:cNvPr>
          <p:cNvSpPr txBox="1"/>
          <p:nvPr/>
        </p:nvSpPr>
        <p:spPr>
          <a:xfrm>
            <a:off x="5295914" y="3259019"/>
            <a:ext cx="2680542" cy="923330"/>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CA" sz="1800" b="0" i="0" u="none" strike="noStrike" kern="1200" cap="none" spc="0" normalizeH="0" baseline="0" noProof="0" dirty="0">
                <a:ln>
                  <a:noFill/>
                </a:ln>
                <a:solidFill>
                  <a:srgbClr val="FFFFFF"/>
                </a:solidFill>
                <a:effectLst/>
                <a:uLnTx/>
                <a:uFillTx/>
                <a:latin typeface="CiscoSansTT Light"/>
                <a:ea typeface="ＭＳ Ｐゴシック" charset="0"/>
              </a:rPr>
              <a:t>Anuj Bhatia</a:t>
            </a:r>
            <a:b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br>
            <a: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t>    </a:t>
            </a:r>
            <a: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hlinkClick r:id="rId5"/>
              </a:rPr>
              <a:t>anubhati@cisco.com</a:t>
            </a:r>
            <a:b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br>
            <a:r>
              <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rPr>
              <a:t>    </a:t>
            </a:r>
            <a:r>
              <a:rPr kumimoji="0" lang="en-CA" sz="1800" b="0" i="0" u="none" strike="noStrike" kern="1200" cap="none" spc="0" normalizeH="0" baseline="0" noProof="0" dirty="0">
                <a:ln>
                  <a:noFill/>
                </a:ln>
                <a:solidFill>
                  <a:srgbClr val="FFFFFF"/>
                </a:solidFill>
                <a:effectLst/>
                <a:uLnTx/>
                <a:uFillTx/>
                <a:latin typeface="CiscoSansTT Light"/>
                <a:ea typeface="ＭＳ Ｐゴシック" charset="0"/>
              </a:rPr>
              <a:t>Anuj-</a:t>
            </a:r>
            <a:r>
              <a:rPr lang="en-CA" dirty="0">
                <a:solidFill>
                  <a:srgbClr val="FFFFFF"/>
                </a:solidFill>
                <a:latin typeface="CiscoSansTT Light"/>
              </a:rPr>
              <a:t>B</a:t>
            </a:r>
            <a:r>
              <a:rPr kumimoji="0" lang="en-CA" sz="1800" b="0" i="0" u="none" strike="noStrike" kern="1200" cap="none" spc="0" normalizeH="0" baseline="0" noProof="0" dirty="0" err="1">
                <a:ln>
                  <a:noFill/>
                </a:ln>
                <a:solidFill>
                  <a:srgbClr val="FFFFFF"/>
                </a:solidFill>
                <a:effectLst/>
                <a:uLnTx/>
                <a:uFillTx/>
                <a:latin typeface="CiscoSansTT Light"/>
                <a:ea typeface="ＭＳ Ｐゴシック" charset="0"/>
              </a:rPr>
              <a:t>hatia</a:t>
            </a:r>
            <a:endParaRPr kumimoji="0" lang="en-BE" sz="1800" b="0" i="0" u="none" strike="noStrike" kern="1200" cap="none" spc="0" normalizeH="0" baseline="0" noProof="0" dirty="0">
              <a:ln>
                <a:noFill/>
              </a:ln>
              <a:solidFill>
                <a:srgbClr val="FFFFFF"/>
              </a:solidFill>
              <a:effectLst/>
              <a:uLnTx/>
              <a:uFillTx/>
              <a:latin typeface="CiscoSansTT Light"/>
              <a:ea typeface="ＭＳ Ｐゴシック" charset="0"/>
            </a:endParaRPr>
          </a:p>
        </p:txBody>
      </p:sp>
      <p:pic>
        <p:nvPicPr>
          <p:cNvPr id="18" name="Picture 17" descr="A blue square with white letters&#10;&#10;Description automatically generated">
            <a:extLst>
              <a:ext uri="{FF2B5EF4-FFF2-40B4-BE49-F238E27FC236}">
                <a16:creationId xmlns:a16="http://schemas.microsoft.com/office/drawing/2014/main" id="{2E4681E5-0137-1988-DC52-A6F53172F6B8}"/>
              </a:ext>
            </a:extLst>
          </p:cNvPr>
          <p:cNvPicPr>
            <a:picLocks noChangeAspect="1"/>
          </p:cNvPicPr>
          <p:nvPr/>
        </p:nvPicPr>
        <p:blipFill>
          <a:blip r:embed="rId6"/>
          <a:stretch>
            <a:fillRect/>
          </a:stretch>
        </p:blipFill>
        <p:spPr>
          <a:xfrm>
            <a:off x="1811365" y="3892999"/>
            <a:ext cx="216658" cy="216658"/>
          </a:xfrm>
          <a:prstGeom prst="rect">
            <a:avLst/>
          </a:prstGeom>
        </p:spPr>
      </p:pic>
      <p:pic>
        <p:nvPicPr>
          <p:cNvPr id="19" name="object 7">
            <a:hlinkClick r:id="rId7"/>
            <a:extLst>
              <a:ext uri="{FF2B5EF4-FFF2-40B4-BE49-F238E27FC236}">
                <a16:creationId xmlns:a16="http://schemas.microsoft.com/office/drawing/2014/main" id="{476D3730-00A3-C50F-2A5C-47EFCA1061F8}"/>
              </a:ext>
            </a:extLst>
          </p:cNvPr>
          <p:cNvPicPr/>
          <p:nvPr/>
        </p:nvPicPr>
        <p:blipFill>
          <a:blip r:embed="rId8" cstate="print"/>
          <a:stretch>
            <a:fillRect/>
          </a:stretch>
        </p:blipFill>
        <p:spPr>
          <a:xfrm>
            <a:off x="2372553" y="4157308"/>
            <a:ext cx="498645" cy="527974"/>
          </a:xfrm>
          <a:prstGeom prst="rect">
            <a:avLst/>
          </a:prstGeom>
        </p:spPr>
      </p:pic>
      <p:pic>
        <p:nvPicPr>
          <p:cNvPr id="20" name="object 6">
            <a:hlinkClick r:id="rId9"/>
            <a:extLst>
              <a:ext uri="{FF2B5EF4-FFF2-40B4-BE49-F238E27FC236}">
                <a16:creationId xmlns:a16="http://schemas.microsoft.com/office/drawing/2014/main" id="{82F2BDF6-9372-BE49-F387-5F3D696BE066}"/>
              </a:ext>
            </a:extLst>
          </p:cNvPr>
          <p:cNvPicPr/>
          <p:nvPr/>
        </p:nvPicPr>
        <p:blipFill>
          <a:blip r:embed="rId8" cstate="print"/>
          <a:stretch>
            <a:fillRect/>
          </a:stretch>
        </p:blipFill>
        <p:spPr>
          <a:xfrm>
            <a:off x="5955503" y="4123730"/>
            <a:ext cx="498646" cy="527974"/>
          </a:xfrm>
          <a:prstGeom prst="rect">
            <a:avLst/>
          </a:prstGeom>
        </p:spPr>
      </p:pic>
      <p:pic>
        <p:nvPicPr>
          <p:cNvPr id="21" name="Picture 20" descr="A blue square with white letters&#10;&#10;Description automatically generated">
            <a:extLst>
              <a:ext uri="{FF2B5EF4-FFF2-40B4-BE49-F238E27FC236}">
                <a16:creationId xmlns:a16="http://schemas.microsoft.com/office/drawing/2014/main" id="{140328A0-BC8D-52B7-DD7F-90EC6C3EF644}"/>
              </a:ext>
            </a:extLst>
          </p:cNvPr>
          <p:cNvPicPr>
            <a:picLocks noChangeAspect="1"/>
          </p:cNvPicPr>
          <p:nvPr/>
        </p:nvPicPr>
        <p:blipFill>
          <a:blip r:embed="rId6"/>
          <a:stretch>
            <a:fillRect/>
          </a:stretch>
        </p:blipFill>
        <p:spPr>
          <a:xfrm>
            <a:off x="5393711" y="3890815"/>
            <a:ext cx="216658" cy="216658"/>
          </a:xfrm>
          <a:prstGeom prst="rect">
            <a:avLst/>
          </a:prstGeom>
        </p:spPr>
      </p:pic>
      <p:pic>
        <p:nvPicPr>
          <p:cNvPr id="23" name="Picture 22" descr="A white envelope with a letter inside&#10;&#10;Description automatically generated">
            <a:extLst>
              <a:ext uri="{FF2B5EF4-FFF2-40B4-BE49-F238E27FC236}">
                <a16:creationId xmlns:a16="http://schemas.microsoft.com/office/drawing/2014/main" id="{7CD84FAB-E45B-8ABB-381C-F981062E7ED6}"/>
              </a:ext>
            </a:extLst>
          </p:cNvPr>
          <p:cNvPicPr>
            <a:picLocks noChangeAspect="1"/>
          </p:cNvPicPr>
          <p:nvPr/>
        </p:nvPicPr>
        <p:blipFill>
          <a:blip r:embed="rId10"/>
          <a:stretch>
            <a:fillRect/>
          </a:stretch>
        </p:blipFill>
        <p:spPr>
          <a:xfrm>
            <a:off x="1811365" y="3608496"/>
            <a:ext cx="216000" cy="216000"/>
          </a:xfrm>
          <a:prstGeom prst="rect">
            <a:avLst/>
          </a:prstGeom>
        </p:spPr>
      </p:pic>
      <p:pic>
        <p:nvPicPr>
          <p:cNvPr id="24" name="Picture 23" descr="A white envelope with a letter inside&#10;&#10;Description automatically generated">
            <a:extLst>
              <a:ext uri="{FF2B5EF4-FFF2-40B4-BE49-F238E27FC236}">
                <a16:creationId xmlns:a16="http://schemas.microsoft.com/office/drawing/2014/main" id="{94E114DF-8265-C806-9CE6-B4F6884574F6}"/>
              </a:ext>
            </a:extLst>
          </p:cNvPr>
          <p:cNvPicPr>
            <a:picLocks noChangeAspect="1"/>
          </p:cNvPicPr>
          <p:nvPr/>
        </p:nvPicPr>
        <p:blipFill>
          <a:blip r:embed="rId10"/>
          <a:stretch>
            <a:fillRect/>
          </a:stretch>
        </p:blipFill>
        <p:spPr>
          <a:xfrm>
            <a:off x="5393711" y="3615968"/>
            <a:ext cx="216000" cy="216000"/>
          </a:xfrm>
          <a:prstGeom prst="rect">
            <a:avLst/>
          </a:prstGeom>
        </p:spPr>
      </p:pic>
      <p:pic>
        <p:nvPicPr>
          <p:cNvPr id="6" name="Picture 5" descr="A person with a beard and mustache&#10;&#10;Description automatically generated">
            <a:extLst>
              <a:ext uri="{FF2B5EF4-FFF2-40B4-BE49-F238E27FC236}">
                <a16:creationId xmlns:a16="http://schemas.microsoft.com/office/drawing/2014/main" id="{B40E9457-E4BB-8196-D6AF-18EF26EF5BBE}"/>
              </a:ext>
            </a:extLst>
          </p:cNvPr>
          <p:cNvPicPr>
            <a:picLocks noChangeAspect="1"/>
          </p:cNvPicPr>
          <p:nvPr/>
        </p:nvPicPr>
        <p:blipFill>
          <a:blip r:embed="rId11"/>
          <a:stretch>
            <a:fillRect/>
          </a:stretch>
        </p:blipFill>
        <p:spPr>
          <a:xfrm>
            <a:off x="1811365" y="1214438"/>
            <a:ext cx="1451434" cy="1935245"/>
          </a:xfrm>
          <a:prstGeom prst="rect">
            <a:avLst/>
          </a:prstGeom>
          <a:ln w="12700">
            <a:solidFill>
              <a:schemeClr val="accent1"/>
            </a:solidFill>
          </a:ln>
        </p:spPr>
      </p:pic>
      <p:sp>
        <p:nvSpPr>
          <p:cNvPr id="7" name="Slide Number Placeholder 6">
            <a:extLst>
              <a:ext uri="{FF2B5EF4-FFF2-40B4-BE49-F238E27FC236}">
                <a16:creationId xmlns:a16="http://schemas.microsoft.com/office/drawing/2014/main" id="{FCEEE8E4-AE31-5361-BD8E-A28AA0D990C6}"/>
              </a:ext>
            </a:extLst>
          </p:cNvPr>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6A97DD0-5BE7-4856-A2A9-C42C6688E607}" type="slidenum">
              <a:rPr kumimoji="0" lang="en-US" sz="600" b="0" i="0" u="none" strike="noStrike" kern="1200" cap="none" spc="0" normalizeH="0" baseline="0" noProof="0" smtClean="0">
                <a:ln>
                  <a:noFill/>
                </a:ln>
                <a:solidFill>
                  <a:srgbClr val="FFFFFF"/>
                </a:solidFill>
                <a:effectLst/>
                <a:uLnTx/>
                <a:uFillTx/>
                <a:latin typeface="CiscoSansTT Light"/>
                <a:ea typeface="+mn-ea"/>
              </a:rPr>
              <a:pPr marL="0" marR="0" lvl="0" indent="0" algn="r" defTabSz="457200" rtl="0" eaLnBrk="1" fontAlgn="base" latinLnBrk="0" hangingPunct="1">
                <a:lnSpc>
                  <a:spcPct val="100000"/>
                </a:lnSpc>
                <a:spcBef>
                  <a:spcPct val="0"/>
                </a:spcBef>
                <a:spcAft>
                  <a:spcPct val="0"/>
                </a:spcAft>
                <a:buClrTx/>
                <a:buSzTx/>
                <a:buFontTx/>
                <a:buNone/>
                <a:tabLst/>
                <a:defRPr/>
              </a:pPr>
              <a:t>130</a:t>
            </a:fld>
            <a:endParaRPr kumimoji="0" lang="en-US" sz="600" b="0" i="0" u="none" strike="noStrike" kern="1200" cap="none" spc="0" normalizeH="0" baseline="0" noProof="0" dirty="0">
              <a:ln>
                <a:noFill/>
              </a:ln>
              <a:solidFill>
                <a:srgbClr val="FFFFFF"/>
              </a:solidFill>
              <a:effectLst/>
              <a:uLnTx/>
              <a:uFillTx/>
              <a:latin typeface="CiscoSansTT Light"/>
              <a:ea typeface="+mn-ea"/>
            </a:endParaRPr>
          </a:p>
        </p:txBody>
      </p:sp>
      <p:pic>
        <p:nvPicPr>
          <p:cNvPr id="10" name="Picture 9" descr="A person wearing glasses and a polo shirt&#10;&#10;Description automatically generated">
            <a:extLst>
              <a:ext uri="{FF2B5EF4-FFF2-40B4-BE49-F238E27FC236}">
                <a16:creationId xmlns:a16="http://schemas.microsoft.com/office/drawing/2014/main" id="{98625FD2-6737-CB32-F897-196FC071A23F}"/>
              </a:ext>
            </a:extLst>
          </p:cNvPr>
          <p:cNvPicPr>
            <a:picLocks noChangeAspect="1"/>
          </p:cNvPicPr>
          <p:nvPr/>
        </p:nvPicPr>
        <p:blipFill>
          <a:blip r:embed="rId12"/>
          <a:stretch>
            <a:fillRect/>
          </a:stretch>
        </p:blipFill>
        <p:spPr>
          <a:xfrm>
            <a:off x="5393711" y="1212123"/>
            <a:ext cx="1450989" cy="1935245"/>
          </a:xfrm>
          <a:prstGeom prst="rect">
            <a:avLst/>
          </a:prstGeom>
          <a:ln w="12700">
            <a:solidFill>
              <a:schemeClr val="accent1"/>
            </a:solidFill>
          </a:ln>
        </p:spPr>
      </p:pic>
    </p:spTree>
    <p:extLst>
      <p:ext uri="{BB962C8B-B14F-4D97-AF65-F5344CB8AC3E}">
        <p14:creationId xmlns:p14="http://schemas.microsoft.com/office/powerpoint/2010/main" val="393512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011-A6CF-0952-8ABB-82AA7CAEEEE1}"/>
              </a:ext>
            </a:extLst>
          </p:cNvPr>
          <p:cNvSpPr>
            <a:spLocks noGrp="1"/>
          </p:cNvSpPr>
          <p:nvPr>
            <p:ph type="title"/>
          </p:nvPr>
        </p:nvSpPr>
        <p:spPr/>
        <p:txBody>
          <a:bodyPr/>
          <a:lstStyle/>
          <a:p>
            <a:r>
              <a:rPr lang="en-US" dirty="0"/>
              <a:t>Complete Your Session Evaluations</a:t>
            </a:r>
          </a:p>
        </p:txBody>
      </p:sp>
      <p:sp>
        <p:nvSpPr>
          <p:cNvPr id="4" name="Slide Number Placeholder 3">
            <a:extLst>
              <a:ext uri="{FF2B5EF4-FFF2-40B4-BE49-F238E27FC236}">
                <a16:creationId xmlns:a16="http://schemas.microsoft.com/office/drawing/2014/main" id="{64DFF96E-19C4-050E-312B-FE9AF7FFEB57}"/>
              </a:ext>
            </a:extLst>
          </p:cNvPr>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6A97DD0-5BE7-4856-A2A9-C42C6688E607}" type="slidenum">
              <a:rPr kumimoji="0" lang="en-US" sz="600" b="0" i="0" u="none" strike="noStrike" kern="1200" cap="none" spc="0" normalizeH="0" baseline="0" noProof="0" smtClean="0">
                <a:ln>
                  <a:noFill/>
                </a:ln>
                <a:solidFill>
                  <a:srgbClr val="101820"/>
                </a:solidFill>
                <a:effectLst/>
                <a:uLnTx/>
                <a:uFillTx/>
                <a:latin typeface="CiscoSansTT Light"/>
                <a:ea typeface="+mn-ea"/>
              </a:rPr>
              <a:pPr marL="0" marR="0" lvl="0" indent="0" algn="r" defTabSz="457200" rtl="0" eaLnBrk="1" fontAlgn="base" latinLnBrk="0" hangingPunct="1">
                <a:lnSpc>
                  <a:spcPct val="100000"/>
                </a:lnSpc>
                <a:spcBef>
                  <a:spcPct val="0"/>
                </a:spcBef>
                <a:spcAft>
                  <a:spcPct val="0"/>
                </a:spcAft>
                <a:buClrTx/>
                <a:buSzTx/>
                <a:buFontTx/>
                <a:buNone/>
                <a:tabLst/>
                <a:defRPr/>
              </a:pPr>
              <a:t>131</a:t>
            </a:fld>
            <a:endParaRPr kumimoji="0" lang="en-US" sz="600" b="0" i="0" u="none" strike="noStrike" kern="1200" cap="none" spc="0" normalizeH="0" baseline="0" noProof="0" dirty="0">
              <a:ln>
                <a:noFill/>
              </a:ln>
              <a:solidFill>
                <a:srgbClr val="101820"/>
              </a:solidFill>
              <a:effectLst/>
              <a:uLnTx/>
              <a:uFillTx/>
              <a:latin typeface="CiscoSansTT Light"/>
              <a:ea typeface="+mn-ea"/>
            </a:endParaRPr>
          </a:p>
        </p:txBody>
      </p:sp>
      <p:sp>
        <p:nvSpPr>
          <p:cNvPr id="5" name="Footer Placeholder 4">
            <a:extLst>
              <a:ext uri="{FF2B5EF4-FFF2-40B4-BE49-F238E27FC236}">
                <a16:creationId xmlns:a16="http://schemas.microsoft.com/office/drawing/2014/main" id="{95BF8032-CC0E-A76C-386D-3E73B862BEE4}"/>
              </a:ext>
            </a:extLst>
          </p:cNvPr>
          <p:cNvSpPr>
            <a:spLocks noGrp="1"/>
          </p:cNvSpPr>
          <p:nvPr>
            <p:ph type="ftr" sz="quarter" idx="3"/>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101820"/>
                </a:solidFill>
                <a:effectLst/>
                <a:uLnTx/>
                <a:uFillTx/>
                <a:latin typeface="CiscoSansTT Light"/>
                <a:ea typeface="ＭＳ Ｐゴシック" charset="0"/>
              </a:rPr>
              <a:t>LTRCCT-2011</a:t>
            </a:r>
            <a:endParaRPr kumimoji="0" lang="en-US" sz="600" b="0" i="0" u="none" strike="noStrike" kern="1200" cap="none" spc="0" normalizeH="0" baseline="0" noProof="0" dirty="0">
              <a:ln>
                <a:noFill/>
              </a:ln>
              <a:solidFill>
                <a:srgbClr val="101820"/>
              </a:solidFill>
              <a:effectLst/>
              <a:uLnTx/>
              <a:uFillTx/>
              <a:latin typeface="CiscoSansTT Light"/>
              <a:ea typeface="ＭＳ Ｐゴシック" charset="0"/>
            </a:endParaRPr>
          </a:p>
        </p:txBody>
      </p:sp>
      <p:sp>
        <p:nvSpPr>
          <p:cNvPr id="12" name="Content Placeholder 2">
            <a:extLst>
              <a:ext uri="{FF2B5EF4-FFF2-40B4-BE49-F238E27FC236}">
                <a16:creationId xmlns:a16="http://schemas.microsoft.com/office/drawing/2014/main" id="{6CA397F7-F20B-54C3-3522-815D72E21DFD}"/>
              </a:ext>
            </a:extLst>
          </p:cNvPr>
          <p:cNvSpPr txBox="1">
            <a:spLocks/>
          </p:cNvSpPr>
          <p:nvPr/>
        </p:nvSpPr>
        <p:spPr>
          <a:xfrm>
            <a:off x="1119347" y="1403016"/>
            <a:ext cx="7491254" cy="604416"/>
          </a:xfrm>
          <a:prstGeom prst="rect">
            <a:avLst/>
          </a:prstGeom>
        </p:spPr>
        <p:txBody>
          <a:bodyPr anchor="ct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95000"/>
              </a:lnSpc>
              <a:spcBef>
                <a:spcPts val="1101"/>
              </a:spcBef>
              <a:spcAft>
                <a:spcPct val="0"/>
              </a:spcAft>
              <a:buClr>
                <a:srgbClr val="101820"/>
              </a:buClr>
              <a:buSzPct val="80000"/>
              <a:buFont typeface="Arial"/>
              <a:buNone/>
              <a:tabLst/>
              <a:defRPr/>
            </a:pPr>
            <a:r>
              <a:rPr kumimoji="0" lang="en-US" sz="1600" b="0" i="0" u="none" strike="noStrike" kern="1200" cap="none" spc="0" normalizeH="0" baseline="0" noProof="0" dirty="0">
                <a:ln>
                  <a:noFill/>
                </a:ln>
                <a:solidFill>
                  <a:srgbClr val="101820"/>
                </a:solidFill>
                <a:effectLst/>
                <a:uLnTx/>
                <a:uFillTx/>
                <a:latin typeface="CiscoSansTT Light"/>
                <a:cs typeface="CiscoSansTT Thin" charset="0"/>
              </a:rPr>
              <a:t>Complete a minimum of 4 session surveys and the Overall Event Survey to be entered in a drawing to </a:t>
            </a:r>
            <a:r>
              <a:rPr kumimoji="0" lang="en-US" sz="1600" b="0" i="0" u="none" strike="noStrike" kern="1200" cap="none" spc="0" normalizeH="0" baseline="0" noProof="0" dirty="0">
                <a:ln>
                  <a:noFill/>
                </a:ln>
                <a:solidFill>
                  <a:srgbClr val="101820"/>
                </a:solidFill>
                <a:effectLst/>
                <a:uLnTx/>
                <a:uFillTx/>
                <a:latin typeface="CiscoSansTT Medium" panose="020B0503020201020303" pitchFamily="34" charset="0"/>
                <a:cs typeface="CiscoSansTT Medium" panose="020B0503020201020303" pitchFamily="34" charset="0"/>
              </a:rPr>
              <a:t>win 1 of 5 full conference passes </a:t>
            </a:r>
            <a:r>
              <a:rPr kumimoji="0" lang="en-US" sz="1600" b="0" i="0" u="none" strike="noStrike" kern="1200" cap="none" spc="0" normalizeH="0" baseline="0" noProof="0" dirty="0">
                <a:ln>
                  <a:noFill/>
                </a:ln>
                <a:solidFill>
                  <a:srgbClr val="101820"/>
                </a:solidFill>
                <a:effectLst/>
                <a:uLnTx/>
                <a:uFillTx/>
                <a:latin typeface="CiscoSansTT Light"/>
                <a:cs typeface="CiscoSansTT Thin" charset="0"/>
              </a:rPr>
              <a:t>to Cisco Live 2025.  </a:t>
            </a:r>
          </a:p>
        </p:txBody>
      </p:sp>
      <p:sp>
        <p:nvSpPr>
          <p:cNvPr id="16" name="Content Placeholder 2">
            <a:extLst>
              <a:ext uri="{FF2B5EF4-FFF2-40B4-BE49-F238E27FC236}">
                <a16:creationId xmlns:a16="http://schemas.microsoft.com/office/drawing/2014/main" id="{07A75F6B-D56C-1FD5-C270-F1D13899EF63}"/>
              </a:ext>
            </a:extLst>
          </p:cNvPr>
          <p:cNvSpPr txBox="1">
            <a:spLocks/>
          </p:cNvSpPr>
          <p:nvPr/>
        </p:nvSpPr>
        <p:spPr>
          <a:xfrm>
            <a:off x="1119344" y="2179008"/>
            <a:ext cx="7491253" cy="604416"/>
          </a:xfrm>
          <a:prstGeom prst="rect">
            <a:avLst/>
          </a:prstGeom>
        </p:spPr>
        <p:txBody>
          <a:bodyPr anchor="ct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95000"/>
              </a:lnSpc>
              <a:spcBef>
                <a:spcPts val="1101"/>
              </a:spcBef>
              <a:spcAft>
                <a:spcPct val="0"/>
              </a:spcAft>
              <a:buClr>
                <a:srgbClr val="101820"/>
              </a:buClr>
              <a:buSzPct val="80000"/>
              <a:buFont typeface="Arial"/>
              <a:buNone/>
              <a:tabLst/>
              <a:defRPr/>
            </a:pPr>
            <a:r>
              <a:rPr kumimoji="0" lang="en-US" sz="1600" b="0" i="0" u="none" strike="noStrike" kern="1200" cap="none" spc="0" normalizeH="0" baseline="0" noProof="0" dirty="0">
                <a:ln>
                  <a:noFill/>
                </a:ln>
                <a:solidFill>
                  <a:srgbClr val="101820"/>
                </a:solidFill>
                <a:effectLst/>
                <a:uLnTx/>
                <a:uFillTx/>
                <a:latin typeface="CiscoSansTT Medium" panose="020B0503020201020303" pitchFamily="34" charset="0"/>
                <a:cs typeface="CiscoSansTT Medium" panose="020B0503020201020303" pitchFamily="34" charset="0"/>
              </a:rPr>
              <a:t>Earn 100 points </a:t>
            </a:r>
            <a:r>
              <a:rPr kumimoji="0" lang="en-US" sz="1600" b="0" i="0" u="none" strike="noStrike" kern="1200" cap="none" spc="0" normalizeH="0" baseline="0" noProof="0" dirty="0">
                <a:ln>
                  <a:noFill/>
                </a:ln>
                <a:solidFill>
                  <a:srgbClr val="101820"/>
                </a:solidFill>
                <a:effectLst/>
                <a:uLnTx/>
                <a:uFillTx/>
                <a:latin typeface="CiscoSansTT Light"/>
                <a:cs typeface="CiscoSansTT Medium" panose="020B0503020201020303" pitchFamily="34" charset="0"/>
              </a:rPr>
              <a:t>per survey completed and compete on the Cisco Live Challenge leaderboard. </a:t>
            </a:r>
            <a:endParaRPr kumimoji="0" lang="en-US" sz="1600" b="0" i="0" u="none" strike="noStrike" kern="1200" cap="none" spc="0" normalizeH="0" baseline="0" noProof="0" dirty="0">
              <a:ln>
                <a:noFill/>
              </a:ln>
              <a:solidFill>
                <a:srgbClr val="101820"/>
              </a:solidFill>
              <a:effectLst/>
              <a:uLnTx/>
              <a:uFillTx/>
              <a:latin typeface="CiscoSansTT Light"/>
              <a:cs typeface="CiscoSansTT Thin" charset="0"/>
            </a:endParaRPr>
          </a:p>
        </p:txBody>
      </p:sp>
      <p:sp>
        <p:nvSpPr>
          <p:cNvPr id="17" name="Content Placeholder 2">
            <a:extLst>
              <a:ext uri="{FF2B5EF4-FFF2-40B4-BE49-F238E27FC236}">
                <a16:creationId xmlns:a16="http://schemas.microsoft.com/office/drawing/2014/main" id="{3BD5B4D0-8222-A7E5-39C7-980BB0A32ACE}"/>
              </a:ext>
            </a:extLst>
          </p:cNvPr>
          <p:cNvSpPr txBox="1">
            <a:spLocks/>
          </p:cNvSpPr>
          <p:nvPr/>
        </p:nvSpPr>
        <p:spPr>
          <a:xfrm>
            <a:off x="1119344" y="2955000"/>
            <a:ext cx="7491253" cy="604416"/>
          </a:xfrm>
          <a:prstGeom prst="rect">
            <a:avLst/>
          </a:prstGeom>
        </p:spPr>
        <p:txBody>
          <a:bodyPr anchor="ct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95000"/>
              </a:lnSpc>
              <a:spcBef>
                <a:spcPts val="1101"/>
              </a:spcBef>
              <a:spcAft>
                <a:spcPct val="0"/>
              </a:spcAft>
              <a:buClr>
                <a:srgbClr val="101820"/>
              </a:buClr>
              <a:buSzPct val="80000"/>
              <a:buFont typeface="Arial"/>
              <a:buNone/>
              <a:tabLst/>
              <a:defRPr/>
            </a:pPr>
            <a:r>
              <a:rPr kumimoji="0" lang="en-US" sz="1600" b="0" i="0" u="none" strike="noStrike" kern="1200" cap="none" spc="0" normalizeH="0" baseline="0" noProof="0" dirty="0">
                <a:ln>
                  <a:noFill/>
                </a:ln>
                <a:solidFill>
                  <a:srgbClr val="101820"/>
                </a:solidFill>
                <a:effectLst/>
                <a:uLnTx/>
                <a:uFillTx/>
                <a:latin typeface="CiscoSansTT Light"/>
                <a:cs typeface="CiscoSansTT Thin" charset="0"/>
              </a:rPr>
              <a:t>Level up and earn </a:t>
            </a:r>
            <a:r>
              <a:rPr kumimoji="0" lang="en-US" sz="1600" b="0" i="0" u="none" strike="noStrike" kern="1200" cap="none" spc="0" normalizeH="0" baseline="0" noProof="0" dirty="0">
                <a:ln>
                  <a:noFill/>
                </a:ln>
                <a:solidFill>
                  <a:srgbClr val="101820"/>
                </a:solidFill>
                <a:effectLst/>
                <a:uLnTx/>
                <a:uFillTx/>
                <a:latin typeface="CiscoSansTT Medium" panose="020B0503020201020303" pitchFamily="34" charset="0"/>
                <a:cs typeface="CiscoSansTT Medium" panose="020B0503020201020303" pitchFamily="34" charset="0"/>
              </a:rPr>
              <a:t>exclusive prizes!</a:t>
            </a:r>
            <a:endParaRPr kumimoji="0" lang="en-US" sz="1600" b="0" i="0" u="none" strike="noStrike" kern="1200" cap="none" spc="0" normalizeH="0" baseline="0" noProof="0" dirty="0">
              <a:ln>
                <a:noFill/>
              </a:ln>
              <a:solidFill>
                <a:srgbClr val="101820"/>
              </a:solidFill>
              <a:effectLst/>
              <a:uLnTx/>
              <a:uFillTx/>
              <a:latin typeface="CiscoSansTT Light"/>
              <a:cs typeface="CiscoSansTT Thin" charset="0"/>
            </a:endParaRPr>
          </a:p>
        </p:txBody>
      </p:sp>
      <p:sp>
        <p:nvSpPr>
          <p:cNvPr id="18" name="Content Placeholder 2">
            <a:extLst>
              <a:ext uri="{FF2B5EF4-FFF2-40B4-BE49-F238E27FC236}">
                <a16:creationId xmlns:a16="http://schemas.microsoft.com/office/drawing/2014/main" id="{3062EEE8-1EBB-3582-40D3-8DE83E400B8B}"/>
              </a:ext>
            </a:extLst>
          </p:cNvPr>
          <p:cNvSpPr txBox="1">
            <a:spLocks/>
          </p:cNvSpPr>
          <p:nvPr/>
        </p:nvSpPr>
        <p:spPr>
          <a:xfrm>
            <a:off x="1119344" y="3730992"/>
            <a:ext cx="7491253" cy="604416"/>
          </a:xfrm>
          <a:prstGeom prst="rect">
            <a:avLst/>
          </a:prstGeom>
        </p:spPr>
        <p:txBody>
          <a:bodyPr anchor="ctr"/>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25"/>
              </a:spcBef>
              <a:spcAft>
                <a:spcPct val="0"/>
              </a:spcAft>
              <a:buClr>
                <a:schemeClr val="tx1"/>
              </a:buClr>
              <a:buSzPct val="80000"/>
              <a:buFont typeface="Arial"/>
              <a:buChar char="•"/>
              <a:defRPr lang="en-US" sz="20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95000"/>
              </a:lnSpc>
              <a:spcBef>
                <a:spcPts val="1101"/>
              </a:spcBef>
              <a:spcAft>
                <a:spcPct val="0"/>
              </a:spcAft>
              <a:buClr>
                <a:srgbClr val="101820"/>
              </a:buClr>
              <a:buSzPct val="80000"/>
              <a:buFont typeface="Arial"/>
              <a:buNone/>
              <a:tabLst/>
              <a:defRPr/>
            </a:pPr>
            <a:r>
              <a:rPr kumimoji="0" lang="en-US" sz="1600" b="0" i="0" u="none" strike="noStrike" kern="1200" cap="none" spc="0" normalizeH="0" baseline="0" noProof="0" dirty="0">
                <a:ln>
                  <a:noFill/>
                </a:ln>
                <a:solidFill>
                  <a:srgbClr val="101820"/>
                </a:solidFill>
                <a:effectLst/>
                <a:uLnTx/>
                <a:uFillTx/>
                <a:latin typeface="CiscoSansTT Light"/>
                <a:cs typeface="CiscoSansTT Thin" charset="0"/>
              </a:rPr>
              <a:t>Complete your surveys in the </a:t>
            </a:r>
            <a:r>
              <a:rPr kumimoji="0" lang="en-US" sz="1600" b="0" i="0" u="none" strike="noStrike" kern="1200" cap="none" spc="0" normalizeH="0" baseline="0" noProof="0" dirty="0">
                <a:ln>
                  <a:noFill/>
                </a:ln>
                <a:solidFill>
                  <a:srgbClr val="101820"/>
                </a:solidFill>
                <a:effectLst/>
                <a:uLnTx/>
                <a:uFillTx/>
                <a:latin typeface="CiscoSansTT Medium" panose="020B0503020201020303" pitchFamily="34" charset="0"/>
                <a:cs typeface="CiscoSansTT Medium" panose="020B0503020201020303" pitchFamily="34" charset="0"/>
              </a:rPr>
              <a:t>Cisco Live mobile app.</a:t>
            </a:r>
          </a:p>
        </p:txBody>
      </p:sp>
      <p:cxnSp>
        <p:nvCxnSpPr>
          <p:cNvPr id="20" name="Straight Connector 19">
            <a:extLst>
              <a:ext uri="{FF2B5EF4-FFF2-40B4-BE49-F238E27FC236}">
                <a16:creationId xmlns:a16="http://schemas.microsoft.com/office/drawing/2014/main" id="{33EE8E2F-68C1-DB2B-22EC-34DB8812CF80}"/>
              </a:ext>
            </a:extLst>
          </p:cNvPr>
          <p:cNvCxnSpPr/>
          <p:nvPr/>
        </p:nvCxnSpPr>
        <p:spPr>
          <a:xfrm>
            <a:off x="1221897" y="2093220"/>
            <a:ext cx="72828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332739-004B-7327-B4C2-93084492BB62}"/>
              </a:ext>
            </a:extLst>
          </p:cNvPr>
          <p:cNvCxnSpPr/>
          <p:nvPr/>
        </p:nvCxnSpPr>
        <p:spPr>
          <a:xfrm>
            <a:off x="1221897" y="2869212"/>
            <a:ext cx="72828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236801-8B5E-304A-5802-7CE47AC1B57E}"/>
              </a:ext>
            </a:extLst>
          </p:cNvPr>
          <p:cNvCxnSpPr/>
          <p:nvPr/>
        </p:nvCxnSpPr>
        <p:spPr>
          <a:xfrm>
            <a:off x="1221897" y="3645204"/>
            <a:ext cx="7282832"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Freeform 22">
            <a:extLst>
              <a:ext uri="{FF2B5EF4-FFF2-40B4-BE49-F238E27FC236}">
                <a16:creationId xmlns:a16="http://schemas.microsoft.com/office/drawing/2014/main" id="{472CDB67-9D44-8093-A3FD-6F2DCB159E05}"/>
              </a:ext>
            </a:extLst>
          </p:cNvPr>
          <p:cNvSpPr/>
          <p:nvPr/>
        </p:nvSpPr>
        <p:spPr>
          <a:xfrm>
            <a:off x="532446" y="2325162"/>
            <a:ext cx="441258" cy="312108"/>
          </a:xfrm>
          <a:custGeom>
            <a:avLst/>
            <a:gdLst>
              <a:gd name="connsiteX0" fmla="*/ 559594 w 585787"/>
              <a:gd name="connsiteY0" fmla="*/ 376238 h 414337"/>
              <a:gd name="connsiteX1" fmla="*/ 585788 w 585787"/>
              <a:gd name="connsiteY1" fmla="*/ 350044 h 414337"/>
              <a:gd name="connsiteX2" fmla="*/ 585788 w 585787"/>
              <a:gd name="connsiteY2" fmla="*/ 26194 h 414337"/>
              <a:gd name="connsiteX3" fmla="*/ 559594 w 585787"/>
              <a:gd name="connsiteY3" fmla="*/ 0 h 414337"/>
              <a:gd name="connsiteX4" fmla="*/ 26194 w 585787"/>
              <a:gd name="connsiteY4" fmla="*/ 0 h 414337"/>
              <a:gd name="connsiteX5" fmla="*/ 0 w 585787"/>
              <a:gd name="connsiteY5" fmla="*/ 26194 h 414337"/>
              <a:gd name="connsiteX6" fmla="*/ 0 w 585787"/>
              <a:gd name="connsiteY6" fmla="*/ 350044 h 414337"/>
              <a:gd name="connsiteX7" fmla="*/ 26194 w 585787"/>
              <a:gd name="connsiteY7" fmla="*/ 376238 h 414337"/>
              <a:gd name="connsiteX8" fmla="*/ 285750 w 585787"/>
              <a:gd name="connsiteY8" fmla="*/ 376238 h 414337"/>
              <a:gd name="connsiteX9" fmla="*/ 285750 w 585787"/>
              <a:gd name="connsiteY9" fmla="*/ 400050 h 414337"/>
              <a:gd name="connsiteX10" fmla="*/ 159544 w 585787"/>
              <a:gd name="connsiteY10" fmla="*/ 400050 h 414337"/>
              <a:gd name="connsiteX11" fmla="*/ 159544 w 585787"/>
              <a:gd name="connsiteY11" fmla="*/ 414338 h 414337"/>
              <a:gd name="connsiteX12" fmla="*/ 426244 w 585787"/>
              <a:gd name="connsiteY12" fmla="*/ 414338 h 414337"/>
              <a:gd name="connsiteX13" fmla="*/ 426244 w 585787"/>
              <a:gd name="connsiteY13" fmla="*/ 400050 h 414337"/>
              <a:gd name="connsiteX14" fmla="*/ 300037 w 585787"/>
              <a:gd name="connsiteY14" fmla="*/ 400050 h 414337"/>
              <a:gd name="connsiteX15" fmla="*/ 300037 w 585787"/>
              <a:gd name="connsiteY15" fmla="*/ 376238 h 414337"/>
              <a:gd name="connsiteX16" fmla="*/ 559594 w 585787"/>
              <a:gd name="connsiteY16" fmla="*/ 376238 h 414337"/>
              <a:gd name="connsiteX17" fmla="*/ 26194 w 585787"/>
              <a:gd name="connsiteY17" fmla="*/ 361950 h 414337"/>
              <a:gd name="connsiteX18" fmla="*/ 14288 w 585787"/>
              <a:gd name="connsiteY18" fmla="*/ 350044 h 414337"/>
              <a:gd name="connsiteX19" fmla="*/ 14288 w 585787"/>
              <a:gd name="connsiteY19" fmla="*/ 26194 h 414337"/>
              <a:gd name="connsiteX20" fmla="*/ 26194 w 585787"/>
              <a:gd name="connsiteY20" fmla="*/ 14288 h 414337"/>
              <a:gd name="connsiteX21" fmla="*/ 559594 w 585787"/>
              <a:gd name="connsiteY21" fmla="*/ 14288 h 414337"/>
              <a:gd name="connsiteX22" fmla="*/ 571500 w 585787"/>
              <a:gd name="connsiteY22" fmla="*/ 26194 h 414337"/>
              <a:gd name="connsiteX23" fmla="*/ 571500 w 585787"/>
              <a:gd name="connsiteY23" fmla="*/ 350044 h 414337"/>
              <a:gd name="connsiteX24" fmla="*/ 559594 w 585787"/>
              <a:gd name="connsiteY24" fmla="*/ 361950 h 414337"/>
              <a:gd name="connsiteX25" fmla="*/ 26194 w 585787"/>
              <a:gd name="connsiteY25" fmla="*/ 361950 h 414337"/>
              <a:gd name="connsiteX26" fmla="*/ 275368 w 585787"/>
              <a:gd name="connsiteY26" fmla="*/ 277559 h 414337"/>
              <a:gd name="connsiteX27" fmla="*/ 269272 w 585787"/>
              <a:gd name="connsiteY27" fmla="*/ 280988 h 414337"/>
              <a:gd name="connsiteX28" fmla="*/ 267081 w 585787"/>
              <a:gd name="connsiteY28" fmla="*/ 280607 h 414337"/>
              <a:gd name="connsiteX29" fmla="*/ 262128 w 585787"/>
              <a:gd name="connsiteY29" fmla="*/ 273272 h 414337"/>
              <a:gd name="connsiteX30" fmla="*/ 268224 w 585787"/>
              <a:gd name="connsiteY30" fmla="*/ 241935 h 414337"/>
              <a:gd name="connsiteX31" fmla="*/ 217646 w 585787"/>
              <a:gd name="connsiteY31" fmla="*/ 264319 h 414337"/>
              <a:gd name="connsiteX32" fmla="*/ 207550 w 585787"/>
              <a:gd name="connsiteY32" fmla="*/ 252984 h 414337"/>
              <a:gd name="connsiteX33" fmla="*/ 212979 w 585787"/>
              <a:gd name="connsiteY33" fmla="*/ 228028 h 414337"/>
              <a:gd name="connsiteX34" fmla="*/ 98869 w 585787"/>
              <a:gd name="connsiteY34" fmla="*/ 279940 h 414337"/>
              <a:gd name="connsiteX35" fmla="*/ 80296 w 585787"/>
              <a:gd name="connsiteY35" fmla="*/ 274511 h 414337"/>
              <a:gd name="connsiteX36" fmla="*/ 129254 w 585787"/>
              <a:gd name="connsiteY36" fmla="*/ 144875 h 414337"/>
              <a:gd name="connsiteX37" fmla="*/ 164211 w 585787"/>
              <a:gd name="connsiteY37" fmla="*/ 73914 h 414337"/>
              <a:gd name="connsiteX38" fmla="*/ 178022 w 585787"/>
              <a:gd name="connsiteY38" fmla="*/ 77533 h 414337"/>
              <a:gd name="connsiteX39" fmla="*/ 141827 w 585787"/>
              <a:gd name="connsiteY39" fmla="*/ 151638 h 414337"/>
              <a:gd name="connsiteX40" fmla="*/ 90583 w 585787"/>
              <a:gd name="connsiteY40" fmla="*/ 264605 h 414337"/>
              <a:gd name="connsiteX41" fmla="*/ 236030 w 585787"/>
              <a:gd name="connsiteY41" fmla="*/ 193739 h 414337"/>
              <a:gd name="connsiteX42" fmla="*/ 245364 w 585787"/>
              <a:gd name="connsiteY42" fmla="*/ 194310 h 414337"/>
              <a:gd name="connsiteX43" fmla="*/ 246126 w 585787"/>
              <a:gd name="connsiteY43" fmla="*/ 203645 h 414337"/>
              <a:gd name="connsiteX44" fmla="*/ 221361 w 585787"/>
              <a:gd name="connsiteY44" fmla="*/ 249365 h 414337"/>
              <a:gd name="connsiteX45" fmla="*/ 223361 w 585787"/>
              <a:gd name="connsiteY45" fmla="*/ 251270 h 414337"/>
              <a:gd name="connsiteX46" fmla="*/ 276511 w 585787"/>
              <a:gd name="connsiteY46" fmla="*/ 215075 h 414337"/>
              <a:gd name="connsiteX47" fmla="*/ 296323 w 585787"/>
              <a:gd name="connsiteY47" fmla="*/ 163259 h 414337"/>
              <a:gd name="connsiteX48" fmla="*/ 309467 w 585787"/>
              <a:gd name="connsiteY48" fmla="*/ 168878 h 414337"/>
              <a:gd name="connsiteX49" fmla="*/ 284417 w 585787"/>
              <a:gd name="connsiteY49" fmla="*/ 237458 h 414337"/>
              <a:gd name="connsiteX50" fmla="*/ 358045 w 585787"/>
              <a:gd name="connsiteY50" fmla="*/ 152019 h 414337"/>
              <a:gd name="connsiteX51" fmla="*/ 366617 w 585787"/>
              <a:gd name="connsiteY51" fmla="*/ 163449 h 414337"/>
              <a:gd name="connsiteX52" fmla="*/ 275463 w 585787"/>
              <a:gd name="connsiteY52" fmla="*/ 277559 h 414337"/>
              <a:gd name="connsiteX53" fmla="*/ 399098 w 585787"/>
              <a:gd name="connsiteY53" fmla="*/ 223838 h 414337"/>
              <a:gd name="connsiteX54" fmla="*/ 346901 w 585787"/>
              <a:gd name="connsiteY54" fmla="*/ 255175 h 414337"/>
              <a:gd name="connsiteX55" fmla="*/ 342424 w 585787"/>
              <a:gd name="connsiteY55" fmla="*/ 234505 h 414337"/>
              <a:gd name="connsiteX56" fmla="*/ 384143 w 585787"/>
              <a:gd name="connsiteY56" fmla="*/ 217932 h 414337"/>
              <a:gd name="connsiteX57" fmla="*/ 400050 w 585787"/>
              <a:gd name="connsiteY57" fmla="*/ 187166 h 414337"/>
              <a:gd name="connsiteX58" fmla="*/ 390716 w 585787"/>
              <a:gd name="connsiteY58" fmla="*/ 178118 h 414337"/>
              <a:gd name="connsiteX59" fmla="*/ 334709 w 585787"/>
              <a:gd name="connsiteY59" fmla="*/ 216789 h 414337"/>
              <a:gd name="connsiteX60" fmla="*/ 337185 w 585787"/>
              <a:gd name="connsiteY60" fmla="*/ 265462 h 414337"/>
              <a:gd name="connsiteX61" fmla="*/ 350234 w 585787"/>
              <a:gd name="connsiteY61" fmla="*/ 270320 h 414337"/>
              <a:gd name="connsiteX62" fmla="*/ 408718 w 585787"/>
              <a:gd name="connsiteY62" fmla="*/ 234505 h 414337"/>
              <a:gd name="connsiteX63" fmla="*/ 419672 w 585787"/>
              <a:gd name="connsiteY63" fmla="*/ 225171 h 414337"/>
              <a:gd name="connsiteX64" fmla="*/ 411099 w 585787"/>
              <a:gd name="connsiteY64" fmla="*/ 213741 h 414337"/>
              <a:gd name="connsiteX65" fmla="*/ 399193 w 585787"/>
              <a:gd name="connsiteY65" fmla="*/ 223838 h 414337"/>
              <a:gd name="connsiteX66" fmla="*/ 385953 w 585787"/>
              <a:gd name="connsiteY66" fmla="*/ 191929 h 414337"/>
              <a:gd name="connsiteX67" fmla="*/ 369951 w 585787"/>
              <a:gd name="connsiteY67" fmla="*/ 211360 h 414337"/>
              <a:gd name="connsiteX68" fmla="*/ 348901 w 585787"/>
              <a:gd name="connsiteY68" fmla="*/ 220980 h 414337"/>
              <a:gd name="connsiteX69" fmla="*/ 385953 w 585787"/>
              <a:gd name="connsiteY69" fmla="*/ 191834 h 414337"/>
              <a:gd name="connsiteX70" fmla="*/ 515684 w 585787"/>
              <a:gd name="connsiteY70" fmla="*/ 109633 h 414337"/>
              <a:gd name="connsiteX71" fmla="*/ 527399 w 585787"/>
              <a:gd name="connsiteY71" fmla="*/ 117729 h 414337"/>
              <a:gd name="connsiteX72" fmla="*/ 463486 w 585787"/>
              <a:gd name="connsiteY72" fmla="*/ 234125 h 414337"/>
              <a:gd name="connsiteX73" fmla="*/ 449580 w 585787"/>
              <a:gd name="connsiteY73" fmla="*/ 231076 h 414337"/>
              <a:gd name="connsiteX74" fmla="*/ 515684 w 585787"/>
              <a:gd name="connsiteY74" fmla="*/ 109538 h 414337"/>
              <a:gd name="connsiteX75" fmla="*/ 253460 w 585787"/>
              <a:gd name="connsiteY75" fmla="*/ 148209 h 414337"/>
              <a:gd name="connsiteX76" fmla="*/ 262985 w 585787"/>
              <a:gd name="connsiteY76" fmla="*/ 138684 h 414337"/>
              <a:gd name="connsiteX77" fmla="*/ 272510 w 585787"/>
              <a:gd name="connsiteY77" fmla="*/ 148209 h 414337"/>
              <a:gd name="connsiteX78" fmla="*/ 262985 w 585787"/>
              <a:gd name="connsiteY78" fmla="*/ 157734 h 414337"/>
              <a:gd name="connsiteX79" fmla="*/ 253460 w 585787"/>
              <a:gd name="connsiteY79" fmla="*/ 148209 h 414337"/>
              <a:gd name="connsiteX80" fmla="*/ 454914 w 585787"/>
              <a:gd name="connsiteY80" fmla="*/ 273844 h 414337"/>
              <a:gd name="connsiteX81" fmla="*/ 445389 w 585787"/>
              <a:gd name="connsiteY81" fmla="*/ 283369 h 414337"/>
              <a:gd name="connsiteX82" fmla="*/ 435864 w 585787"/>
              <a:gd name="connsiteY82" fmla="*/ 273844 h 414337"/>
              <a:gd name="connsiteX83" fmla="*/ 445389 w 585787"/>
              <a:gd name="connsiteY83" fmla="*/ 264319 h 414337"/>
              <a:gd name="connsiteX84" fmla="*/ 454914 w 585787"/>
              <a:gd name="connsiteY84" fmla="*/ 273844 h 41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85787" h="414337">
                <a:moveTo>
                  <a:pt x="559594" y="376238"/>
                </a:moveTo>
                <a:cubicBezTo>
                  <a:pt x="574072" y="376238"/>
                  <a:pt x="585788" y="364522"/>
                  <a:pt x="585788" y="350044"/>
                </a:cubicBezTo>
                <a:lnTo>
                  <a:pt x="585788" y="26194"/>
                </a:lnTo>
                <a:cubicBezTo>
                  <a:pt x="585788" y="11716"/>
                  <a:pt x="574072" y="0"/>
                  <a:pt x="559594" y="0"/>
                </a:cubicBezTo>
                <a:lnTo>
                  <a:pt x="26194" y="0"/>
                </a:lnTo>
                <a:cubicBezTo>
                  <a:pt x="11716" y="0"/>
                  <a:pt x="0" y="11716"/>
                  <a:pt x="0" y="26194"/>
                </a:cubicBezTo>
                <a:lnTo>
                  <a:pt x="0" y="350044"/>
                </a:lnTo>
                <a:cubicBezTo>
                  <a:pt x="0" y="364522"/>
                  <a:pt x="11716" y="376238"/>
                  <a:pt x="26194" y="376238"/>
                </a:cubicBezTo>
                <a:lnTo>
                  <a:pt x="285750" y="376238"/>
                </a:lnTo>
                <a:lnTo>
                  <a:pt x="285750" y="400050"/>
                </a:lnTo>
                <a:lnTo>
                  <a:pt x="159544" y="400050"/>
                </a:lnTo>
                <a:lnTo>
                  <a:pt x="159544" y="414338"/>
                </a:lnTo>
                <a:lnTo>
                  <a:pt x="426244" y="414338"/>
                </a:lnTo>
                <a:lnTo>
                  <a:pt x="426244" y="400050"/>
                </a:lnTo>
                <a:lnTo>
                  <a:pt x="300037" y="400050"/>
                </a:lnTo>
                <a:lnTo>
                  <a:pt x="300037" y="376238"/>
                </a:lnTo>
                <a:lnTo>
                  <a:pt x="559594" y="376238"/>
                </a:lnTo>
                <a:close/>
                <a:moveTo>
                  <a:pt x="26194" y="361950"/>
                </a:moveTo>
                <a:cubicBezTo>
                  <a:pt x="19621" y="361950"/>
                  <a:pt x="14288" y="356616"/>
                  <a:pt x="14288" y="350044"/>
                </a:cubicBezTo>
                <a:lnTo>
                  <a:pt x="14288" y="26194"/>
                </a:lnTo>
                <a:cubicBezTo>
                  <a:pt x="14288" y="19621"/>
                  <a:pt x="19621" y="14288"/>
                  <a:pt x="26194" y="14288"/>
                </a:cubicBezTo>
                <a:lnTo>
                  <a:pt x="559594" y="14288"/>
                </a:lnTo>
                <a:cubicBezTo>
                  <a:pt x="566166" y="14288"/>
                  <a:pt x="571500" y="19621"/>
                  <a:pt x="571500" y="26194"/>
                </a:cubicBezTo>
                <a:lnTo>
                  <a:pt x="571500" y="350044"/>
                </a:lnTo>
                <a:cubicBezTo>
                  <a:pt x="571500" y="356616"/>
                  <a:pt x="566166" y="361950"/>
                  <a:pt x="559594" y="361950"/>
                </a:cubicBezTo>
                <a:lnTo>
                  <a:pt x="26194" y="361950"/>
                </a:lnTo>
                <a:close/>
                <a:moveTo>
                  <a:pt x="275368" y="277559"/>
                </a:moveTo>
                <a:cubicBezTo>
                  <a:pt x="274034" y="279749"/>
                  <a:pt x="271748" y="280988"/>
                  <a:pt x="269272" y="280988"/>
                </a:cubicBezTo>
                <a:cubicBezTo>
                  <a:pt x="268510" y="280988"/>
                  <a:pt x="267748" y="280892"/>
                  <a:pt x="267081" y="280607"/>
                </a:cubicBezTo>
                <a:cubicBezTo>
                  <a:pt x="263938" y="279559"/>
                  <a:pt x="261937" y="276606"/>
                  <a:pt x="262128" y="273272"/>
                </a:cubicBezTo>
                <a:cubicBezTo>
                  <a:pt x="262795" y="264414"/>
                  <a:pt x="265081" y="253460"/>
                  <a:pt x="268224" y="241935"/>
                </a:cubicBezTo>
                <a:cubicBezTo>
                  <a:pt x="251365" y="256032"/>
                  <a:pt x="230314" y="269843"/>
                  <a:pt x="217646" y="264319"/>
                </a:cubicBezTo>
                <a:cubicBezTo>
                  <a:pt x="211074" y="261461"/>
                  <a:pt x="208502" y="256603"/>
                  <a:pt x="207550" y="252984"/>
                </a:cubicBezTo>
                <a:cubicBezTo>
                  <a:pt x="205645" y="246031"/>
                  <a:pt x="208026" y="237649"/>
                  <a:pt x="212979" y="228028"/>
                </a:cubicBezTo>
                <a:cubicBezTo>
                  <a:pt x="151543" y="270320"/>
                  <a:pt x="117253" y="279940"/>
                  <a:pt x="98869" y="279940"/>
                </a:cubicBezTo>
                <a:cubicBezTo>
                  <a:pt x="87440" y="279940"/>
                  <a:pt x="82105" y="276225"/>
                  <a:pt x="80296" y="274511"/>
                </a:cubicBezTo>
                <a:cubicBezTo>
                  <a:pt x="68770" y="262985"/>
                  <a:pt x="82391" y="232029"/>
                  <a:pt x="129254" y="144875"/>
                </a:cubicBezTo>
                <a:cubicBezTo>
                  <a:pt x="145733" y="114205"/>
                  <a:pt x="161258" y="85249"/>
                  <a:pt x="164211" y="73914"/>
                </a:cubicBezTo>
                <a:lnTo>
                  <a:pt x="178022" y="77533"/>
                </a:lnTo>
                <a:cubicBezTo>
                  <a:pt x="174689" y="90583"/>
                  <a:pt x="159449" y="118872"/>
                  <a:pt x="141827" y="151638"/>
                </a:cubicBezTo>
                <a:cubicBezTo>
                  <a:pt x="121539" y="189452"/>
                  <a:pt x="87725" y="252413"/>
                  <a:pt x="90583" y="264605"/>
                </a:cubicBezTo>
                <a:cubicBezTo>
                  <a:pt x="106394" y="276987"/>
                  <a:pt x="177832" y="237839"/>
                  <a:pt x="236030" y="193739"/>
                </a:cubicBezTo>
                <a:cubicBezTo>
                  <a:pt x="238792" y="191643"/>
                  <a:pt x="242792" y="191834"/>
                  <a:pt x="245364" y="194310"/>
                </a:cubicBezTo>
                <a:cubicBezTo>
                  <a:pt x="247936" y="196787"/>
                  <a:pt x="248222" y="200787"/>
                  <a:pt x="246126" y="203645"/>
                </a:cubicBezTo>
                <a:cubicBezTo>
                  <a:pt x="238030" y="214694"/>
                  <a:pt x="219075" y="240697"/>
                  <a:pt x="221361" y="249365"/>
                </a:cubicBezTo>
                <a:cubicBezTo>
                  <a:pt x="221456" y="249841"/>
                  <a:pt x="221647" y="250508"/>
                  <a:pt x="223361" y="251270"/>
                </a:cubicBezTo>
                <a:cubicBezTo>
                  <a:pt x="229457" y="253937"/>
                  <a:pt x="254413" y="236792"/>
                  <a:pt x="276511" y="215075"/>
                </a:cubicBezTo>
                <a:cubicBezTo>
                  <a:pt x="285560" y="188500"/>
                  <a:pt x="295561" y="164973"/>
                  <a:pt x="296323" y="163259"/>
                </a:cubicBezTo>
                <a:lnTo>
                  <a:pt x="309467" y="168878"/>
                </a:lnTo>
                <a:cubicBezTo>
                  <a:pt x="309277" y="169354"/>
                  <a:pt x="294132" y="204788"/>
                  <a:pt x="284417" y="237458"/>
                </a:cubicBezTo>
                <a:cubicBezTo>
                  <a:pt x="304610" y="207836"/>
                  <a:pt x="332613" y="170974"/>
                  <a:pt x="358045" y="152019"/>
                </a:cubicBezTo>
                <a:lnTo>
                  <a:pt x="366617" y="163449"/>
                </a:lnTo>
                <a:cubicBezTo>
                  <a:pt x="332137" y="189167"/>
                  <a:pt x="291370" y="251746"/>
                  <a:pt x="275463" y="277559"/>
                </a:cubicBezTo>
                <a:close/>
                <a:moveTo>
                  <a:pt x="399098" y="223838"/>
                </a:moveTo>
                <a:cubicBezTo>
                  <a:pt x="387096" y="234410"/>
                  <a:pt x="355283" y="262604"/>
                  <a:pt x="346901" y="255175"/>
                </a:cubicBezTo>
                <a:cubicBezTo>
                  <a:pt x="341567" y="249746"/>
                  <a:pt x="340043" y="242792"/>
                  <a:pt x="342424" y="234505"/>
                </a:cubicBezTo>
                <a:cubicBezTo>
                  <a:pt x="359759" y="239077"/>
                  <a:pt x="378714" y="223075"/>
                  <a:pt x="384143" y="217932"/>
                </a:cubicBezTo>
                <a:cubicBezTo>
                  <a:pt x="388620" y="213741"/>
                  <a:pt x="403003" y="199073"/>
                  <a:pt x="400050" y="187166"/>
                </a:cubicBezTo>
                <a:cubicBezTo>
                  <a:pt x="398907" y="182690"/>
                  <a:pt x="395478" y="179356"/>
                  <a:pt x="390716" y="178118"/>
                </a:cubicBezTo>
                <a:cubicBezTo>
                  <a:pt x="374618" y="173831"/>
                  <a:pt x="346901" y="195834"/>
                  <a:pt x="334709" y="216789"/>
                </a:cubicBezTo>
                <a:cubicBezTo>
                  <a:pt x="324041" y="235268"/>
                  <a:pt x="324707" y="252794"/>
                  <a:pt x="337185" y="265462"/>
                </a:cubicBezTo>
                <a:cubicBezTo>
                  <a:pt x="341090" y="268796"/>
                  <a:pt x="345472" y="270320"/>
                  <a:pt x="350234" y="270320"/>
                </a:cubicBezTo>
                <a:cubicBezTo>
                  <a:pt x="368046" y="270320"/>
                  <a:pt x="391001" y="250126"/>
                  <a:pt x="408718" y="234505"/>
                </a:cubicBezTo>
                <a:cubicBezTo>
                  <a:pt x="413195" y="230505"/>
                  <a:pt x="417005" y="227171"/>
                  <a:pt x="419672" y="225171"/>
                </a:cubicBezTo>
                <a:lnTo>
                  <a:pt x="411099" y="213741"/>
                </a:lnTo>
                <a:cubicBezTo>
                  <a:pt x="408146" y="215932"/>
                  <a:pt x="404051" y="219551"/>
                  <a:pt x="399193" y="223838"/>
                </a:cubicBezTo>
                <a:close/>
                <a:moveTo>
                  <a:pt x="385953" y="191929"/>
                </a:moveTo>
                <a:cubicBezTo>
                  <a:pt x="384905" y="195644"/>
                  <a:pt x="379571" y="203740"/>
                  <a:pt x="369951" y="211360"/>
                </a:cubicBezTo>
                <a:cubicBezTo>
                  <a:pt x="362141" y="217551"/>
                  <a:pt x="354521" y="220980"/>
                  <a:pt x="348901" y="220980"/>
                </a:cubicBezTo>
                <a:cubicBezTo>
                  <a:pt x="360140" y="203835"/>
                  <a:pt x="378809" y="191929"/>
                  <a:pt x="385953" y="191834"/>
                </a:cubicBezTo>
                <a:close/>
                <a:moveTo>
                  <a:pt x="515684" y="109633"/>
                </a:moveTo>
                <a:lnTo>
                  <a:pt x="527399" y="117729"/>
                </a:lnTo>
                <a:cubicBezTo>
                  <a:pt x="526828" y="118586"/>
                  <a:pt x="471011" y="199453"/>
                  <a:pt x="463486" y="234125"/>
                </a:cubicBezTo>
                <a:lnTo>
                  <a:pt x="449580" y="231076"/>
                </a:lnTo>
                <a:cubicBezTo>
                  <a:pt x="457676" y="193643"/>
                  <a:pt x="513398" y="112967"/>
                  <a:pt x="515684" y="109538"/>
                </a:cubicBezTo>
                <a:close/>
                <a:moveTo>
                  <a:pt x="253460" y="148209"/>
                </a:moveTo>
                <a:cubicBezTo>
                  <a:pt x="253460" y="142970"/>
                  <a:pt x="257747" y="138684"/>
                  <a:pt x="262985" y="138684"/>
                </a:cubicBezTo>
                <a:cubicBezTo>
                  <a:pt x="268224" y="138684"/>
                  <a:pt x="272510" y="142970"/>
                  <a:pt x="272510" y="148209"/>
                </a:cubicBezTo>
                <a:cubicBezTo>
                  <a:pt x="272510" y="153448"/>
                  <a:pt x="268224" y="157734"/>
                  <a:pt x="262985" y="157734"/>
                </a:cubicBezTo>
                <a:cubicBezTo>
                  <a:pt x="257747" y="157734"/>
                  <a:pt x="253460" y="153448"/>
                  <a:pt x="253460" y="148209"/>
                </a:cubicBezTo>
                <a:close/>
                <a:moveTo>
                  <a:pt x="454914" y="273844"/>
                </a:moveTo>
                <a:cubicBezTo>
                  <a:pt x="454914" y="279083"/>
                  <a:pt x="450628" y="283369"/>
                  <a:pt x="445389" y="283369"/>
                </a:cubicBezTo>
                <a:cubicBezTo>
                  <a:pt x="440150" y="283369"/>
                  <a:pt x="435864" y="279083"/>
                  <a:pt x="435864" y="273844"/>
                </a:cubicBezTo>
                <a:cubicBezTo>
                  <a:pt x="435864" y="268605"/>
                  <a:pt x="440150" y="264319"/>
                  <a:pt x="445389" y="264319"/>
                </a:cubicBezTo>
                <a:cubicBezTo>
                  <a:pt x="450628" y="264319"/>
                  <a:pt x="454914" y="268605"/>
                  <a:pt x="454914" y="273844"/>
                </a:cubicBezTo>
                <a:close/>
              </a:path>
            </a:pathLst>
          </a:custGeom>
          <a:solidFill>
            <a:schemeClr val="accent1"/>
          </a:solidFill>
          <a:ln w="9525"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24" name="Freeform 23">
            <a:extLst>
              <a:ext uri="{FF2B5EF4-FFF2-40B4-BE49-F238E27FC236}">
                <a16:creationId xmlns:a16="http://schemas.microsoft.com/office/drawing/2014/main" id="{B6771144-4E77-F585-7282-900E860AC958}"/>
              </a:ext>
            </a:extLst>
          </p:cNvPr>
          <p:cNvSpPr/>
          <p:nvPr/>
        </p:nvSpPr>
        <p:spPr>
          <a:xfrm>
            <a:off x="532445" y="3036579"/>
            <a:ext cx="441260" cy="441258"/>
          </a:xfrm>
          <a:custGeom>
            <a:avLst/>
            <a:gdLst>
              <a:gd name="connsiteX0" fmla="*/ 140494 w 585787"/>
              <a:gd name="connsiteY0" fmla="*/ 533400 h 585787"/>
              <a:gd name="connsiteX1" fmla="*/ 133350 w 585787"/>
              <a:gd name="connsiteY1" fmla="*/ 540544 h 585787"/>
              <a:gd name="connsiteX2" fmla="*/ 133350 w 585787"/>
              <a:gd name="connsiteY2" fmla="*/ 578644 h 585787"/>
              <a:gd name="connsiteX3" fmla="*/ 140494 w 585787"/>
              <a:gd name="connsiteY3" fmla="*/ 585788 h 585787"/>
              <a:gd name="connsiteX4" fmla="*/ 445294 w 585787"/>
              <a:gd name="connsiteY4" fmla="*/ 585788 h 585787"/>
              <a:gd name="connsiteX5" fmla="*/ 452438 w 585787"/>
              <a:gd name="connsiteY5" fmla="*/ 578644 h 585787"/>
              <a:gd name="connsiteX6" fmla="*/ 452438 w 585787"/>
              <a:gd name="connsiteY6" fmla="*/ 540544 h 585787"/>
              <a:gd name="connsiteX7" fmla="*/ 445294 w 585787"/>
              <a:gd name="connsiteY7" fmla="*/ 533400 h 585787"/>
              <a:gd name="connsiteX8" fmla="*/ 319088 w 585787"/>
              <a:gd name="connsiteY8" fmla="*/ 407194 h 585787"/>
              <a:gd name="connsiteX9" fmla="*/ 319088 w 585787"/>
              <a:gd name="connsiteY9" fmla="*/ 372904 h 585787"/>
              <a:gd name="connsiteX10" fmla="*/ 437579 w 585787"/>
              <a:gd name="connsiteY10" fmla="*/ 258318 h 585787"/>
              <a:gd name="connsiteX11" fmla="*/ 547688 w 585787"/>
              <a:gd name="connsiteY11" fmla="*/ 64294 h 585787"/>
              <a:gd name="connsiteX12" fmla="*/ 540544 w 585787"/>
              <a:gd name="connsiteY12" fmla="*/ 57150 h 585787"/>
              <a:gd name="connsiteX13" fmla="*/ 488633 w 585787"/>
              <a:gd name="connsiteY13" fmla="*/ 57150 h 585787"/>
              <a:gd name="connsiteX14" fmla="*/ 490538 w 585787"/>
              <a:gd name="connsiteY14" fmla="*/ 7144 h 585787"/>
              <a:gd name="connsiteX15" fmla="*/ 483394 w 585787"/>
              <a:gd name="connsiteY15" fmla="*/ 0 h 585787"/>
              <a:gd name="connsiteX16" fmla="*/ 102394 w 585787"/>
              <a:gd name="connsiteY16" fmla="*/ 0 h 585787"/>
              <a:gd name="connsiteX17" fmla="*/ 95250 w 585787"/>
              <a:gd name="connsiteY17" fmla="*/ 7144 h 585787"/>
              <a:gd name="connsiteX18" fmla="*/ 97155 w 585787"/>
              <a:gd name="connsiteY18" fmla="*/ 57150 h 585787"/>
              <a:gd name="connsiteX19" fmla="*/ 45244 w 585787"/>
              <a:gd name="connsiteY19" fmla="*/ 57150 h 585787"/>
              <a:gd name="connsiteX20" fmla="*/ 38100 w 585787"/>
              <a:gd name="connsiteY20" fmla="*/ 64294 h 585787"/>
              <a:gd name="connsiteX21" fmla="*/ 148209 w 585787"/>
              <a:gd name="connsiteY21" fmla="*/ 258318 h 585787"/>
              <a:gd name="connsiteX22" fmla="*/ 266700 w 585787"/>
              <a:gd name="connsiteY22" fmla="*/ 372904 h 585787"/>
              <a:gd name="connsiteX23" fmla="*/ 266700 w 585787"/>
              <a:gd name="connsiteY23" fmla="*/ 407194 h 585787"/>
              <a:gd name="connsiteX24" fmla="*/ 140494 w 585787"/>
              <a:gd name="connsiteY24" fmla="*/ 533400 h 585787"/>
              <a:gd name="connsiteX25" fmla="*/ 438150 w 585787"/>
              <a:gd name="connsiteY25" fmla="*/ 571500 h 585787"/>
              <a:gd name="connsiteX26" fmla="*/ 147638 w 585787"/>
              <a:gd name="connsiteY26" fmla="*/ 571500 h 585787"/>
              <a:gd name="connsiteX27" fmla="*/ 147638 w 585787"/>
              <a:gd name="connsiteY27" fmla="*/ 547688 h 585787"/>
              <a:gd name="connsiteX28" fmla="*/ 438150 w 585787"/>
              <a:gd name="connsiteY28" fmla="*/ 547688 h 585787"/>
              <a:gd name="connsiteX29" fmla="*/ 438150 w 585787"/>
              <a:gd name="connsiteY29" fmla="*/ 571500 h 585787"/>
              <a:gd name="connsiteX30" fmla="*/ 483965 w 585787"/>
              <a:gd name="connsiteY30" fmla="*/ 101632 h 585787"/>
              <a:gd name="connsiteX31" fmla="*/ 484442 w 585787"/>
              <a:gd name="connsiteY31" fmla="*/ 98298 h 585787"/>
              <a:gd name="connsiteX32" fmla="*/ 485966 w 585787"/>
              <a:gd name="connsiteY32" fmla="*/ 85916 h 585787"/>
              <a:gd name="connsiteX33" fmla="*/ 486918 w 585787"/>
              <a:gd name="connsiteY33" fmla="*/ 76867 h 585787"/>
              <a:gd name="connsiteX34" fmla="*/ 487490 w 585787"/>
              <a:gd name="connsiteY34" fmla="*/ 71342 h 585787"/>
              <a:gd name="connsiteX35" fmla="*/ 533210 w 585787"/>
              <a:gd name="connsiteY35" fmla="*/ 71342 h 585787"/>
              <a:gd name="connsiteX36" fmla="*/ 449771 w 585787"/>
              <a:gd name="connsiteY36" fmla="*/ 231934 h 585787"/>
              <a:gd name="connsiteX37" fmla="*/ 483870 w 585787"/>
              <a:gd name="connsiteY37" fmla="*/ 101537 h 585787"/>
              <a:gd name="connsiteX38" fmla="*/ 52483 w 585787"/>
              <a:gd name="connsiteY38" fmla="*/ 71438 h 585787"/>
              <a:gd name="connsiteX39" fmla="*/ 98203 w 585787"/>
              <a:gd name="connsiteY39" fmla="*/ 71438 h 585787"/>
              <a:gd name="connsiteX40" fmla="*/ 98774 w 585787"/>
              <a:gd name="connsiteY40" fmla="*/ 76962 h 585787"/>
              <a:gd name="connsiteX41" fmla="*/ 99727 w 585787"/>
              <a:gd name="connsiteY41" fmla="*/ 86011 h 585787"/>
              <a:gd name="connsiteX42" fmla="*/ 101251 w 585787"/>
              <a:gd name="connsiteY42" fmla="*/ 98393 h 585787"/>
              <a:gd name="connsiteX43" fmla="*/ 101727 w 585787"/>
              <a:gd name="connsiteY43" fmla="*/ 101727 h 585787"/>
              <a:gd name="connsiteX44" fmla="*/ 135827 w 585787"/>
              <a:gd name="connsiteY44" fmla="*/ 232124 h 585787"/>
              <a:gd name="connsiteX45" fmla="*/ 52388 w 585787"/>
              <a:gd name="connsiteY45" fmla="*/ 71533 h 585787"/>
              <a:gd name="connsiteX46" fmla="*/ 159925 w 585787"/>
              <a:gd name="connsiteY46" fmla="*/ 251079 h 585787"/>
              <a:gd name="connsiteX47" fmla="*/ 159544 w 585787"/>
              <a:gd name="connsiteY47" fmla="*/ 249841 h 585787"/>
              <a:gd name="connsiteX48" fmla="*/ 114681 w 585787"/>
              <a:gd name="connsiteY48" fmla="*/ 90297 h 585787"/>
              <a:gd name="connsiteX49" fmla="*/ 114491 w 585787"/>
              <a:gd name="connsiteY49" fmla="*/ 89154 h 585787"/>
              <a:gd name="connsiteX50" fmla="*/ 111919 w 585787"/>
              <a:gd name="connsiteY50" fmla="*/ 64103 h 585787"/>
              <a:gd name="connsiteX51" fmla="*/ 109538 w 585787"/>
              <a:gd name="connsiteY51" fmla="*/ 14288 h 585787"/>
              <a:gd name="connsiteX52" fmla="*/ 476155 w 585787"/>
              <a:gd name="connsiteY52" fmla="*/ 14288 h 585787"/>
              <a:gd name="connsiteX53" fmla="*/ 473774 w 585787"/>
              <a:gd name="connsiteY53" fmla="*/ 64103 h 585787"/>
              <a:gd name="connsiteX54" fmla="*/ 471202 w 585787"/>
              <a:gd name="connsiteY54" fmla="*/ 89154 h 585787"/>
              <a:gd name="connsiteX55" fmla="*/ 471011 w 585787"/>
              <a:gd name="connsiteY55" fmla="*/ 90297 h 585787"/>
              <a:gd name="connsiteX56" fmla="*/ 426149 w 585787"/>
              <a:gd name="connsiteY56" fmla="*/ 249841 h 585787"/>
              <a:gd name="connsiteX57" fmla="*/ 425768 w 585787"/>
              <a:gd name="connsiteY57" fmla="*/ 251079 h 585787"/>
              <a:gd name="connsiteX58" fmla="*/ 292799 w 585787"/>
              <a:gd name="connsiteY58" fmla="*/ 361950 h 585787"/>
              <a:gd name="connsiteX59" fmla="*/ 159830 w 585787"/>
              <a:gd name="connsiteY59" fmla="*/ 251079 h 585787"/>
              <a:gd name="connsiteX60" fmla="*/ 280988 w 585787"/>
              <a:gd name="connsiteY60" fmla="*/ 407194 h 585787"/>
              <a:gd name="connsiteX61" fmla="*/ 280988 w 585787"/>
              <a:gd name="connsiteY61" fmla="*/ 375475 h 585787"/>
              <a:gd name="connsiteX62" fmla="*/ 292894 w 585787"/>
              <a:gd name="connsiteY62" fmla="*/ 376238 h 585787"/>
              <a:gd name="connsiteX63" fmla="*/ 304800 w 585787"/>
              <a:gd name="connsiteY63" fmla="*/ 375475 h 585787"/>
              <a:gd name="connsiteX64" fmla="*/ 304800 w 585787"/>
              <a:gd name="connsiteY64" fmla="*/ 407194 h 585787"/>
              <a:gd name="connsiteX65" fmla="*/ 383953 w 585787"/>
              <a:gd name="connsiteY65" fmla="*/ 533400 h 585787"/>
              <a:gd name="connsiteX66" fmla="*/ 201835 w 585787"/>
              <a:gd name="connsiteY66" fmla="*/ 533400 h 585787"/>
              <a:gd name="connsiteX67" fmla="*/ 280988 w 585787"/>
              <a:gd name="connsiteY67" fmla="*/ 407194 h 585787"/>
              <a:gd name="connsiteX68" fmla="*/ 50006 w 585787"/>
              <a:gd name="connsiteY68" fmla="*/ 430435 h 585787"/>
              <a:gd name="connsiteX69" fmla="*/ 2096 w 585787"/>
              <a:gd name="connsiteY69" fmla="*/ 478346 h 585787"/>
              <a:gd name="connsiteX70" fmla="*/ 572 w 585787"/>
              <a:gd name="connsiteY70" fmla="*/ 486156 h 585787"/>
              <a:gd name="connsiteX71" fmla="*/ 7144 w 585787"/>
              <a:gd name="connsiteY71" fmla="*/ 490538 h 585787"/>
              <a:gd name="connsiteX72" fmla="*/ 121444 w 585787"/>
              <a:gd name="connsiteY72" fmla="*/ 490538 h 585787"/>
              <a:gd name="connsiteX73" fmla="*/ 128016 w 585787"/>
              <a:gd name="connsiteY73" fmla="*/ 486156 h 585787"/>
              <a:gd name="connsiteX74" fmla="*/ 126492 w 585787"/>
              <a:gd name="connsiteY74" fmla="*/ 478346 h 585787"/>
              <a:gd name="connsiteX75" fmla="*/ 78581 w 585787"/>
              <a:gd name="connsiteY75" fmla="*/ 430435 h 585787"/>
              <a:gd name="connsiteX76" fmla="*/ 128588 w 585787"/>
              <a:gd name="connsiteY76" fmla="*/ 311944 h 585787"/>
              <a:gd name="connsiteX77" fmla="*/ 121444 w 585787"/>
              <a:gd name="connsiteY77" fmla="*/ 304800 h 585787"/>
              <a:gd name="connsiteX78" fmla="*/ 7144 w 585787"/>
              <a:gd name="connsiteY78" fmla="*/ 304800 h 585787"/>
              <a:gd name="connsiteX79" fmla="*/ 0 w 585787"/>
              <a:gd name="connsiteY79" fmla="*/ 311944 h 585787"/>
              <a:gd name="connsiteX80" fmla="*/ 50006 w 585787"/>
              <a:gd name="connsiteY80" fmla="*/ 430435 h 585787"/>
              <a:gd name="connsiteX81" fmla="*/ 104204 w 585787"/>
              <a:gd name="connsiteY81" fmla="*/ 476250 h 585787"/>
              <a:gd name="connsiteX82" fmla="*/ 24384 w 585787"/>
              <a:gd name="connsiteY82" fmla="*/ 476250 h 585787"/>
              <a:gd name="connsiteX83" fmla="*/ 64294 w 585787"/>
              <a:gd name="connsiteY83" fmla="*/ 436340 h 585787"/>
              <a:gd name="connsiteX84" fmla="*/ 104204 w 585787"/>
              <a:gd name="connsiteY84" fmla="*/ 476250 h 585787"/>
              <a:gd name="connsiteX85" fmla="*/ 114205 w 585787"/>
              <a:gd name="connsiteY85" fmla="*/ 319088 h 585787"/>
              <a:gd name="connsiteX86" fmla="*/ 64294 w 585787"/>
              <a:gd name="connsiteY86" fmla="*/ 419100 h 585787"/>
              <a:gd name="connsiteX87" fmla="*/ 14383 w 585787"/>
              <a:gd name="connsiteY87" fmla="*/ 319088 h 585787"/>
              <a:gd name="connsiteX88" fmla="*/ 114205 w 585787"/>
              <a:gd name="connsiteY88" fmla="*/ 319088 h 585787"/>
              <a:gd name="connsiteX89" fmla="*/ 585788 w 585787"/>
              <a:gd name="connsiteY89" fmla="*/ 311944 h 585787"/>
              <a:gd name="connsiteX90" fmla="*/ 578644 w 585787"/>
              <a:gd name="connsiteY90" fmla="*/ 304800 h 585787"/>
              <a:gd name="connsiteX91" fmla="*/ 464344 w 585787"/>
              <a:gd name="connsiteY91" fmla="*/ 304800 h 585787"/>
              <a:gd name="connsiteX92" fmla="*/ 457200 w 585787"/>
              <a:gd name="connsiteY92" fmla="*/ 311944 h 585787"/>
              <a:gd name="connsiteX93" fmla="*/ 507206 w 585787"/>
              <a:gd name="connsiteY93" fmla="*/ 430435 h 585787"/>
              <a:gd name="connsiteX94" fmla="*/ 459296 w 585787"/>
              <a:gd name="connsiteY94" fmla="*/ 478346 h 585787"/>
              <a:gd name="connsiteX95" fmla="*/ 457772 w 585787"/>
              <a:gd name="connsiteY95" fmla="*/ 486156 h 585787"/>
              <a:gd name="connsiteX96" fmla="*/ 464344 w 585787"/>
              <a:gd name="connsiteY96" fmla="*/ 490538 h 585787"/>
              <a:gd name="connsiteX97" fmla="*/ 578644 w 585787"/>
              <a:gd name="connsiteY97" fmla="*/ 490538 h 585787"/>
              <a:gd name="connsiteX98" fmla="*/ 585216 w 585787"/>
              <a:gd name="connsiteY98" fmla="*/ 486156 h 585787"/>
              <a:gd name="connsiteX99" fmla="*/ 583692 w 585787"/>
              <a:gd name="connsiteY99" fmla="*/ 478346 h 585787"/>
              <a:gd name="connsiteX100" fmla="*/ 535781 w 585787"/>
              <a:gd name="connsiteY100" fmla="*/ 430435 h 585787"/>
              <a:gd name="connsiteX101" fmla="*/ 585788 w 585787"/>
              <a:gd name="connsiteY101" fmla="*/ 311944 h 585787"/>
              <a:gd name="connsiteX102" fmla="*/ 561404 w 585787"/>
              <a:gd name="connsiteY102" fmla="*/ 476250 h 585787"/>
              <a:gd name="connsiteX103" fmla="*/ 481584 w 585787"/>
              <a:gd name="connsiteY103" fmla="*/ 476250 h 585787"/>
              <a:gd name="connsiteX104" fmla="*/ 521494 w 585787"/>
              <a:gd name="connsiteY104" fmla="*/ 436340 h 585787"/>
              <a:gd name="connsiteX105" fmla="*/ 561404 w 585787"/>
              <a:gd name="connsiteY105" fmla="*/ 476250 h 585787"/>
              <a:gd name="connsiteX106" fmla="*/ 521494 w 585787"/>
              <a:gd name="connsiteY106" fmla="*/ 419100 h 585787"/>
              <a:gd name="connsiteX107" fmla="*/ 471583 w 585787"/>
              <a:gd name="connsiteY107" fmla="*/ 319088 h 585787"/>
              <a:gd name="connsiteX108" fmla="*/ 571405 w 585787"/>
              <a:gd name="connsiteY108" fmla="*/ 319088 h 585787"/>
              <a:gd name="connsiteX109" fmla="*/ 521494 w 585787"/>
              <a:gd name="connsiteY109" fmla="*/ 419100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85787" h="585787">
                <a:moveTo>
                  <a:pt x="140494" y="533400"/>
                </a:moveTo>
                <a:cubicBezTo>
                  <a:pt x="136589" y="533400"/>
                  <a:pt x="133350" y="536638"/>
                  <a:pt x="133350" y="540544"/>
                </a:cubicBezTo>
                <a:lnTo>
                  <a:pt x="133350" y="578644"/>
                </a:lnTo>
                <a:cubicBezTo>
                  <a:pt x="133350" y="582549"/>
                  <a:pt x="136589" y="585788"/>
                  <a:pt x="140494" y="585788"/>
                </a:cubicBezTo>
                <a:lnTo>
                  <a:pt x="445294" y="585788"/>
                </a:lnTo>
                <a:cubicBezTo>
                  <a:pt x="449199" y="585788"/>
                  <a:pt x="452438" y="582549"/>
                  <a:pt x="452438" y="578644"/>
                </a:cubicBezTo>
                <a:lnTo>
                  <a:pt x="452438" y="540544"/>
                </a:lnTo>
                <a:cubicBezTo>
                  <a:pt x="452438" y="536638"/>
                  <a:pt x="449199" y="533400"/>
                  <a:pt x="445294" y="533400"/>
                </a:cubicBezTo>
                <a:cubicBezTo>
                  <a:pt x="375666" y="533400"/>
                  <a:pt x="319088" y="476822"/>
                  <a:pt x="319088" y="407194"/>
                </a:cubicBezTo>
                <a:lnTo>
                  <a:pt x="319088" y="372904"/>
                </a:lnTo>
                <a:cubicBezTo>
                  <a:pt x="365570" y="361379"/>
                  <a:pt x="407003" y="319469"/>
                  <a:pt x="437579" y="258318"/>
                </a:cubicBezTo>
                <a:cubicBezTo>
                  <a:pt x="506540" y="214217"/>
                  <a:pt x="547688" y="141827"/>
                  <a:pt x="547688" y="64294"/>
                </a:cubicBezTo>
                <a:cubicBezTo>
                  <a:pt x="547688" y="60389"/>
                  <a:pt x="544449" y="57150"/>
                  <a:pt x="540544" y="57150"/>
                </a:cubicBezTo>
                <a:lnTo>
                  <a:pt x="488633" y="57150"/>
                </a:lnTo>
                <a:cubicBezTo>
                  <a:pt x="489871" y="40767"/>
                  <a:pt x="490538" y="24098"/>
                  <a:pt x="490538" y="7144"/>
                </a:cubicBezTo>
                <a:cubicBezTo>
                  <a:pt x="490538" y="3239"/>
                  <a:pt x="487299" y="0"/>
                  <a:pt x="483394" y="0"/>
                </a:cubicBezTo>
                <a:lnTo>
                  <a:pt x="102394" y="0"/>
                </a:lnTo>
                <a:cubicBezTo>
                  <a:pt x="98489" y="0"/>
                  <a:pt x="95250" y="3239"/>
                  <a:pt x="95250" y="7144"/>
                </a:cubicBezTo>
                <a:cubicBezTo>
                  <a:pt x="95250" y="24098"/>
                  <a:pt x="95917" y="40767"/>
                  <a:pt x="97155" y="57150"/>
                </a:cubicBezTo>
                <a:lnTo>
                  <a:pt x="45244" y="57150"/>
                </a:lnTo>
                <a:cubicBezTo>
                  <a:pt x="41339" y="57150"/>
                  <a:pt x="38100" y="60389"/>
                  <a:pt x="38100" y="64294"/>
                </a:cubicBezTo>
                <a:cubicBezTo>
                  <a:pt x="38100" y="141827"/>
                  <a:pt x="79248" y="214217"/>
                  <a:pt x="148209" y="258318"/>
                </a:cubicBezTo>
                <a:cubicBezTo>
                  <a:pt x="178689" y="319469"/>
                  <a:pt x="220123" y="361379"/>
                  <a:pt x="266700" y="372904"/>
                </a:cubicBezTo>
                <a:lnTo>
                  <a:pt x="266700" y="407194"/>
                </a:lnTo>
                <a:cubicBezTo>
                  <a:pt x="266700" y="476822"/>
                  <a:pt x="210122" y="533400"/>
                  <a:pt x="140494" y="533400"/>
                </a:cubicBezTo>
                <a:close/>
                <a:moveTo>
                  <a:pt x="438150" y="571500"/>
                </a:moveTo>
                <a:lnTo>
                  <a:pt x="147638" y="571500"/>
                </a:lnTo>
                <a:lnTo>
                  <a:pt x="147638" y="547688"/>
                </a:lnTo>
                <a:lnTo>
                  <a:pt x="438150" y="547688"/>
                </a:lnTo>
                <a:lnTo>
                  <a:pt x="438150" y="571500"/>
                </a:lnTo>
                <a:close/>
                <a:moveTo>
                  <a:pt x="483965" y="101632"/>
                </a:moveTo>
                <a:cubicBezTo>
                  <a:pt x="484156" y="100489"/>
                  <a:pt x="484251" y="99441"/>
                  <a:pt x="484442" y="98298"/>
                </a:cubicBezTo>
                <a:cubicBezTo>
                  <a:pt x="485013" y="94202"/>
                  <a:pt x="485489" y="90106"/>
                  <a:pt x="485966" y="85916"/>
                </a:cubicBezTo>
                <a:cubicBezTo>
                  <a:pt x="486347" y="82963"/>
                  <a:pt x="486632" y="79915"/>
                  <a:pt x="486918" y="76867"/>
                </a:cubicBezTo>
                <a:cubicBezTo>
                  <a:pt x="487109" y="75057"/>
                  <a:pt x="487394" y="73247"/>
                  <a:pt x="487490" y="71342"/>
                </a:cubicBezTo>
                <a:lnTo>
                  <a:pt x="533210" y="71342"/>
                </a:lnTo>
                <a:cubicBezTo>
                  <a:pt x="531019" y="133445"/>
                  <a:pt x="500539" y="191643"/>
                  <a:pt x="449771" y="231934"/>
                </a:cubicBezTo>
                <a:cubicBezTo>
                  <a:pt x="465677" y="193072"/>
                  <a:pt x="477203" y="148781"/>
                  <a:pt x="483870" y="101537"/>
                </a:cubicBezTo>
                <a:close/>
                <a:moveTo>
                  <a:pt x="52483" y="71438"/>
                </a:moveTo>
                <a:lnTo>
                  <a:pt x="98203" y="71438"/>
                </a:lnTo>
                <a:cubicBezTo>
                  <a:pt x="98393" y="73247"/>
                  <a:pt x="98584" y="75152"/>
                  <a:pt x="98774" y="76962"/>
                </a:cubicBezTo>
                <a:cubicBezTo>
                  <a:pt x="99060" y="80010"/>
                  <a:pt x="99441" y="82963"/>
                  <a:pt x="99727" y="86011"/>
                </a:cubicBezTo>
                <a:cubicBezTo>
                  <a:pt x="100203" y="90106"/>
                  <a:pt x="100679" y="94298"/>
                  <a:pt x="101251" y="98393"/>
                </a:cubicBezTo>
                <a:cubicBezTo>
                  <a:pt x="101441" y="99536"/>
                  <a:pt x="101537" y="100584"/>
                  <a:pt x="101727" y="101727"/>
                </a:cubicBezTo>
                <a:cubicBezTo>
                  <a:pt x="108394" y="149066"/>
                  <a:pt x="119825" y="193262"/>
                  <a:pt x="135827" y="232124"/>
                </a:cubicBezTo>
                <a:cubicBezTo>
                  <a:pt x="85058" y="191834"/>
                  <a:pt x="54578" y="133636"/>
                  <a:pt x="52388" y="71533"/>
                </a:cubicBezTo>
                <a:close/>
                <a:moveTo>
                  <a:pt x="159925" y="251079"/>
                </a:moveTo>
                <a:cubicBezTo>
                  <a:pt x="159925" y="251079"/>
                  <a:pt x="159734" y="250222"/>
                  <a:pt x="159544" y="249841"/>
                </a:cubicBezTo>
                <a:cubicBezTo>
                  <a:pt x="137446" y="204502"/>
                  <a:pt x="122111" y="149828"/>
                  <a:pt x="114681" y="90297"/>
                </a:cubicBezTo>
                <a:cubicBezTo>
                  <a:pt x="114681" y="89916"/>
                  <a:pt x="114586" y="89535"/>
                  <a:pt x="114491" y="89154"/>
                </a:cubicBezTo>
                <a:cubicBezTo>
                  <a:pt x="113443" y="80867"/>
                  <a:pt x="112586" y="72581"/>
                  <a:pt x="111919" y="64103"/>
                </a:cubicBezTo>
                <a:cubicBezTo>
                  <a:pt x="110585" y="47816"/>
                  <a:pt x="109728" y="31242"/>
                  <a:pt x="109538" y="14288"/>
                </a:cubicBezTo>
                <a:lnTo>
                  <a:pt x="476155" y="14288"/>
                </a:lnTo>
                <a:cubicBezTo>
                  <a:pt x="475964" y="31242"/>
                  <a:pt x="475202" y="47816"/>
                  <a:pt x="473774" y="64103"/>
                </a:cubicBezTo>
                <a:cubicBezTo>
                  <a:pt x="473107" y="72581"/>
                  <a:pt x="472154" y="80867"/>
                  <a:pt x="471202" y="89154"/>
                </a:cubicBezTo>
                <a:cubicBezTo>
                  <a:pt x="471202" y="89535"/>
                  <a:pt x="471107" y="89916"/>
                  <a:pt x="471011" y="90297"/>
                </a:cubicBezTo>
                <a:cubicBezTo>
                  <a:pt x="463582" y="149828"/>
                  <a:pt x="448247" y="204502"/>
                  <a:pt x="426149" y="249841"/>
                </a:cubicBezTo>
                <a:cubicBezTo>
                  <a:pt x="425958" y="250222"/>
                  <a:pt x="425863" y="250698"/>
                  <a:pt x="425768" y="251079"/>
                </a:cubicBezTo>
                <a:cubicBezTo>
                  <a:pt x="392335" y="319278"/>
                  <a:pt x="345091" y="361950"/>
                  <a:pt x="292799" y="361950"/>
                </a:cubicBezTo>
                <a:cubicBezTo>
                  <a:pt x="240506" y="361950"/>
                  <a:pt x="193262" y="319278"/>
                  <a:pt x="159830" y="251079"/>
                </a:cubicBezTo>
                <a:close/>
                <a:moveTo>
                  <a:pt x="280988" y="407194"/>
                </a:moveTo>
                <a:lnTo>
                  <a:pt x="280988" y="375475"/>
                </a:lnTo>
                <a:cubicBezTo>
                  <a:pt x="284893" y="375952"/>
                  <a:pt x="288893" y="376238"/>
                  <a:pt x="292894" y="376238"/>
                </a:cubicBezTo>
                <a:cubicBezTo>
                  <a:pt x="296894" y="376238"/>
                  <a:pt x="300895" y="375952"/>
                  <a:pt x="304800" y="375475"/>
                </a:cubicBezTo>
                <a:lnTo>
                  <a:pt x="304800" y="407194"/>
                </a:lnTo>
                <a:cubicBezTo>
                  <a:pt x="304800" y="462629"/>
                  <a:pt x="337185" y="510540"/>
                  <a:pt x="383953" y="533400"/>
                </a:cubicBezTo>
                <a:lnTo>
                  <a:pt x="201835" y="533400"/>
                </a:lnTo>
                <a:cubicBezTo>
                  <a:pt x="248602" y="510540"/>
                  <a:pt x="280988" y="462629"/>
                  <a:pt x="280988" y="407194"/>
                </a:cubicBezTo>
                <a:close/>
                <a:moveTo>
                  <a:pt x="50006" y="430435"/>
                </a:moveTo>
                <a:lnTo>
                  <a:pt x="2096" y="478346"/>
                </a:lnTo>
                <a:cubicBezTo>
                  <a:pt x="95" y="480346"/>
                  <a:pt x="-572" y="483489"/>
                  <a:pt x="572" y="486156"/>
                </a:cubicBezTo>
                <a:cubicBezTo>
                  <a:pt x="1715" y="488823"/>
                  <a:pt x="4286" y="490538"/>
                  <a:pt x="7144" y="490538"/>
                </a:cubicBezTo>
                <a:lnTo>
                  <a:pt x="121444" y="490538"/>
                </a:lnTo>
                <a:cubicBezTo>
                  <a:pt x="124301" y="490538"/>
                  <a:pt x="126968" y="488823"/>
                  <a:pt x="128016" y="486156"/>
                </a:cubicBezTo>
                <a:cubicBezTo>
                  <a:pt x="129159" y="483489"/>
                  <a:pt x="128492" y="480441"/>
                  <a:pt x="126492" y="478346"/>
                </a:cubicBezTo>
                <a:lnTo>
                  <a:pt x="78581" y="430435"/>
                </a:lnTo>
                <a:cubicBezTo>
                  <a:pt x="107537" y="418433"/>
                  <a:pt x="128588" y="370713"/>
                  <a:pt x="128588" y="311944"/>
                </a:cubicBezTo>
                <a:cubicBezTo>
                  <a:pt x="128588" y="308039"/>
                  <a:pt x="125349" y="304800"/>
                  <a:pt x="121444" y="304800"/>
                </a:cubicBezTo>
                <a:lnTo>
                  <a:pt x="7144" y="304800"/>
                </a:lnTo>
                <a:cubicBezTo>
                  <a:pt x="3239" y="304800"/>
                  <a:pt x="0" y="308039"/>
                  <a:pt x="0" y="311944"/>
                </a:cubicBezTo>
                <a:cubicBezTo>
                  <a:pt x="0" y="370713"/>
                  <a:pt x="21050" y="418433"/>
                  <a:pt x="50006" y="430435"/>
                </a:cubicBezTo>
                <a:close/>
                <a:moveTo>
                  <a:pt x="104204" y="476250"/>
                </a:moveTo>
                <a:lnTo>
                  <a:pt x="24384" y="476250"/>
                </a:lnTo>
                <a:lnTo>
                  <a:pt x="64294" y="436340"/>
                </a:lnTo>
                <a:lnTo>
                  <a:pt x="104204" y="476250"/>
                </a:lnTo>
                <a:close/>
                <a:moveTo>
                  <a:pt x="114205" y="319088"/>
                </a:moveTo>
                <a:cubicBezTo>
                  <a:pt x="112395" y="373951"/>
                  <a:pt x="90297" y="419100"/>
                  <a:pt x="64294" y="419100"/>
                </a:cubicBezTo>
                <a:cubicBezTo>
                  <a:pt x="38291" y="419100"/>
                  <a:pt x="16192" y="373951"/>
                  <a:pt x="14383" y="319088"/>
                </a:cubicBezTo>
                <a:lnTo>
                  <a:pt x="114205" y="319088"/>
                </a:lnTo>
                <a:close/>
                <a:moveTo>
                  <a:pt x="585788" y="311944"/>
                </a:moveTo>
                <a:cubicBezTo>
                  <a:pt x="585788" y="308039"/>
                  <a:pt x="582549" y="304800"/>
                  <a:pt x="578644" y="304800"/>
                </a:cubicBezTo>
                <a:lnTo>
                  <a:pt x="464344" y="304800"/>
                </a:lnTo>
                <a:cubicBezTo>
                  <a:pt x="460439" y="304800"/>
                  <a:pt x="457200" y="308039"/>
                  <a:pt x="457200" y="311944"/>
                </a:cubicBezTo>
                <a:cubicBezTo>
                  <a:pt x="457200" y="370713"/>
                  <a:pt x="478250" y="418433"/>
                  <a:pt x="507206" y="430435"/>
                </a:cubicBezTo>
                <a:lnTo>
                  <a:pt x="459296" y="478346"/>
                </a:lnTo>
                <a:cubicBezTo>
                  <a:pt x="457295" y="480346"/>
                  <a:pt x="456629" y="483489"/>
                  <a:pt x="457772" y="486156"/>
                </a:cubicBezTo>
                <a:cubicBezTo>
                  <a:pt x="458915" y="488823"/>
                  <a:pt x="461486" y="490538"/>
                  <a:pt x="464344" y="490538"/>
                </a:cubicBezTo>
                <a:lnTo>
                  <a:pt x="578644" y="490538"/>
                </a:lnTo>
                <a:cubicBezTo>
                  <a:pt x="581501" y="490538"/>
                  <a:pt x="584168" y="488823"/>
                  <a:pt x="585216" y="486156"/>
                </a:cubicBezTo>
                <a:cubicBezTo>
                  <a:pt x="586359" y="483489"/>
                  <a:pt x="585692" y="480441"/>
                  <a:pt x="583692" y="478346"/>
                </a:cubicBezTo>
                <a:lnTo>
                  <a:pt x="535781" y="430435"/>
                </a:lnTo>
                <a:cubicBezTo>
                  <a:pt x="564737" y="418433"/>
                  <a:pt x="585788" y="370713"/>
                  <a:pt x="585788" y="311944"/>
                </a:cubicBezTo>
                <a:close/>
                <a:moveTo>
                  <a:pt x="561404" y="476250"/>
                </a:moveTo>
                <a:lnTo>
                  <a:pt x="481584" y="476250"/>
                </a:lnTo>
                <a:lnTo>
                  <a:pt x="521494" y="436340"/>
                </a:lnTo>
                <a:lnTo>
                  <a:pt x="561404" y="476250"/>
                </a:lnTo>
                <a:close/>
                <a:moveTo>
                  <a:pt x="521494" y="419100"/>
                </a:moveTo>
                <a:cubicBezTo>
                  <a:pt x="495491" y="419100"/>
                  <a:pt x="473393" y="373951"/>
                  <a:pt x="471583" y="319088"/>
                </a:cubicBezTo>
                <a:lnTo>
                  <a:pt x="571405" y="319088"/>
                </a:lnTo>
                <a:cubicBezTo>
                  <a:pt x="569595" y="373951"/>
                  <a:pt x="547497" y="419100"/>
                  <a:pt x="521494" y="419100"/>
                </a:cubicBezTo>
                <a:close/>
              </a:path>
            </a:pathLst>
          </a:custGeom>
          <a:solidFill>
            <a:schemeClr val="accent1"/>
          </a:solidFill>
          <a:ln w="9525"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25" name="Freeform 24">
            <a:extLst>
              <a:ext uri="{FF2B5EF4-FFF2-40B4-BE49-F238E27FC236}">
                <a16:creationId xmlns:a16="http://schemas.microsoft.com/office/drawing/2014/main" id="{2F0675E4-B6BD-3F53-B3B3-B0F5A01B78FA}"/>
              </a:ext>
            </a:extLst>
          </p:cNvPr>
          <p:cNvSpPr/>
          <p:nvPr/>
        </p:nvSpPr>
        <p:spPr>
          <a:xfrm>
            <a:off x="535104" y="1488971"/>
            <a:ext cx="435940" cy="432506"/>
          </a:xfrm>
          <a:custGeom>
            <a:avLst/>
            <a:gdLst>
              <a:gd name="connsiteX0" fmla="*/ 2178 w 578726"/>
              <a:gd name="connsiteY0" fmla="*/ 572072 h 574166"/>
              <a:gd name="connsiteX1" fmla="*/ 7226 w 578726"/>
              <a:gd name="connsiteY1" fmla="*/ 574167 h 574166"/>
              <a:gd name="connsiteX2" fmla="*/ 9512 w 578726"/>
              <a:gd name="connsiteY2" fmla="*/ 573786 h 574166"/>
              <a:gd name="connsiteX3" fmla="*/ 466712 w 578726"/>
              <a:gd name="connsiteY3" fmla="*/ 421386 h 574166"/>
              <a:gd name="connsiteX4" fmla="*/ 471380 w 578726"/>
              <a:gd name="connsiteY4" fmla="*/ 416242 h 574166"/>
              <a:gd name="connsiteX5" fmla="*/ 469475 w 578726"/>
              <a:gd name="connsiteY5" fmla="*/ 409575 h 574166"/>
              <a:gd name="connsiteX6" fmla="*/ 402228 w 578726"/>
              <a:gd name="connsiteY6" fmla="*/ 342329 h 574166"/>
              <a:gd name="connsiteX7" fmla="*/ 421564 w 578726"/>
              <a:gd name="connsiteY7" fmla="*/ 312230 h 574166"/>
              <a:gd name="connsiteX8" fmla="*/ 440614 w 578726"/>
              <a:gd name="connsiteY8" fmla="*/ 293180 h 574166"/>
              <a:gd name="connsiteX9" fmla="*/ 473951 w 578726"/>
              <a:gd name="connsiteY9" fmla="*/ 259842 h 574166"/>
              <a:gd name="connsiteX10" fmla="*/ 493001 w 578726"/>
              <a:gd name="connsiteY10" fmla="*/ 240792 h 574166"/>
              <a:gd name="connsiteX11" fmla="*/ 526339 w 578726"/>
              <a:gd name="connsiteY11" fmla="*/ 207455 h 574166"/>
              <a:gd name="connsiteX12" fmla="*/ 545389 w 578726"/>
              <a:gd name="connsiteY12" fmla="*/ 188405 h 574166"/>
              <a:gd name="connsiteX13" fmla="*/ 578726 w 578726"/>
              <a:gd name="connsiteY13" fmla="*/ 155067 h 574166"/>
              <a:gd name="connsiteX14" fmla="*/ 564439 w 578726"/>
              <a:gd name="connsiteY14" fmla="*/ 155067 h 574166"/>
              <a:gd name="connsiteX15" fmla="*/ 545389 w 578726"/>
              <a:gd name="connsiteY15" fmla="*/ 174117 h 574166"/>
              <a:gd name="connsiteX16" fmla="*/ 512051 w 578726"/>
              <a:gd name="connsiteY16" fmla="*/ 207455 h 574166"/>
              <a:gd name="connsiteX17" fmla="*/ 493001 w 578726"/>
              <a:gd name="connsiteY17" fmla="*/ 226505 h 574166"/>
              <a:gd name="connsiteX18" fmla="*/ 459664 w 578726"/>
              <a:gd name="connsiteY18" fmla="*/ 259842 h 574166"/>
              <a:gd name="connsiteX19" fmla="*/ 440614 w 578726"/>
              <a:gd name="connsiteY19" fmla="*/ 278892 h 574166"/>
              <a:gd name="connsiteX20" fmla="*/ 407276 w 578726"/>
              <a:gd name="connsiteY20" fmla="*/ 312230 h 574166"/>
              <a:gd name="connsiteX21" fmla="*/ 390893 w 578726"/>
              <a:gd name="connsiteY21" fmla="*/ 330994 h 574166"/>
              <a:gd name="connsiteX22" fmla="*/ 260020 w 578726"/>
              <a:gd name="connsiteY22" fmla="*/ 200120 h 574166"/>
              <a:gd name="connsiteX23" fmla="*/ 276117 w 578726"/>
              <a:gd name="connsiteY23" fmla="*/ 171736 h 574166"/>
              <a:gd name="connsiteX24" fmla="*/ 295167 w 578726"/>
              <a:gd name="connsiteY24" fmla="*/ 152686 h 574166"/>
              <a:gd name="connsiteX25" fmla="*/ 328505 w 578726"/>
              <a:gd name="connsiteY25" fmla="*/ 119348 h 574166"/>
              <a:gd name="connsiteX26" fmla="*/ 347555 w 578726"/>
              <a:gd name="connsiteY26" fmla="*/ 100298 h 574166"/>
              <a:gd name="connsiteX27" fmla="*/ 380892 w 578726"/>
              <a:gd name="connsiteY27" fmla="*/ 66961 h 574166"/>
              <a:gd name="connsiteX28" fmla="*/ 399942 w 578726"/>
              <a:gd name="connsiteY28" fmla="*/ 47911 h 574166"/>
              <a:gd name="connsiteX29" fmla="*/ 433280 w 578726"/>
              <a:gd name="connsiteY29" fmla="*/ 14573 h 574166"/>
              <a:gd name="connsiteX30" fmla="*/ 418992 w 578726"/>
              <a:gd name="connsiteY30" fmla="*/ 14573 h 574166"/>
              <a:gd name="connsiteX31" fmla="*/ 399942 w 578726"/>
              <a:gd name="connsiteY31" fmla="*/ 33623 h 574166"/>
              <a:gd name="connsiteX32" fmla="*/ 366605 w 578726"/>
              <a:gd name="connsiteY32" fmla="*/ 66961 h 574166"/>
              <a:gd name="connsiteX33" fmla="*/ 347555 w 578726"/>
              <a:gd name="connsiteY33" fmla="*/ 86011 h 574166"/>
              <a:gd name="connsiteX34" fmla="*/ 314217 w 578726"/>
              <a:gd name="connsiteY34" fmla="*/ 119348 h 574166"/>
              <a:gd name="connsiteX35" fmla="*/ 295167 w 578726"/>
              <a:gd name="connsiteY35" fmla="*/ 138398 h 574166"/>
              <a:gd name="connsiteX36" fmla="*/ 261830 w 578726"/>
              <a:gd name="connsiteY36" fmla="*/ 171736 h 574166"/>
              <a:gd name="connsiteX37" fmla="*/ 249352 w 578726"/>
              <a:gd name="connsiteY37" fmla="*/ 189548 h 574166"/>
              <a:gd name="connsiteX38" fmla="*/ 164579 w 578726"/>
              <a:gd name="connsiteY38" fmla="*/ 104775 h 574166"/>
              <a:gd name="connsiteX39" fmla="*/ 157912 w 578726"/>
              <a:gd name="connsiteY39" fmla="*/ 102870 h 574166"/>
              <a:gd name="connsiteX40" fmla="*/ 152768 w 578726"/>
              <a:gd name="connsiteY40" fmla="*/ 107537 h 574166"/>
              <a:gd name="connsiteX41" fmla="*/ 368 w 578726"/>
              <a:gd name="connsiteY41" fmla="*/ 564737 h 574166"/>
              <a:gd name="connsiteX42" fmla="*/ 2083 w 578726"/>
              <a:gd name="connsiteY42" fmla="*/ 572072 h 574166"/>
              <a:gd name="connsiteX43" fmla="*/ 162770 w 578726"/>
              <a:gd name="connsiteY43" fmla="*/ 123063 h 574166"/>
              <a:gd name="connsiteX44" fmla="*/ 237636 w 578726"/>
              <a:gd name="connsiteY44" fmla="*/ 197930 h 574166"/>
              <a:gd name="connsiteX45" fmla="*/ 137814 w 578726"/>
              <a:gd name="connsiteY45" fmla="*/ 197930 h 574166"/>
              <a:gd name="connsiteX46" fmla="*/ 162770 w 578726"/>
              <a:gd name="connsiteY46" fmla="*/ 123063 h 574166"/>
              <a:gd name="connsiteX47" fmla="*/ 133052 w 578726"/>
              <a:gd name="connsiteY47" fmla="*/ 212217 h 574166"/>
              <a:gd name="connsiteX48" fmla="*/ 251924 w 578726"/>
              <a:gd name="connsiteY48" fmla="*/ 212217 h 574166"/>
              <a:gd name="connsiteX49" fmla="*/ 313836 w 578726"/>
              <a:gd name="connsiteY49" fmla="*/ 274130 h 574166"/>
              <a:gd name="connsiteX50" fmla="*/ 112382 w 578726"/>
              <a:gd name="connsiteY50" fmla="*/ 274130 h 574166"/>
              <a:gd name="connsiteX51" fmla="*/ 133052 w 578726"/>
              <a:gd name="connsiteY51" fmla="*/ 212217 h 574166"/>
              <a:gd name="connsiteX52" fmla="*/ 107620 w 578726"/>
              <a:gd name="connsiteY52" fmla="*/ 288417 h 574166"/>
              <a:gd name="connsiteX53" fmla="*/ 328124 w 578726"/>
              <a:gd name="connsiteY53" fmla="*/ 288417 h 574166"/>
              <a:gd name="connsiteX54" fmla="*/ 390036 w 578726"/>
              <a:gd name="connsiteY54" fmla="*/ 350330 h 574166"/>
              <a:gd name="connsiteX55" fmla="*/ 86951 w 578726"/>
              <a:gd name="connsiteY55" fmla="*/ 350330 h 574166"/>
              <a:gd name="connsiteX56" fmla="*/ 107620 w 578726"/>
              <a:gd name="connsiteY56" fmla="*/ 288417 h 574166"/>
              <a:gd name="connsiteX57" fmla="*/ 82188 w 578726"/>
              <a:gd name="connsiteY57" fmla="*/ 364617 h 574166"/>
              <a:gd name="connsiteX58" fmla="*/ 404324 w 578726"/>
              <a:gd name="connsiteY58" fmla="*/ 364617 h 574166"/>
              <a:gd name="connsiteX59" fmla="*/ 451187 w 578726"/>
              <a:gd name="connsiteY59" fmla="*/ 411480 h 574166"/>
              <a:gd name="connsiteX60" fmla="*/ 406133 w 578726"/>
              <a:gd name="connsiteY60" fmla="*/ 426530 h 574166"/>
              <a:gd name="connsiteX61" fmla="*/ 61614 w 578726"/>
              <a:gd name="connsiteY61" fmla="*/ 426530 h 574166"/>
              <a:gd name="connsiteX62" fmla="*/ 82283 w 578726"/>
              <a:gd name="connsiteY62" fmla="*/ 364617 h 574166"/>
              <a:gd name="connsiteX63" fmla="*/ 56756 w 578726"/>
              <a:gd name="connsiteY63" fmla="*/ 440817 h 574166"/>
              <a:gd name="connsiteX64" fmla="*/ 363176 w 578726"/>
              <a:gd name="connsiteY64" fmla="*/ 440817 h 574166"/>
              <a:gd name="connsiteX65" fmla="*/ 177438 w 578726"/>
              <a:gd name="connsiteY65" fmla="*/ 502730 h 574166"/>
              <a:gd name="connsiteX66" fmla="*/ 36087 w 578726"/>
              <a:gd name="connsiteY66" fmla="*/ 502730 h 574166"/>
              <a:gd name="connsiteX67" fmla="*/ 56756 w 578726"/>
              <a:gd name="connsiteY67" fmla="*/ 440817 h 574166"/>
              <a:gd name="connsiteX68" fmla="*/ 31325 w 578726"/>
              <a:gd name="connsiteY68" fmla="*/ 517017 h 574166"/>
              <a:gd name="connsiteX69" fmla="*/ 134576 w 578726"/>
              <a:gd name="connsiteY69" fmla="*/ 517017 h 574166"/>
              <a:gd name="connsiteX70" fmla="*/ 18466 w 578726"/>
              <a:gd name="connsiteY70" fmla="*/ 555689 h 574166"/>
              <a:gd name="connsiteX71" fmla="*/ 31325 w 578726"/>
              <a:gd name="connsiteY71" fmla="*/ 517017 h 574166"/>
              <a:gd name="connsiteX72" fmla="*/ 273831 w 578726"/>
              <a:gd name="connsiteY72" fmla="*/ 21717 h 574166"/>
              <a:gd name="connsiteX73" fmla="*/ 273831 w 578726"/>
              <a:gd name="connsiteY73" fmla="*/ 7429 h 574166"/>
              <a:gd name="connsiteX74" fmla="*/ 311931 w 578726"/>
              <a:gd name="connsiteY74" fmla="*/ 7429 h 574166"/>
              <a:gd name="connsiteX75" fmla="*/ 311931 w 578726"/>
              <a:gd name="connsiteY75" fmla="*/ 21717 h 574166"/>
              <a:gd name="connsiteX76" fmla="*/ 273831 w 578726"/>
              <a:gd name="connsiteY76" fmla="*/ 21717 h 574166"/>
              <a:gd name="connsiteX77" fmla="*/ 350031 w 578726"/>
              <a:gd name="connsiteY77" fmla="*/ 197930 h 574166"/>
              <a:gd name="connsiteX78" fmla="*/ 388131 w 578726"/>
              <a:gd name="connsiteY78" fmla="*/ 197930 h 574166"/>
              <a:gd name="connsiteX79" fmla="*/ 388131 w 578726"/>
              <a:gd name="connsiteY79" fmla="*/ 212217 h 574166"/>
              <a:gd name="connsiteX80" fmla="*/ 350031 w 578726"/>
              <a:gd name="connsiteY80" fmla="*/ 212217 h 574166"/>
              <a:gd name="connsiteX81" fmla="*/ 350031 w 578726"/>
              <a:gd name="connsiteY81" fmla="*/ 197930 h 574166"/>
              <a:gd name="connsiteX82" fmla="*/ 419183 w 578726"/>
              <a:gd name="connsiteY82" fmla="*/ 109823 h 574166"/>
              <a:gd name="connsiteX83" fmla="*/ 433470 w 578726"/>
              <a:gd name="connsiteY83" fmla="*/ 109823 h 574166"/>
              <a:gd name="connsiteX84" fmla="*/ 433470 w 578726"/>
              <a:gd name="connsiteY84" fmla="*/ 147923 h 574166"/>
              <a:gd name="connsiteX85" fmla="*/ 419183 w 578726"/>
              <a:gd name="connsiteY85" fmla="*/ 147923 h 574166"/>
              <a:gd name="connsiteX86" fmla="*/ 419183 w 578726"/>
              <a:gd name="connsiteY86" fmla="*/ 109823 h 574166"/>
              <a:gd name="connsiteX87" fmla="*/ 209537 w 578726"/>
              <a:gd name="connsiteY87" fmla="*/ 52673 h 574166"/>
              <a:gd name="connsiteX88" fmla="*/ 209537 w 578726"/>
              <a:gd name="connsiteY88" fmla="*/ 14573 h 574166"/>
              <a:gd name="connsiteX89" fmla="*/ 223825 w 578726"/>
              <a:gd name="connsiteY89" fmla="*/ 14573 h 574166"/>
              <a:gd name="connsiteX90" fmla="*/ 223825 w 578726"/>
              <a:gd name="connsiteY90" fmla="*/ 52673 h 574166"/>
              <a:gd name="connsiteX91" fmla="*/ 209537 w 578726"/>
              <a:gd name="connsiteY91" fmla="*/ 52673 h 574166"/>
              <a:gd name="connsiteX92" fmla="*/ 533483 w 578726"/>
              <a:gd name="connsiteY92" fmla="*/ 319373 h 574166"/>
              <a:gd name="connsiteX93" fmla="*/ 547770 w 578726"/>
              <a:gd name="connsiteY93" fmla="*/ 319373 h 574166"/>
              <a:gd name="connsiteX94" fmla="*/ 547770 w 578726"/>
              <a:gd name="connsiteY94" fmla="*/ 357473 h 574166"/>
              <a:gd name="connsiteX95" fmla="*/ 533483 w 578726"/>
              <a:gd name="connsiteY95" fmla="*/ 357473 h 574166"/>
              <a:gd name="connsiteX96" fmla="*/ 533483 w 578726"/>
              <a:gd name="connsiteY96" fmla="*/ 319373 h 574166"/>
              <a:gd name="connsiteX97" fmla="*/ 545675 w 578726"/>
              <a:gd name="connsiteY97" fmla="*/ 38671 h 574166"/>
              <a:gd name="connsiteX98" fmla="*/ 535578 w 578726"/>
              <a:gd name="connsiteY98" fmla="*/ 28575 h 574166"/>
              <a:gd name="connsiteX99" fmla="*/ 564153 w 578726"/>
              <a:gd name="connsiteY99" fmla="*/ 0 h 574166"/>
              <a:gd name="connsiteX100" fmla="*/ 574250 w 578726"/>
              <a:gd name="connsiteY100" fmla="*/ 10096 h 574166"/>
              <a:gd name="connsiteX101" fmla="*/ 545675 w 578726"/>
              <a:gd name="connsiteY101" fmla="*/ 38671 h 574166"/>
              <a:gd name="connsiteX102" fmla="*/ 502526 w 578726"/>
              <a:gd name="connsiteY102" fmla="*/ 102680 h 574166"/>
              <a:gd name="connsiteX103" fmla="*/ 540626 w 578726"/>
              <a:gd name="connsiteY103" fmla="*/ 102680 h 574166"/>
              <a:gd name="connsiteX104" fmla="*/ 540626 w 578726"/>
              <a:gd name="connsiteY104" fmla="*/ 116967 h 574166"/>
              <a:gd name="connsiteX105" fmla="*/ 502526 w 578726"/>
              <a:gd name="connsiteY105" fmla="*/ 116967 h 574166"/>
              <a:gd name="connsiteX106" fmla="*/ 502526 w 578726"/>
              <a:gd name="connsiteY106" fmla="*/ 102680 h 57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78726" h="574166">
                <a:moveTo>
                  <a:pt x="2178" y="572072"/>
                </a:moveTo>
                <a:cubicBezTo>
                  <a:pt x="3512" y="573405"/>
                  <a:pt x="5321" y="574167"/>
                  <a:pt x="7226" y="574167"/>
                </a:cubicBezTo>
                <a:cubicBezTo>
                  <a:pt x="7988" y="574167"/>
                  <a:pt x="8750" y="574072"/>
                  <a:pt x="9512" y="573786"/>
                </a:cubicBezTo>
                <a:lnTo>
                  <a:pt x="466712" y="421386"/>
                </a:lnTo>
                <a:cubicBezTo>
                  <a:pt x="469094" y="420624"/>
                  <a:pt x="470808" y="418624"/>
                  <a:pt x="471380" y="416242"/>
                </a:cubicBezTo>
                <a:cubicBezTo>
                  <a:pt x="471951" y="413861"/>
                  <a:pt x="471189" y="411290"/>
                  <a:pt x="469475" y="409575"/>
                </a:cubicBezTo>
                <a:lnTo>
                  <a:pt x="402228" y="342329"/>
                </a:lnTo>
                <a:cubicBezTo>
                  <a:pt x="413563" y="336994"/>
                  <a:pt x="421564" y="325565"/>
                  <a:pt x="421564" y="312230"/>
                </a:cubicBezTo>
                <a:cubicBezTo>
                  <a:pt x="421564" y="301752"/>
                  <a:pt x="430136" y="293180"/>
                  <a:pt x="440614" y="293180"/>
                </a:cubicBezTo>
                <a:cubicBezTo>
                  <a:pt x="458997" y="293180"/>
                  <a:pt x="473951" y="278225"/>
                  <a:pt x="473951" y="259842"/>
                </a:cubicBezTo>
                <a:cubicBezTo>
                  <a:pt x="473951" y="249365"/>
                  <a:pt x="482524" y="240792"/>
                  <a:pt x="493001" y="240792"/>
                </a:cubicBezTo>
                <a:cubicBezTo>
                  <a:pt x="511385" y="240792"/>
                  <a:pt x="526339" y="225838"/>
                  <a:pt x="526339" y="207455"/>
                </a:cubicBezTo>
                <a:cubicBezTo>
                  <a:pt x="526339" y="196977"/>
                  <a:pt x="534911" y="188405"/>
                  <a:pt x="545389" y="188405"/>
                </a:cubicBezTo>
                <a:cubicBezTo>
                  <a:pt x="563772" y="188405"/>
                  <a:pt x="578726" y="173450"/>
                  <a:pt x="578726" y="155067"/>
                </a:cubicBezTo>
                <a:lnTo>
                  <a:pt x="564439" y="155067"/>
                </a:lnTo>
                <a:cubicBezTo>
                  <a:pt x="564439" y="165545"/>
                  <a:pt x="555866" y="174117"/>
                  <a:pt x="545389" y="174117"/>
                </a:cubicBezTo>
                <a:cubicBezTo>
                  <a:pt x="527006" y="174117"/>
                  <a:pt x="512051" y="189071"/>
                  <a:pt x="512051" y="207455"/>
                </a:cubicBezTo>
                <a:cubicBezTo>
                  <a:pt x="512051" y="217932"/>
                  <a:pt x="503479" y="226505"/>
                  <a:pt x="493001" y="226505"/>
                </a:cubicBezTo>
                <a:cubicBezTo>
                  <a:pt x="474618" y="226505"/>
                  <a:pt x="459664" y="241459"/>
                  <a:pt x="459664" y="259842"/>
                </a:cubicBezTo>
                <a:cubicBezTo>
                  <a:pt x="459664" y="270319"/>
                  <a:pt x="451091" y="278892"/>
                  <a:pt x="440614" y="278892"/>
                </a:cubicBezTo>
                <a:cubicBezTo>
                  <a:pt x="422231" y="278892"/>
                  <a:pt x="407276" y="293846"/>
                  <a:pt x="407276" y="312230"/>
                </a:cubicBezTo>
                <a:cubicBezTo>
                  <a:pt x="407276" y="321850"/>
                  <a:pt x="400133" y="329660"/>
                  <a:pt x="390893" y="330994"/>
                </a:cubicBezTo>
                <a:lnTo>
                  <a:pt x="260020" y="200120"/>
                </a:lnTo>
                <a:cubicBezTo>
                  <a:pt x="269640" y="194310"/>
                  <a:pt x="276117" y="183737"/>
                  <a:pt x="276117" y="171736"/>
                </a:cubicBezTo>
                <a:cubicBezTo>
                  <a:pt x="276117" y="161258"/>
                  <a:pt x="284690" y="152686"/>
                  <a:pt x="295167" y="152686"/>
                </a:cubicBezTo>
                <a:cubicBezTo>
                  <a:pt x="313550" y="152686"/>
                  <a:pt x="328505" y="137732"/>
                  <a:pt x="328505" y="119348"/>
                </a:cubicBezTo>
                <a:cubicBezTo>
                  <a:pt x="328505" y="108871"/>
                  <a:pt x="337077" y="100298"/>
                  <a:pt x="347555" y="100298"/>
                </a:cubicBezTo>
                <a:cubicBezTo>
                  <a:pt x="365938" y="100298"/>
                  <a:pt x="380892" y="85344"/>
                  <a:pt x="380892" y="66961"/>
                </a:cubicBezTo>
                <a:cubicBezTo>
                  <a:pt x="380892" y="56483"/>
                  <a:pt x="389465" y="47911"/>
                  <a:pt x="399942" y="47911"/>
                </a:cubicBezTo>
                <a:cubicBezTo>
                  <a:pt x="418325" y="47911"/>
                  <a:pt x="433280" y="32957"/>
                  <a:pt x="433280" y="14573"/>
                </a:cubicBezTo>
                <a:lnTo>
                  <a:pt x="418992" y="14573"/>
                </a:lnTo>
                <a:cubicBezTo>
                  <a:pt x="418992" y="25051"/>
                  <a:pt x="410420" y="33623"/>
                  <a:pt x="399942" y="33623"/>
                </a:cubicBezTo>
                <a:cubicBezTo>
                  <a:pt x="381559" y="33623"/>
                  <a:pt x="366605" y="48577"/>
                  <a:pt x="366605" y="66961"/>
                </a:cubicBezTo>
                <a:cubicBezTo>
                  <a:pt x="366605" y="77438"/>
                  <a:pt x="358032" y="86011"/>
                  <a:pt x="347555" y="86011"/>
                </a:cubicBezTo>
                <a:cubicBezTo>
                  <a:pt x="329171" y="86011"/>
                  <a:pt x="314217" y="100965"/>
                  <a:pt x="314217" y="119348"/>
                </a:cubicBezTo>
                <a:cubicBezTo>
                  <a:pt x="314217" y="129826"/>
                  <a:pt x="305645" y="138398"/>
                  <a:pt x="295167" y="138398"/>
                </a:cubicBezTo>
                <a:cubicBezTo>
                  <a:pt x="276784" y="138398"/>
                  <a:pt x="261830" y="153353"/>
                  <a:pt x="261830" y="171736"/>
                </a:cubicBezTo>
                <a:cubicBezTo>
                  <a:pt x="261830" y="179927"/>
                  <a:pt x="256591" y="186881"/>
                  <a:pt x="249352" y="189548"/>
                </a:cubicBezTo>
                <a:lnTo>
                  <a:pt x="164579" y="104775"/>
                </a:lnTo>
                <a:cubicBezTo>
                  <a:pt x="162865" y="103061"/>
                  <a:pt x="160293" y="102298"/>
                  <a:pt x="157912" y="102870"/>
                </a:cubicBezTo>
                <a:cubicBezTo>
                  <a:pt x="155531" y="103442"/>
                  <a:pt x="153530" y="105251"/>
                  <a:pt x="152768" y="107537"/>
                </a:cubicBezTo>
                <a:lnTo>
                  <a:pt x="368" y="564737"/>
                </a:lnTo>
                <a:cubicBezTo>
                  <a:pt x="-489" y="567309"/>
                  <a:pt x="178" y="570167"/>
                  <a:pt x="2083" y="572072"/>
                </a:cubicBezTo>
                <a:close/>
                <a:moveTo>
                  <a:pt x="162770" y="123063"/>
                </a:moveTo>
                <a:lnTo>
                  <a:pt x="237636" y="197930"/>
                </a:lnTo>
                <a:lnTo>
                  <a:pt x="137814" y="197930"/>
                </a:lnTo>
                <a:lnTo>
                  <a:pt x="162770" y="123063"/>
                </a:lnTo>
                <a:close/>
                <a:moveTo>
                  <a:pt x="133052" y="212217"/>
                </a:moveTo>
                <a:lnTo>
                  <a:pt x="251924" y="212217"/>
                </a:lnTo>
                <a:lnTo>
                  <a:pt x="313836" y="274130"/>
                </a:lnTo>
                <a:lnTo>
                  <a:pt x="112382" y="274130"/>
                </a:lnTo>
                <a:lnTo>
                  <a:pt x="133052" y="212217"/>
                </a:lnTo>
                <a:close/>
                <a:moveTo>
                  <a:pt x="107620" y="288417"/>
                </a:moveTo>
                <a:lnTo>
                  <a:pt x="328124" y="288417"/>
                </a:lnTo>
                <a:lnTo>
                  <a:pt x="390036" y="350330"/>
                </a:lnTo>
                <a:lnTo>
                  <a:pt x="86951" y="350330"/>
                </a:lnTo>
                <a:lnTo>
                  <a:pt x="107620" y="288417"/>
                </a:lnTo>
                <a:close/>
                <a:moveTo>
                  <a:pt x="82188" y="364617"/>
                </a:moveTo>
                <a:lnTo>
                  <a:pt x="404324" y="364617"/>
                </a:lnTo>
                <a:lnTo>
                  <a:pt x="451187" y="411480"/>
                </a:lnTo>
                <a:lnTo>
                  <a:pt x="406133" y="426530"/>
                </a:lnTo>
                <a:lnTo>
                  <a:pt x="61614" y="426530"/>
                </a:lnTo>
                <a:lnTo>
                  <a:pt x="82283" y="364617"/>
                </a:lnTo>
                <a:close/>
                <a:moveTo>
                  <a:pt x="56756" y="440817"/>
                </a:moveTo>
                <a:lnTo>
                  <a:pt x="363176" y="440817"/>
                </a:lnTo>
                <a:lnTo>
                  <a:pt x="177438" y="502730"/>
                </a:lnTo>
                <a:lnTo>
                  <a:pt x="36087" y="502730"/>
                </a:lnTo>
                <a:lnTo>
                  <a:pt x="56756" y="440817"/>
                </a:lnTo>
                <a:close/>
                <a:moveTo>
                  <a:pt x="31325" y="517017"/>
                </a:moveTo>
                <a:lnTo>
                  <a:pt x="134576" y="517017"/>
                </a:lnTo>
                <a:lnTo>
                  <a:pt x="18466" y="555689"/>
                </a:lnTo>
                <a:lnTo>
                  <a:pt x="31325" y="517017"/>
                </a:lnTo>
                <a:close/>
                <a:moveTo>
                  <a:pt x="273831" y="21717"/>
                </a:moveTo>
                <a:lnTo>
                  <a:pt x="273831" y="7429"/>
                </a:lnTo>
                <a:lnTo>
                  <a:pt x="311931" y="7429"/>
                </a:lnTo>
                <a:lnTo>
                  <a:pt x="311931" y="21717"/>
                </a:lnTo>
                <a:lnTo>
                  <a:pt x="273831" y="21717"/>
                </a:lnTo>
                <a:close/>
                <a:moveTo>
                  <a:pt x="350031" y="197930"/>
                </a:moveTo>
                <a:lnTo>
                  <a:pt x="388131" y="197930"/>
                </a:lnTo>
                <a:lnTo>
                  <a:pt x="388131" y="212217"/>
                </a:lnTo>
                <a:lnTo>
                  <a:pt x="350031" y="212217"/>
                </a:lnTo>
                <a:lnTo>
                  <a:pt x="350031" y="197930"/>
                </a:lnTo>
                <a:close/>
                <a:moveTo>
                  <a:pt x="419183" y="109823"/>
                </a:moveTo>
                <a:lnTo>
                  <a:pt x="433470" y="109823"/>
                </a:lnTo>
                <a:lnTo>
                  <a:pt x="433470" y="147923"/>
                </a:lnTo>
                <a:lnTo>
                  <a:pt x="419183" y="147923"/>
                </a:lnTo>
                <a:lnTo>
                  <a:pt x="419183" y="109823"/>
                </a:lnTo>
                <a:close/>
                <a:moveTo>
                  <a:pt x="209537" y="52673"/>
                </a:moveTo>
                <a:lnTo>
                  <a:pt x="209537" y="14573"/>
                </a:lnTo>
                <a:lnTo>
                  <a:pt x="223825" y="14573"/>
                </a:lnTo>
                <a:lnTo>
                  <a:pt x="223825" y="52673"/>
                </a:lnTo>
                <a:lnTo>
                  <a:pt x="209537" y="52673"/>
                </a:lnTo>
                <a:close/>
                <a:moveTo>
                  <a:pt x="533483" y="319373"/>
                </a:moveTo>
                <a:lnTo>
                  <a:pt x="547770" y="319373"/>
                </a:lnTo>
                <a:lnTo>
                  <a:pt x="547770" y="357473"/>
                </a:lnTo>
                <a:lnTo>
                  <a:pt x="533483" y="357473"/>
                </a:lnTo>
                <a:lnTo>
                  <a:pt x="533483" y="319373"/>
                </a:lnTo>
                <a:close/>
                <a:moveTo>
                  <a:pt x="545675" y="38671"/>
                </a:moveTo>
                <a:lnTo>
                  <a:pt x="535578" y="28575"/>
                </a:lnTo>
                <a:lnTo>
                  <a:pt x="564153" y="0"/>
                </a:lnTo>
                <a:lnTo>
                  <a:pt x="574250" y="10096"/>
                </a:lnTo>
                <a:lnTo>
                  <a:pt x="545675" y="38671"/>
                </a:lnTo>
                <a:close/>
                <a:moveTo>
                  <a:pt x="502526" y="102680"/>
                </a:moveTo>
                <a:lnTo>
                  <a:pt x="540626" y="102680"/>
                </a:lnTo>
                <a:lnTo>
                  <a:pt x="540626" y="116967"/>
                </a:lnTo>
                <a:lnTo>
                  <a:pt x="502526" y="116967"/>
                </a:lnTo>
                <a:lnTo>
                  <a:pt x="502526" y="102680"/>
                </a:lnTo>
                <a:close/>
              </a:path>
            </a:pathLst>
          </a:custGeom>
          <a:solidFill>
            <a:schemeClr val="accent1"/>
          </a:solidFill>
          <a:ln w="9525"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26" name="Freeform 25">
            <a:extLst>
              <a:ext uri="{FF2B5EF4-FFF2-40B4-BE49-F238E27FC236}">
                <a16:creationId xmlns:a16="http://schemas.microsoft.com/office/drawing/2014/main" id="{37FD9EF2-3727-EBDC-D6DC-DCA74EBABFE2}"/>
              </a:ext>
            </a:extLst>
          </p:cNvPr>
          <p:cNvSpPr/>
          <p:nvPr/>
        </p:nvSpPr>
        <p:spPr>
          <a:xfrm>
            <a:off x="561145" y="3811427"/>
            <a:ext cx="383860" cy="441258"/>
          </a:xfrm>
          <a:custGeom>
            <a:avLst/>
            <a:gdLst>
              <a:gd name="connsiteX0" fmla="*/ 329851 w 509587"/>
              <a:gd name="connsiteY0" fmla="*/ 0 h 585787"/>
              <a:gd name="connsiteX1" fmla="*/ 27337 w 509587"/>
              <a:gd name="connsiteY1" fmla="*/ 0 h 585787"/>
              <a:gd name="connsiteX2" fmla="*/ 0 w 509587"/>
              <a:gd name="connsiteY2" fmla="*/ 26194 h 585787"/>
              <a:gd name="connsiteX3" fmla="*/ 0 w 509587"/>
              <a:gd name="connsiteY3" fmla="*/ 559594 h 585787"/>
              <a:gd name="connsiteX4" fmla="*/ 27337 w 509587"/>
              <a:gd name="connsiteY4" fmla="*/ 585788 h 585787"/>
              <a:gd name="connsiteX5" fmla="*/ 329851 w 509587"/>
              <a:gd name="connsiteY5" fmla="*/ 585788 h 585787"/>
              <a:gd name="connsiteX6" fmla="*/ 357188 w 509587"/>
              <a:gd name="connsiteY6" fmla="*/ 559594 h 585787"/>
              <a:gd name="connsiteX7" fmla="*/ 357188 w 509587"/>
              <a:gd name="connsiteY7" fmla="*/ 338138 h 585787"/>
              <a:gd name="connsiteX8" fmla="*/ 454819 w 509587"/>
              <a:gd name="connsiteY8" fmla="*/ 338138 h 585787"/>
              <a:gd name="connsiteX9" fmla="*/ 509587 w 509587"/>
              <a:gd name="connsiteY9" fmla="*/ 283369 h 585787"/>
              <a:gd name="connsiteX10" fmla="*/ 509587 w 509587"/>
              <a:gd name="connsiteY10" fmla="*/ 150019 h 585787"/>
              <a:gd name="connsiteX11" fmla="*/ 454819 w 509587"/>
              <a:gd name="connsiteY11" fmla="*/ 95250 h 585787"/>
              <a:gd name="connsiteX12" fmla="*/ 357188 w 509587"/>
              <a:gd name="connsiteY12" fmla="*/ 95250 h 585787"/>
              <a:gd name="connsiteX13" fmla="*/ 357188 w 509587"/>
              <a:gd name="connsiteY13" fmla="*/ 26194 h 585787"/>
              <a:gd name="connsiteX14" fmla="*/ 329851 w 509587"/>
              <a:gd name="connsiteY14" fmla="*/ 0 h 585787"/>
              <a:gd name="connsiteX15" fmla="*/ 342900 w 509587"/>
              <a:gd name="connsiteY15" fmla="*/ 559594 h 585787"/>
              <a:gd name="connsiteX16" fmla="*/ 329851 w 509587"/>
              <a:gd name="connsiteY16" fmla="*/ 571500 h 585787"/>
              <a:gd name="connsiteX17" fmla="*/ 27337 w 509587"/>
              <a:gd name="connsiteY17" fmla="*/ 571500 h 585787"/>
              <a:gd name="connsiteX18" fmla="*/ 14288 w 509587"/>
              <a:gd name="connsiteY18" fmla="*/ 559594 h 585787"/>
              <a:gd name="connsiteX19" fmla="*/ 14288 w 509587"/>
              <a:gd name="connsiteY19" fmla="*/ 26194 h 585787"/>
              <a:gd name="connsiteX20" fmla="*/ 27337 w 509587"/>
              <a:gd name="connsiteY20" fmla="*/ 14288 h 585787"/>
              <a:gd name="connsiteX21" fmla="*/ 329851 w 509587"/>
              <a:gd name="connsiteY21" fmla="*/ 14288 h 585787"/>
              <a:gd name="connsiteX22" fmla="*/ 342900 w 509587"/>
              <a:gd name="connsiteY22" fmla="*/ 26194 h 585787"/>
              <a:gd name="connsiteX23" fmla="*/ 342900 w 509587"/>
              <a:gd name="connsiteY23" fmla="*/ 95250 h 585787"/>
              <a:gd name="connsiteX24" fmla="*/ 207169 w 509587"/>
              <a:gd name="connsiteY24" fmla="*/ 95250 h 585787"/>
              <a:gd name="connsiteX25" fmla="*/ 152400 w 509587"/>
              <a:gd name="connsiteY25" fmla="*/ 150019 h 585787"/>
              <a:gd name="connsiteX26" fmla="*/ 152400 w 509587"/>
              <a:gd name="connsiteY26" fmla="*/ 283369 h 585787"/>
              <a:gd name="connsiteX27" fmla="*/ 207169 w 509587"/>
              <a:gd name="connsiteY27" fmla="*/ 338138 h 585787"/>
              <a:gd name="connsiteX28" fmla="*/ 228600 w 509587"/>
              <a:gd name="connsiteY28" fmla="*/ 338138 h 585787"/>
              <a:gd name="connsiteX29" fmla="*/ 228600 w 509587"/>
              <a:gd name="connsiteY29" fmla="*/ 407194 h 585787"/>
              <a:gd name="connsiteX30" fmla="*/ 232981 w 509587"/>
              <a:gd name="connsiteY30" fmla="*/ 413766 h 585787"/>
              <a:gd name="connsiteX31" fmla="*/ 235744 w 509587"/>
              <a:gd name="connsiteY31" fmla="*/ 414338 h 585787"/>
              <a:gd name="connsiteX32" fmla="*/ 240792 w 509587"/>
              <a:gd name="connsiteY32" fmla="*/ 412242 h 585787"/>
              <a:gd name="connsiteX33" fmla="*/ 314897 w 509587"/>
              <a:gd name="connsiteY33" fmla="*/ 338138 h 585787"/>
              <a:gd name="connsiteX34" fmla="*/ 342900 w 509587"/>
              <a:gd name="connsiteY34" fmla="*/ 338138 h 585787"/>
              <a:gd name="connsiteX35" fmla="*/ 342900 w 509587"/>
              <a:gd name="connsiteY35" fmla="*/ 559594 h 585787"/>
              <a:gd name="connsiteX36" fmla="*/ 454819 w 509587"/>
              <a:gd name="connsiteY36" fmla="*/ 109538 h 585787"/>
              <a:gd name="connsiteX37" fmla="*/ 495300 w 509587"/>
              <a:gd name="connsiteY37" fmla="*/ 150019 h 585787"/>
              <a:gd name="connsiteX38" fmla="*/ 495300 w 509587"/>
              <a:gd name="connsiteY38" fmla="*/ 283369 h 585787"/>
              <a:gd name="connsiteX39" fmla="*/ 454819 w 509587"/>
              <a:gd name="connsiteY39" fmla="*/ 323850 h 585787"/>
              <a:gd name="connsiteX40" fmla="*/ 311944 w 509587"/>
              <a:gd name="connsiteY40" fmla="*/ 323850 h 585787"/>
              <a:gd name="connsiteX41" fmla="*/ 306896 w 509587"/>
              <a:gd name="connsiteY41" fmla="*/ 325946 h 585787"/>
              <a:gd name="connsiteX42" fmla="*/ 242888 w 509587"/>
              <a:gd name="connsiteY42" fmla="*/ 389954 h 585787"/>
              <a:gd name="connsiteX43" fmla="*/ 242888 w 509587"/>
              <a:gd name="connsiteY43" fmla="*/ 330994 h 585787"/>
              <a:gd name="connsiteX44" fmla="*/ 235744 w 509587"/>
              <a:gd name="connsiteY44" fmla="*/ 323850 h 585787"/>
              <a:gd name="connsiteX45" fmla="*/ 207169 w 509587"/>
              <a:gd name="connsiteY45" fmla="*/ 323850 h 585787"/>
              <a:gd name="connsiteX46" fmla="*/ 166688 w 509587"/>
              <a:gd name="connsiteY46" fmla="*/ 283369 h 585787"/>
              <a:gd name="connsiteX47" fmla="*/ 166688 w 509587"/>
              <a:gd name="connsiteY47" fmla="*/ 150019 h 585787"/>
              <a:gd name="connsiteX48" fmla="*/ 207169 w 509587"/>
              <a:gd name="connsiteY48" fmla="*/ 109538 h 585787"/>
              <a:gd name="connsiteX49" fmla="*/ 454819 w 509587"/>
              <a:gd name="connsiteY49" fmla="*/ 109538 h 585787"/>
              <a:gd name="connsiteX50" fmla="*/ 178594 w 509587"/>
              <a:gd name="connsiteY50" fmla="*/ 476250 h 585787"/>
              <a:gd name="connsiteX51" fmla="*/ 152400 w 509587"/>
              <a:gd name="connsiteY51" fmla="*/ 502444 h 585787"/>
              <a:gd name="connsiteX52" fmla="*/ 178594 w 509587"/>
              <a:gd name="connsiteY52" fmla="*/ 528638 h 585787"/>
              <a:gd name="connsiteX53" fmla="*/ 204788 w 509587"/>
              <a:gd name="connsiteY53" fmla="*/ 502444 h 585787"/>
              <a:gd name="connsiteX54" fmla="*/ 178594 w 509587"/>
              <a:gd name="connsiteY54" fmla="*/ 476250 h 585787"/>
              <a:gd name="connsiteX55" fmla="*/ 178594 w 509587"/>
              <a:gd name="connsiteY55" fmla="*/ 514350 h 585787"/>
              <a:gd name="connsiteX56" fmla="*/ 166688 w 509587"/>
              <a:gd name="connsiteY56" fmla="*/ 502444 h 585787"/>
              <a:gd name="connsiteX57" fmla="*/ 178594 w 509587"/>
              <a:gd name="connsiteY57" fmla="*/ 490538 h 585787"/>
              <a:gd name="connsiteX58" fmla="*/ 190500 w 509587"/>
              <a:gd name="connsiteY58" fmla="*/ 502444 h 585787"/>
              <a:gd name="connsiteX59" fmla="*/ 178594 w 509587"/>
              <a:gd name="connsiteY59" fmla="*/ 514350 h 585787"/>
              <a:gd name="connsiteX60" fmla="*/ 335375 w 509587"/>
              <a:gd name="connsiteY60" fmla="*/ 278892 h 585787"/>
              <a:gd name="connsiteX61" fmla="*/ 340423 w 509587"/>
              <a:gd name="connsiteY61" fmla="*/ 280988 h 585787"/>
              <a:gd name="connsiteX62" fmla="*/ 345472 w 509587"/>
              <a:gd name="connsiteY62" fmla="*/ 278892 h 585787"/>
              <a:gd name="connsiteX63" fmla="*/ 401955 w 509587"/>
              <a:gd name="connsiteY63" fmla="*/ 222790 h 585787"/>
              <a:gd name="connsiteX64" fmla="*/ 414242 w 509587"/>
              <a:gd name="connsiteY64" fmla="*/ 193643 h 585787"/>
              <a:gd name="connsiteX65" fmla="*/ 401955 w 509587"/>
              <a:gd name="connsiteY65" fmla="*/ 164497 h 585787"/>
              <a:gd name="connsiteX66" fmla="*/ 401955 w 509587"/>
              <a:gd name="connsiteY66" fmla="*/ 164497 h 585787"/>
              <a:gd name="connsiteX67" fmla="*/ 343091 w 509587"/>
              <a:gd name="connsiteY67" fmla="*/ 164211 h 585787"/>
              <a:gd name="connsiteX68" fmla="*/ 340423 w 509587"/>
              <a:gd name="connsiteY68" fmla="*/ 166497 h 585787"/>
              <a:gd name="connsiteX69" fmla="*/ 338042 w 509587"/>
              <a:gd name="connsiteY69" fmla="*/ 164497 h 585787"/>
              <a:gd name="connsiteX70" fmla="*/ 278892 w 509587"/>
              <a:gd name="connsiteY70" fmla="*/ 164497 h 585787"/>
              <a:gd name="connsiteX71" fmla="*/ 266605 w 509587"/>
              <a:gd name="connsiteY71" fmla="*/ 193643 h 585787"/>
              <a:gd name="connsiteX72" fmla="*/ 278892 w 509587"/>
              <a:gd name="connsiteY72" fmla="*/ 222790 h 585787"/>
              <a:gd name="connsiteX73" fmla="*/ 335375 w 509587"/>
              <a:gd name="connsiteY73" fmla="*/ 278987 h 585787"/>
              <a:gd name="connsiteX74" fmla="*/ 288893 w 509587"/>
              <a:gd name="connsiteY74" fmla="*/ 174593 h 585787"/>
              <a:gd name="connsiteX75" fmla="*/ 308420 w 509587"/>
              <a:gd name="connsiteY75" fmla="*/ 166688 h 585787"/>
              <a:gd name="connsiteX76" fmla="*/ 328422 w 509587"/>
              <a:gd name="connsiteY76" fmla="*/ 174879 h 585787"/>
              <a:gd name="connsiteX77" fmla="*/ 335756 w 509587"/>
              <a:gd name="connsiteY77" fmla="*/ 181261 h 585787"/>
              <a:gd name="connsiteX78" fmla="*/ 345091 w 509587"/>
              <a:gd name="connsiteY78" fmla="*/ 181261 h 585787"/>
              <a:gd name="connsiteX79" fmla="*/ 352711 w 509587"/>
              <a:gd name="connsiteY79" fmla="*/ 174593 h 585787"/>
              <a:gd name="connsiteX80" fmla="*/ 391859 w 509587"/>
              <a:gd name="connsiteY80" fmla="*/ 174593 h 585787"/>
              <a:gd name="connsiteX81" fmla="*/ 399860 w 509587"/>
              <a:gd name="connsiteY81" fmla="*/ 193548 h 585787"/>
              <a:gd name="connsiteX82" fmla="*/ 391763 w 509587"/>
              <a:gd name="connsiteY82" fmla="*/ 212598 h 585787"/>
              <a:gd name="connsiteX83" fmla="*/ 340328 w 509587"/>
              <a:gd name="connsiteY83" fmla="*/ 263747 h 585787"/>
              <a:gd name="connsiteX84" fmla="*/ 288798 w 509587"/>
              <a:gd name="connsiteY84" fmla="*/ 212503 h 585787"/>
              <a:gd name="connsiteX85" fmla="*/ 280797 w 509587"/>
              <a:gd name="connsiteY85" fmla="*/ 193548 h 585787"/>
              <a:gd name="connsiteX86" fmla="*/ 288798 w 509587"/>
              <a:gd name="connsiteY86" fmla="*/ 174593 h 58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09587" h="585787">
                <a:moveTo>
                  <a:pt x="329851" y="0"/>
                </a:moveTo>
                <a:lnTo>
                  <a:pt x="27337" y="0"/>
                </a:lnTo>
                <a:cubicBezTo>
                  <a:pt x="12287" y="0"/>
                  <a:pt x="0" y="11716"/>
                  <a:pt x="0" y="26194"/>
                </a:cubicBezTo>
                <a:lnTo>
                  <a:pt x="0" y="559594"/>
                </a:lnTo>
                <a:cubicBezTo>
                  <a:pt x="0" y="574072"/>
                  <a:pt x="12287" y="585788"/>
                  <a:pt x="27337" y="585788"/>
                </a:cubicBezTo>
                <a:lnTo>
                  <a:pt x="329851" y="585788"/>
                </a:lnTo>
                <a:cubicBezTo>
                  <a:pt x="344900" y="585788"/>
                  <a:pt x="357188" y="574072"/>
                  <a:pt x="357188" y="559594"/>
                </a:cubicBezTo>
                <a:lnTo>
                  <a:pt x="357188" y="338138"/>
                </a:lnTo>
                <a:lnTo>
                  <a:pt x="454819" y="338138"/>
                </a:lnTo>
                <a:cubicBezTo>
                  <a:pt x="485013" y="338138"/>
                  <a:pt x="509587" y="313563"/>
                  <a:pt x="509587" y="283369"/>
                </a:cubicBezTo>
                <a:lnTo>
                  <a:pt x="509587" y="150019"/>
                </a:lnTo>
                <a:cubicBezTo>
                  <a:pt x="509587" y="119825"/>
                  <a:pt x="485013" y="95250"/>
                  <a:pt x="454819" y="95250"/>
                </a:cubicBezTo>
                <a:lnTo>
                  <a:pt x="357188" y="95250"/>
                </a:lnTo>
                <a:lnTo>
                  <a:pt x="357188" y="26194"/>
                </a:lnTo>
                <a:cubicBezTo>
                  <a:pt x="357188" y="11716"/>
                  <a:pt x="344900" y="0"/>
                  <a:pt x="329851" y="0"/>
                </a:cubicBezTo>
                <a:close/>
                <a:moveTo>
                  <a:pt x="342900" y="559594"/>
                </a:moveTo>
                <a:cubicBezTo>
                  <a:pt x="342900" y="566166"/>
                  <a:pt x="337090" y="571500"/>
                  <a:pt x="329851" y="571500"/>
                </a:cubicBezTo>
                <a:lnTo>
                  <a:pt x="27337" y="571500"/>
                </a:lnTo>
                <a:cubicBezTo>
                  <a:pt x="20193" y="571500"/>
                  <a:pt x="14288" y="566166"/>
                  <a:pt x="14288" y="559594"/>
                </a:cubicBezTo>
                <a:lnTo>
                  <a:pt x="14288" y="26194"/>
                </a:lnTo>
                <a:cubicBezTo>
                  <a:pt x="14288" y="19622"/>
                  <a:pt x="20098" y="14288"/>
                  <a:pt x="27337" y="14288"/>
                </a:cubicBezTo>
                <a:lnTo>
                  <a:pt x="329851" y="14288"/>
                </a:lnTo>
                <a:cubicBezTo>
                  <a:pt x="336995" y="14288"/>
                  <a:pt x="342900" y="19622"/>
                  <a:pt x="342900" y="26194"/>
                </a:cubicBezTo>
                <a:lnTo>
                  <a:pt x="342900" y="95250"/>
                </a:lnTo>
                <a:lnTo>
                  <a:pt x="207169" y="95250"/>
                </a:lnTo>
                <a:cubicBezTo>
                  <a:pt x="176974" y="95250"/>
                  <a:pt x="152400" y="119825"/>
                  <a:pt x="152400" y="150019"/>
                </a:cubicBezTo>
                <a:lnTo>
                  <a:pt x="152400" y="283369"/>
                </a:lnTo>
                <a:cubicBezTo>
                  <a:pt x="152400" y="313563"/>
                  <a:pt x="176974" y="338138"/>
                  <a:pt x="207169" y="338138"/>
                </a:cubicBezTo>
                <a:lnTo>
                  <a:pt x="228600" y="338138"/>
                </a:lnTo>
                <a:lnTo>
                  <a:pt x="228600" y="407194"/>
                </a:lnTo>
                <a:cubicBezTo>
                  <a:pt x="228600" y="410051"/>
                  <a:pt x="230315" y="412718"/>
                  <a:pt x="232981" y="413766"/>
                </a:cubicBezTo>
                <a:cubicBezTo>
                  <a:pt x="233839" y="414147"/>
                  <a:pt x="234791" y="414338"/>
                  <a:pt x="235744" y="414338"/>
                </a:cubicBezTo>
                <a:cubicBezTo>
                  <a:pt x="237649" y="414338"/>
                  <a:pt x="239459" y="413575"/>
                  <a:pt x="240792" y="412242"/>
                </a:cubicBezTo>
                <a:lnTo>
                  <a:pt x="314897" y="338138"/>
                </a:lnTo>
                <a:lnTo>
                  <a:pt x="342900" y="338138"/>
                </a:lnTo>
                <a:lnTo>
                  <a:pt x="342900" y="559594"/>
                </a:lnTo>
                <a:close/>
                <a:moveTo>
                  <a:pt x="454819" y="109538"/>
                </a:moveTo>
                <a:cubicBezTo>
                  <a:pt x="477107" y="109538"/>
                  <a:pt x="495300" y="127730"/>
                  <a:pt x="495300" y="150019"/>
                </a:cubicBezTo>
                <a:lnTo>
                  <a:pt x="495300" y="283369"/>
                </a:lnTo>
                <a:cubicBezTo>
                  <a:pt x="495300" y="305657"/>
                  <a:pt x="477107" y="323850"/>
                  <a:pt x="454819" y="323850"/>
                </a:cubicBezTo>
                <a:lnTo>
                  <a:pt x="311944" y="323850"/>
                </a:lnTo>
                <a:cubicBezTo>
                  <a:pt x="310039" y="323850"/>
                  <a:pt x="308229" y="324612"/>
                  <a:pt x="306896" y="325946"/>
                </a:cubicBezTo>
                <a:lnTo>
                  <a:pt x="242888" y="389954"/>
                </a:lnTo>
                <a:lnTo>
                  <a:pt x="242888" y="330994"/>
                </a:lnTo>
                <a:cubicBezTo>
                  <a:pt x="242888" y="327089"/>
                  <a:pt x="239649" y="323850"/>
                  <a:pt x="235744" y="323850"/>
                </a:cubicBezTo>
                <a:lnTo>
                  <a:pt x="207169" y="323850"/>
                </a:lnTo>
                <a:cubicBezTo>
                  <a:pt x="184880" y="323850"/>
                  <a:pt x="166688" y="305657"/>
                  <a:pt x="166688" y="283369"/>
                </a:cubicBezTo>
                <a:lnTo>
                  <a:pt x="166688" y="150019"/>
                </a:lnTo>
                <a:cubicBezTo>
                  <a:pt x="166688" y="127730"/>
                  <a:pt x="184880" y="109538"/>
                  <a:pt x="207169" y="109538"/>
                </a:cubicBezTo>
                <a:lnTo>
                  <a:pt x="454819" y="109538"/>
                </a:lnTo>
                <a:close/>
                <a:moveTo>
                  <a:pt x="178594" y="476250"/>
                </a:moveTo>
                <a:cubicBezTo>
                  <a:pt x="164116" y="476250"/>
                  <a:pt x="152400" y="487966"/>
                  <a:pt x="152400" y="502444"/>
                </a:cubicBezTo>
                <a:cubicBezTo>
                  <a:pt x="152400" y="516922"/>
                  <a:pt x="164116" y="528638"/>
                  <a:pt x="178594" y="528638"/>
                </a:cubicBezTo>
                <a:cubicBezTo>
                  <a:pt x="193072" y="528638"/>
                  <a:pt x="204788" y="516922"/>
                  <a:pt x="204788" y="502444"/>
                </a:cubicBezTo>
                <a:cubicBezTo>
                  <a:pt x="204788" y="487966"/>
                  <a:pt x="193072" y="476250"/>
                  <a:pt x="178594" y="476250"/>
                </a:cubicBezTo>
                <a:close/>
                <a:moveTo>
                  <a:pt x="178594" y="514350"/>
                </a:moveTo>
                <a:cubicBezTo>
                  <a:pt x="172022" y="514350"/>
                  <a:pt x="166688" y="509016"/>
                  <a:pt x="166688" y="502444"/>
                </a:cubicBezTo>
                <a:cubicBezTo>
                  <a:pt x="166688" y="495872"/>
                  <a:pt x="172022" y="490538"/>
                  <a:pt x="178594" y="490538"/>
                </a:cubicBezTo>
                <a:cubicBezTo>
                  <a:pt x="185166" y="490538"/>
                  <a:pt x="190500" y="495872"/>
                  <a:pt x="190500" y="502444"/>
                </a:cubicBezTo>
                <a:cubicBezTo>
                  <a:pt x="190500" y="509016"/>
                  <a:pt x="185166" y="514350"/>
                  <a:pt x="178594" y="514350"/>
                </a:cubicBezTo>
                <a:close/>
                <a:moveTo>
                  <a:pt x="335375" y="278892"/>
                </a:moveTo>
                <a:cubicBezTo>
                  <a:pt x="336804" y="280321"/>
                  <a:pt x="338614" y="280988"/>
                  <a:pt x="340423" y="280988"/>
                </a:cubicBezTo>
                <a:cubicBezTo>
                  <a:pt x="342233" y="280988"/>
                  <a:pt x="344043" y="280321"/>
                  <a:pt x="345472" y="278892"/>
                </a:cubicBezTo>
                <a:lnTo>
                  <a:pt x="401955" y="222790"/>
                </a:lnTo>
                <a:cubicBezTo>
                  <a:pt x="409861" y="214979"/>
                  <a:pt x="414242" y="204597"/>
                  <a:pt x="414242" y="193643"/>
                </a:cubicBezTo>
                <a:cubicBezTo>
                  <a:pt x="414242" y="182690"/>
                  <a:pt x="409861" y="172212"/>
                  <a:pt x="401955" y="164497"/>
                </a:cubicBezTo>
                <a:lnTo>
                  <a:pt x="401955" y="164497"/>
                </a:lnTo>
                <a:cubicBezTo>
                  <a:pt x="385667" y="148495"/>
                  <a:pt x="359093" y="148495"/>
                  <a:pt x="343091" y="164211"/>
                </a:cubicBezTo>
                <a:lnTo>
                  <a:pt x="340423" y="166497"/>
                </a:lnTo>
                <a:lnTo>
                  <a:pt x="338042" y="164497"/>
                </a:lnTo>
                <a:cubicBezTo>
                  <a:pt x="321755" y="148495"/>
                  <a:pt x="295180" y="148495"/>
                  <a:pt x="278892" y="164497"/>
                </a:cubicBezTo>
                <a:cubicBezTo>
                  <a:pt x="270986" y="172307"/>
                  <a:pt x="266605" y="182690"/>
                  <a:pt x="266605" y="193643"/>
                </a:cubicBezTo>
                <a:cubicBezTo>
                  <a:pt x="266605" y="204597"/>
                  <a:pt x="270986" y="215075"/>
                  <a:pt x="278892" y="222790"/>
                </a:cubicBezTo>
                <a:lnTo>
                  <a:pt x="335375" y="278987"/>
                </a:lnTo>
                <a:close/>
                <a:moveTo>
                  <a:pt x="288893" y="174593"/>
                </a:moveTo>
                <a:cubicBezTo>
                  <a:pt x="294227" y="169355"/>
                  <a:pt x="301276" y="166688"/>
                  <a:pt x="308420" y="166688"/>
                </a:cubicBezTo>
                <a:cubicBezTo>
                  <a:pt x="315563" y="166688"/>
                  <a:pt x="322802" y="169355"/>
                  <a:pt x="328422" y="174879"/>
                </a:cubicBezTo>
                <a:lnTo>
                  <a:pt x="335756" y="181261"/>
                </a:lnTo>
                <a:cubicBezTo>
                  <a:pt x="338423" y="183642"/>
                  <a:pt x="342424" y="183642"/>
                  <a:pt x="345091" y="181261"/>
                </a:cubicBezTo>
                <a:lnTo>
                  <a:pt x="352711" y="174593"/>
                </a:lnTo>
                <a:cubicBezTo>
                  <a:pt x="363474" y="164021"/>
                  <a:pt x="381095" y="164021"/>
                  <a:pt x="391859" y="174593"/>
                </a:cubicBezTo>
                <a:cubicBezTo>
                  <a:pt x="397002" y="179642"/>
                  <a:pt x="399860" y="186404"/>
                  <a:pt x="399860" y="193548"/>
                </a:cubicBezTo>
                <a:cubicBezTo>
                  <a:pt x="399860" y="200692"/>
                  <a:pt x="397002" y="207455"/>
                  <a:pt x="391763" y="212598"/>
                </a:cubicBezTo>
                <a:lnTo>
                  <a:pt x="340328" y="263747"/>
                </a:lnTo>
                <a:lnTo>
                  <a:pt x="288798" y="212503"/>
                </a:lnTo>
                <a:cubicBezTo>
                  <a:pt x="283655" y="207455"/>
                  <a:pt x="280797" y="200692"/>
                  <a:pt x="280797" y="193548"/>
                </a:cubicBezTo>
                <a:cubicBezTo>
                  <a:pt x="280797" y="186404"/>
                  <a:pt x="283655" y="179642"/>
                  <a:pt x="288798" y="174593"/>
                </a:cubicBezTo>
                <a:close/>
              </a:path>
            </a:pathLst>
          </a:custGeom>
          <a:solidFill>
            <a:schemeClr val="accent1"/>
          </a:solidFill>
          <a:ln w="9525"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Tree>
    <p:extLst>
      <p:ext uri="{BB962C8B-B14F-4D97-AF65-F5344CB8AC3E}">
        <p14:creationId xmlns:p14="http://schemas.microsoft.com/office/powerpoint/2010/main" val="40179348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75698C-1B88-4F19-BB1B-3AEC94D43836}"/>
              </a:ext>
            </a:extLst>
          </p:cNvPr>
          <p:cNvPicPr>
            <a:picLocks noChangeAspect="1"/>
          </p:cNvPicPr>
          <p:nvPr/>
        </p:nvPicPr>
        <p:blipFill rotWithShape="1">
          <a:blip r:embed="rId2"/>
          <a:srcRect l="7197" t="-25845" r="26136" b="53675"/>
          <a:stretch/>
        </p:blipFill>
        <p:spPr>
          <a:xfrm>
            <a:off x="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p:txBody>
          <a:bodyPr anchor="ctr"/>
          <a:lstStyle/>
          <a:p>
            <a:r>
              <a:rPr lang="en-US" dirty="0">
                <a:solidFill>
                  <a:schemeClr val="bg2"/>
                </a:solidFill>
                <a:effectLst>
                  <a:outerShdw blurRad="1016000" sx="102000" sy="102000" algn="ctr" rotWithShape="0">
                    <a:prstClr val="black">
                      <a:alpha val="40000"/>
                    </a:prstClr>
                  </a:outerShdw>
                </a:effectLst>
              </a:rPr>
              <a:t>Continue </a:t>
            </a:r>
            <a:br>
              <a:rPr lang="en-US" dirty="0">
                <a:solidFill>
                  <a:schemeClr val="bg2"/>
                </a:solidFill>
                <a:effectLst>
                  <a:outerShdw blurRad="1016000" sx="102000" sy="102000" algn="ctr" rotWithShape="0">
                    <a:prstClr val="black">
                      <a:alpha val="40000"/>
                    </a:prstClr>
                  </a:outerShdw>
                </a:effectLst>
              </a:rPr>
            </a:br>
            <a:r>
              <a:rPr lang="en-US" dirty="0">
                <a:solidFill>
                  <a:schemeClr val="bg2"/>
                </a:solidFill>
                <a:effectLst>
                  <a:outerShdw blurRad="1016000" sx="102000" sy="102000" algn="ctr" rotWithShape="0">
                    <a:prstClr val="black">
                      <a:alpha val="40000"/>
                    </a:prstClr>
                  </a:outerShdw>
                </a:effectLst>
              </a:rPr>
              <a:t>your education</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prstGeom prst="rect">
            <a:avLst/>
          </a:prstGeom>
        </p:spPr>
        <p:txBody>
          <a:bodyPr anchor="ctr"/>
          <a:lstStyle/>
          <a:p>
            <a:pPr>
              <a:spcBef>
                <a:spcPts val="2400"/>
              </a:spcBef>
            </a:pPr>
            <a:r>
              <a:rPr lang="en-US" sz="1600" dirty="0"/>
              <a:t>Visit the Cisco Showcase </a:t>
            </a:r>
            <a:br>
              <a:rPr lang="en-US" sz="1600" dirty="0"/>
            </a:br>
            <a:r>
              <a:rPr lang="en-US" sz="1600" dirty="0"/>
              <a:t>for related demos</a:t>
            </a:r>
          </a:p>
          <a:p>
            <a:pPr>
              <a:spcBef>
                <a:spcPts val="2400"/>
              </a:spcBef>
            </a:pPr>
            <a:r>
              <a:rPr lang="en-US" sz="1600" dirty="0"/>
              <a:t>Book your one-on-one</a:t>
            </a:r>
            <a:br>
              <a:rPr lang="en-US" sz="1600" dirty="0"/>
            </a:br>
            <a:r>
              <a:rPr lang="en-US" sz="1600" dirty="0"/>
              <a:t>Meet the Engineer meeting</a:t>
            </a:r>
          </a:p>
          <a:p>
            <a:pPr>
              <a:spcBef>
                <a:spcPts val="2400"/>
              </a:spcBef>
            </a:pPr>
            <a:r>
              <a:rPr lang="en-US" sz="1600" dirty="0"/>
              <a:t>Attend the interactive education with </a:t>
            </a:r>
            <a:r>
              <a:rPr lang="en-US" sz="1600" dirty="0" err="1"/>
              <a:t>DevNet</a:t>
            </a:r>
            <a:r>
              <a:rPr lang="en-US" sz="1600" dirty="0"/>
              <a:t>, Capture the Flag, and Walk-in Labs</a:t>
            </a:r>
          </a:p>
          <a:p>
            <a:pPr>
              <a:spcBef>
                <a:spcPts val="2400"/>
              </a:spcBef>
            </a:pPr>
            <a:r>
              <a:rPr lang="en-US" sz="1600" dirty="0"/>
              <a:t>Visit the On-Demand Library </a:t>
            </a:r>
            <a:br>
              <a:rPr lang="en-US" sz="1600" dirty="0"/>
            </a:br>
            <a:r>
              <a:rPr lang="en-US" sz="1600" dirty="0"/>
              <a:t>for more sessions at </a:t>
            </a:r>
            <a:r>
              <a:rPr lang="en-US" sz="1600" dirty="0">
                <a:hlinkClick r:id="rId3"/>
              </a:rPr>
              <a:t>www.CiscoLive.com/on-demand</a:t>
            </a:r>
            <a:endParaRPr lang="en-US" sz="1600" dirty="0"/>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r>
              <a:rPr lang="en-US"/>
              <a:t>LTRCCT-2011</a:t>
            </a:r>
            <a:endParaRPr lang="en-US" dirty="0"/>
          </a:p>
        </p:txBody>
      </p:sp>
      <p:grpSp>
        <p:nvGrpSpPr>
          <p:cNvPr id="10" name="Group 9">
            <a:extLst>
              <a:ext uri="{FF2B5EF4-FFF2-40B4-BE49-F238E27FC236}">
                <a16:creationId xmlns:a16="http://schemas.microsoft.com/office/drawing/2014/main" id="{3E92FBE2-C853-CDD9-D9B6-F4A62EAC6949}"/>
              </a:ext>
            </a:extLst>
          </p:cNvPr>
          <p:cNvGrpSpPr/>
          <p:nvPr/>
        </p:nvGrpSpPr>
        <p:grpSpPr>
          <a:xfrm>
            <a:off x="536418" y="4785947"/>
            <a:ext cx="1005840" cy="274194"/>
            <a:chOff x="536418" y="4785947"/>
            <a:chExt cx="1005840" cy="274194"/>
          </a:xfrm>
          <a:solidFill>
            <a:schemeClr val="bg1"/>
          </a:solidFill>
        </p:grpSpPr>
        <p:grpSp>
          <p:nvGrpSpPr>
            <p:cNvPr id="11" name="Group 10">
              <a:extLst>
                <a:ext uri="{FF2B5EF4-FFF2-40B4-BE49-F238E27FC236}">
                  <a16:creationId xmlns:a16="http://schemas.microsoft.com/office/drawing/2014/main" id="{7F919C56-3403-8A00-B946-95F6AD8CBDB4}"/>
                </a:ext>
              </a:extLst>
            </p:cNvPr>
            <p:cNvGrpSpPr/>
            <p:nvPr/>
          </p:nvGrpSpPr>
          <p:grpSpPr>
            <a:xfrm>
              <a:off x="536418" y="4930673"/>
              <a:ext cx="386220" cy="86649"/>
              <a:chOff x="2826390" y="-407669"/>
              <a:chExt cx="1216132" cy="272841"/>
            </a:xfrm>
            <a:grpFill/>
          </p:grpSpPr>
          <p:sp>
            <p:nvSpPr>
              <p:cNvPr id="18" name="Freeform 17">
                <a:extLst>
                  <a:ext uri="{FF2B5EF4-FFF2-40B4-BE49-F238E27FC236}">
                    <a16:creationId xmlns:a16="http://schemas.microsoft.com/office/drawing/2014/main" id="{450BD854-7563-296F-D29F-828084F50D3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08094B3-184B-0E98-45EB-B205CC8ED77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CAEE6D0-B3AC-2217-4F01-894668CA2FC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B23D3E4-56F1-2891-220A-8FC064AA57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3617605-1E60-1A38-484E-ECE88272262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0926114A-BAC2-DFAE-0765-BEA2BF88D94B}"/>
                </a:ext>
              </a:extLst>
            </p:cNvPr>
            <p:cNvGrpSpPr/>
            <p:nvPr/>
          </p:nvGrpSpPr>
          <p:grpSpPr>
            <a:xfrm>
              <a:off x="968312" y="4785947"/>
              <a:ext cx="573946" cy="274194"/>
              <a:chOff x="4186345" y="-863385"/>
              <a:chExt cx="1807247" cy="863385"/>
            </a:xfrm>
            <a:grpFill/>
          </p:grpSpPr>
          <p:sp>
            <p:nvSpPr>
              <p:cNvPr id="13" name="Freeform 12">
                <a:extLst>
                  <a:ext uri="{FF2B5EF4-FFF2-40B4-BE49-F238E27FC236}">
                    <a16:creationId xmlns:a16="http://schemas.microsoft.com/office/drawing/2014/main" id="{D79ED4A5-7EEB-FDB0-2E04-5532A1608F1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D2748BF-1448-9AAF-5FCE-053450DE25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CDB9967-EE22-1A86-364D-484C91F05CF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7928A321-7CE0-32B2-30A1-BD7D42FE866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43BCF29-FE30-EEF9-97BD-C15700FF0EC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
        <p:nvSpPr>
          <p:cNvPr id="5" name="Slide Number Placeholder 4">
            <a:extLst>
              <a:ext uri="{FF2B5EF4-FFF2-40B4-BE49-F238E27FC236}">
                <a16:creationId xmlns:a16="http://schemas.microsoft.com/office/drawing/2014/main" id="{DC41F8C3-A59B-6697-1080-50F2A747C00B}"/>
              </a:ext>
            </a:extLst>
          </p:cNvPr>
          <p:cNvSpPr>
            <a:spLocks noGrp="1"/>
          </p:cNvSpPr>
          <p:nvPr>
            <p:ph type="sldNum" sz="quarter" idx="4"/>
          </p:nvPr>
        </p:nvSpPr>
        <p:spPr/>
        <p:txBody>
          <a:bodyPr/>
          <a:lstStyle/>
          <a:p>
            <a:fld id="{96A97DD0-5BE7-4856-A2A9-C42C6688E607}" type="slidenum">
              <a:rPr lang="en-US" smtClean="0"/>
              <a:pPr/>
              <a:t>132</a:t>
            </a:fld>
            <a:endParaRPr lang="en-US" dirty="0"/>
          </a:p>
        </p:txBody>
      </p:sp>
    </p:spTree>
    <p:extLst>
      <p:ext uri="{BB962C8B-B14F-4D97-AF65-F5344CB8AC3E}">
        <p14:creationId xmlns:p14="http://schemas.microsoft.com/office/powerpoint/2010/main" val="16062421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75698C-1B88-4F19-BB1B-3AEC94D43836}"/>
              </a:ext>
            </a:extLst>
          </p:cNvPr>
          <p:cNvPicPr>
            <a:picLocks noChangeAspect="1"/>
          </p:cNvPicPr>
          <p:nvPr/>
        </p:nvPicPr>
        <p:blipFill rotWithShape="1">
          <a:blip r:embed="rId2"/>
          <a:srcRect l="7197" t="-25845" r="26136" b="53675"/>
          <a:stretch/>
        </p:blipFill>
        <p:spPr>
          <a:xfrm>
            <a:off x="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6" name="Title 5">
            <a:extLst>
              <a:ext uri="{FF2B5EF4-FFF2-40B4-BE49-F238E27FC236}">
                <a16:creationId xmlns:a16="http://schemas.microsoft.com/office/drawing/2014/main" id="{5A22D6EB-D8B6-48A8-8BFF-090DD9619866}"/>
              </a:ext>
            </a:extLst>
          </p:cNvPr>
          <p:cNvSpPr>
            <a:spLocks noGrp="1"/>
          </p:cNvSpPr>
          <p:nvPr>
            <p:ph type="title"/>
          </p:nvPr>
        </p:nvSpPr>
        <p:spPr>
          <a:xfrm>
            <a:off x="372268" y="2883153"/>
            <a:ext cx="3827463" cy="1828800"/>
          </a:xfrm>
        </p:spPr>
        <p:txBody>
          <a:bodyPr anchor="ctr"/>
          <a:lstStyle/>
          <a:p>
            <a:pPr algn="ctr"/>
            <a:r>
              <a:rPr lang="en-US" dirty="0">
                <a:solidFill>
                  <a:schemeClr val="bg2"/>
                </a:solidFill>
                <a:effectLst>
                  <a:outerShdw blurRad="1016000" sx="102000" sy="102000" algn="ctr" rotWithShape="0">
                    <a:prstClr val="black">
                      <a:alpha val="40000"/>
                    </a:prstClr>
                  </a:outerShdw>
                </a:effectLst>
              </a:rPr>
              <a:t>Scan the QR code to get started</a:t>
            </a:r>
          </a:p>
        </p:txBody>
      </p:sp>
      <p:sp>
        <p:nvSpPr>
          <p:cNvPr id="4" name="Text Placeholder 3">
            <a:extLst>
              <a:ext uri="{FF2B5EF4-FFF2-40B4-BE49-F238E27FC236}">
                <a16:creationId xmlns:a16="http://schemas.microsoft.com/office/drawing/2014/main" id="{5CEA2D40-5F1A-6047-B74D-44173C81505C}"/>
              </a:ext>
            </a:extLst>
          </p:cNvPr>
          <p:cNvSpPr>
            <a:spLocks noGrp="1"/>
          </p:cNvSpPr>
          <p:nvPr>
            <p:ph type="body" sz="quarter" idx="10"/>
          </p:nvPr>
        </p:nvSpPr>
        <p:spPr>
          <a:xfrm>
            <a:off x="4602488" y="445487"/>
            <a:ext cx="4504342" cy="4059237"/>
          </a:xfrm>
          <a:prstGeom prst="rect">
            <a:avLst/>
          </a:prstGeom>
        </p:spPr>
        <p:txBody>
          <a:bodyPr anchor="ctr"/>
          <a:lstStyle/>
          <a:p>
            <a:pPr marL="0" indent="0" algn="ctr">
              <a:spcBef>
                <a:spcPts val="2400"/>
              </a:spcBef>
              <a:buNone/>
            </a:pPr>
            <a:r>
              <a:rPr lang="en-US" sz="4000" b="1" dirty="0">
                <a:solidFill>
                  <a:schemeClr val="tx2"/>
                </a:solidFill>
              </a:rPr>
              <a:t>$25 for 5 Minutes?</a:t>
            </a:r>
          </a:p>
          <a:p>
            <a:pPr marL="0" indent="0" algn="ctr">
              <a:spcBef>
                <a:spcPts val="2400"/>
              </a:spcBef>
              <a:buNone/>
            </a:pPr>
            <a:r>
              <a:rPr lang="en-US" sz="1600" dirty="0"/>
              <a:t>Your feedback will help make our products better </a:t>
            </a:r>
          </a:p>
          <a:p>
            <a:pPr marL="0" indent="0" algn="ctr">
              <a:spcBef>
                <a:spcPts val="2400"/>
              </a:spcBef>
              <a:buNone/>
            </a:pPr>
            <a:r>
              <a:rPr lang="en-US" sz="1600" b="1" dirty="0">
                <a:solidFill>
                  <a:schemeClr val="accent1"/>
                </a:solidFill>
              </a:rPr>
              <a:t>Leave a Webex Contact Center product review to unlock a $25 Visa gift card</a:t>
            </a:r>
          </a:p>
        </p:txBody>
      </p:sp>
      <p:sp>
        <p:nvSpPr>
          <p:cNvPr id="2" name="Slide Number Placeholder 1">
            <a:extLst>
              <a:ext uri="{FF2B5EF4-FFF2-40B4-BE49-F238E27FC236}">
                <a16:creationId xmlns:a16="http://schemas.microsoft.com/office/drawing/2014/main" id="{67205546-5614-4B42-9E22-A104D7020C6E}"/>
              </a:ext>
            </a:extLst>
          </p:cNvPr>
          <p:cNvSpPr>
            <a:spLocks noGrp="1"/>
          </p:cNvSpPr>
          <p:nvPr>
            <p:ph type="sldNum" sz="quarter" idx="4"/>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96A97DD0-5BE7-4856-A2A9-C42C6688E607}" type="slidenum">
              <a:rPr kumimoji="0" lang="en-US" sz="600" b="0" i="0" u="none" strike="noStrike" kern="1200" cap="none" spc="0" normalizeH="0" baseline="0" noProof="0" smtClean="0">
                <a:ln>
                  <a:noFill/>
                </a:ln>
                <a:solidFill>
                  <a:srgbClr val="101820"/>
                </a:solidFill>
                <a:effectLst/>
                <a:uLnTx/>
                <a:uFillTx/>
                <a:latin typeface="CiscoSansTT Light"/>
                <a:ea typeface="+mn-ea"/>
              </a:rPr>
              <a:pPr marL="0" marR="0" lvl="0" indent="0" algn="r" defTabSz="457200" rtl="0" eaLnBrk="1" fontAlgn="base" latinLnBrk="0" hangingPunct="1">
                <a:lnSpc>
                  <a:spcPct val="100000"/>
                </a:lnSpc>
                <a:spcBef>
                  <a:spcPct val="0"/>
                </a:spcBef>
                <a:spcAft>
                  <a:spcPct val="0"/>
                </a:spcAft>
                <a:buClrTx/>
                <a:buSzTx/>
                <a:buFontTx/>
                <a:buNone/>
                <a:tabLst/>
                <a:defRPr/>
              </a:pPr>
              <a:t>133</a:t>
            </a:fld>
            <a:endParaRPr kumimoji="0" lang="en-US" sz="600" b="0" i="0" u="none" strike="noStrike" kern="1200" cap="none" spc="0" normalizeH="0" baseline="0" noProof="0" dirty="0">
              <a:ln>
                <a:noFill/>
              </a:ln>
              <a:solidFill>
                <a:srgbClr val="101820"/>
              </a:solidFill>
              <a:effectLst/>
              <a:uLnTx/>
              <a:uFillTx/>
              <a:latin typeface="CiscoSansTT Light"/>
              <a:ea typeface="+mn-ea"/>
            </a:endParaRPr>
          </a:p>
        </p:txBody>
      </p:sp>
      <p:sp>
        <p:nvSpPr>
          <p:cNvPr id="3" name="Footer Placeholder 2">
            <a:extLst>
              <a:ext uri="{FF2B5EF4-FFF2-40B4-BE49-F238E27FC236}">
                <a16:creationId xmlns:a16="http://schemas.microsoft.com/office/drawing/2014/main" id="{52625663-6EAE-4A60-9172-92A6E0669DEB}"/>
              </a:ext>
            </a:extLst>
          </p:cNvPr>
          <p:cNvSpPr>
            <a:spLocks noGrp="1"/>
          </p:cNvSpPr>
          <p:nvPr>
            <p:ph type="ftr" sz="quarter" idx="3"/>
          </p:nvPr>
        </p:nvSpPr>
        <p:spPr/>
        <p: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101820"/>
                </a:solidFill>
                <a:effectLst/>
                <a:uLnTx/>
                <a:uFillTx/>
                <a:latin typeface="CiscoSansTT Light"/>
                <a:ea typeface="ＭＳ Ｐゴシック" charset="0"/>
              </a:rPr>
              <a:t>LTRCCT-2011</a:t>
            </a:r>
            <a:endParaRPr kumimoji="0" lang="en-US" sz="600" b="0" i="0" u="none" strike="noStrike" kern="1200" cap="none" spc="0" normalizeH="0" baseline="0" noProof="0" dirty="0">
              <a:ln>
                <a:noFill/>
              </a:ln>
              <a:solidFill>
                <a:srgbClr val="101820"/>
              </a:solidFill>
              <a:effectLst/>
              <a:uLnTx/>
              <a:uFillTx/>
              <a:latin typeface="CiscoSansTT Light"/>
              <a:ea typeface="ＭＳ Ｐゴシック" charset="0"/>
            </a:endParaRPr>
          </a:p>
        </p:txBody>
      </p:sp>
      <p:grpSp>
        <p:nvGrpSpPr>
          <p:cNvPr id="10" name="Group 9">
            <a:extLst>
              <a:ext uri="{FF2B5EF4-FFF2-40B4-BE49-F238E27FC236}">
                <a16:creationId xmlns:a16="http://schemas.microsoft.com/office/drawing/2014/main" id="{3E92FBE2-C853-CDD9-D9B6-F4A62EAC6949}"/>
              </a:ext>
            </a:extLst>
          </p:cNvPr>
          <p:cNvGrpSpPr/>
          <p:nvPr/>
        </p:nvGrpSpPr>
        <p:grpSpPr>
          <a:xfrm>
            <a:off x="536418" y="4785947"/>
            <a:ext cx="1005840" cy="274194"/>
            <a:chOff x="536418" y="4785947"/>
            <a:chExt cx="1005840" cy="274194"/>
          </a:xfrm>
          <a:solidFill>
            <a:schemeClr val="bg1"/>
          </a:solidFill>
        </p:grpSpPr>
        <p:grpSp>
          <p:nvGrpSpPr>
            <p:cNvPr id="11" name="Group 10">
              <a:extLst>
                <a:ext uri="{FF2B5EF4-FFF2-40B4-BE49-F238E27FC236}">
                  <a16:creationId xmlns:a16="http://schemas.microsoft.com/office/drawing/2014/main" id="{7F919C56-3403-8A00-B946-95F6AD8CBDB4}"/>
                </a:ext>
              </a:extLst>
            </p:cNvPr>
            <p:cNvGrpSpPr/>
            <p:nvPr/>
          </p:nvGrpSpPr>
          <p:grpSpPr>
            <a:xfrm>
              <a:off x="536418" y="4930673"/>
              <a:ext cx="386220" cy="86649"/>
              <a:chOff x="2826390" y="-407669"/>
              <a:chExt cx="1216132" cy="272841"/>
            </a:xfrm>
            <a:grpFill/>
          </p:grpSpPr>
          <p:sp>
            <p:nvSpPr>
              <p:cNvPr id="18" name="Freeform 17">
                <a:extLst>
                  <a:ext uri="{FF2B5EF4-FFF2-40B4-BE49-F238E27FC236}">
                    <a16:creationId xmlns:a16="http://schemas.microsoft.com/office/drawing/2014/main" id="{450BD854-7563-296F-D29F-828084F50D3D}"/>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19" name="Freeform 18">
                <a:extLst>
                  <a:ext uri="{FF2B5EF4-FFF2-40B4-BE49-F238E27FC236}">
                    <a16:creationId xmlns:a16="http://schemas.microsoft.com/office/drawing/2014/main" id="{D08094B3-184B-0E98-45EB-B205CC8ED77F}"/>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20" name="Freeform 19">
                <a:extLst>
                  <a:ext uri="{FF2B5EF4-FFF2-40B4-BE49-F238E27FC236}">
                    <a16:creationId xmlns:a16="http://schemas.microsoft.com/office/drawing/2014/main" id="{4CAEE6D0-B3AC-2217-4F01-894668CA2FCB}"/>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21" name="Freeform 20">
                <a:extLst>
                  <a:ext uri="{FF2B5EF4-FFF2-40B4-BE49-F238E27FC236}">
                    <a16:creationId xmlns:a16="http://schemas.microsoft.com/office/drawing/2014/main" id="{FB23D3E4-56F1-2891-220A-8FC064AA57C6}"/>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22" name="Freeform 21">
                <a:extLst>
                  <a:ext uri="{FF2B5EF4-FFF2-40B4-BE49-F238E27FC236}">
                    <a16:creationId xmlns:a16="http://schemas.microsoft.com/office/drawing/2014/main" id="{13617605-1E60-1A38-484E-ECE88272262B}"/>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grpSp>
        <p:grpSp>
          <p:nvGrpSpPr>
            <p:cNvPr id="12" name="Group 11">
              <a:extLst>
                <a:ext uri="{FF2B5EF4-FFF2-40B4-BE49-F238E27FC236}">
                  <a16:creationId xmlns:a16="http://schemas.microsoft.com/office/drawing/2014/main" id="{0926114A-BAC2-DFAE-0765-BEA2BF88D94B}"/>
                </a:ext>
              </a:extLst>
            </p:cNvPr>
            <p:cNvGrpSpPr/>
            <p:nvPr/>
          </p:nvGrpSpPr>
          <p:grpSpPr>
            <a:xfrm>
              <a:off x="968312" y="4785947"/>
              <a:ext cx="573946" cy="274194"/>
              <a:chOff x="4186345" y="-863385"/>
              <a:chExt cx="1807247" cy="863385"/>
            </a:xfrm>
            <a:grpFill/>
          </p:grpSpPr>
          <p:sp>
            <p:nvSpPr>
              <p:cNvPr id="13" name="Freeform 12">
                <a:extLst>
                  <a:ext uri="{FF2B5EF4-FFF2-40B4-BE49-F238E27FC236}">
                    <a16:creationId xmlns:a16="http://schemas.microsoft.com/office/drawing/2014/main" id="{D79ED4A5-7EEB-FDB0-2E04-5532A1608F1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14" name="Freeform 13">
                <a:extLst>
                  <a:ext uri="{FF2B5EF4-FFF2-40B4-BE49-F238E27FC236}">
                    <a16:creationId xmlns:a16="http://schemas.microsoft.com/office/drawing/2014/main" id="{2D2748BF-1448-9AAF-5FCE-053450DE2549}"/>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15" name="Freeform 14">
                <a:extLst>
                  <a:ext uri="{FF2B5EF4-FFF2-40B4-BE49-F238E27FC236}">
                    <a16:creationId xmlns:a16="http://schemas.microsoft.com/office/drawing/2014/main" id="{0CDB9967-EE22-1A86-364D-484C91F05CF3}"/>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16" name="Freeform 15">
                <a:extLst>
                  <a:ext uri="{FF2B5EF4-FFF2-40B4-BE49-F238E27FC236}">
                    <a16:creationId xmlns:a16="http://schemas.microsoft.com/office/drawing/2014/main" id="{7928A321-7CE0-32B2-30A1-BD7D42FE866E}"/>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sp>
            <p:nvSpPr>
              <p:cNvPr id="17" name="Freeform 16">
                <a:extLst>
                  <a:ext uri="{FF2B5EF4-FFF2-40B4-BE49-F238E27FC236}">
                    <a16:creationId xmlns:a16="http://schemas.microsoft.com/office/drawing/2014/main" id="{443BCF29-FE30-EEF9-97BD-C15700FF0EC6}"/>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Arial" charset="0"/>
                  <a:ea typeface="ＭＳ Ｐゴシック" charset="0"/>
                </a:endParaRPr>
              </a:p>
            </p:txBody>
          </p:sp>
        </p:grpSp>
      </p:grpSp>
      <p:pic>
        <p:nvPicPr>
          <p:cNvPr id="5" name="Picture 4" descr="A qr code on a white background&#10;&#10;Description automatically generated">
            <a:extLst>
              <a:ext uri="{FF2B5EF4-FFF2-40B4-BE49-F238E27FC236}">
                <a16:creationId xmlns:a16="http://schemas.microsoft.com/office/drawing/2014/main" id="{EC978814-CC25-2CF3-3400-1D2F22F0AD35}"/>
              </a:ext>
            </a:extLst>
          </p:cNvPr>
          <p:cNvPicPr>
            <a:picLocks noChangeAspect="1"/>
          </p:cNvPicPr>
          <p:nvPr/>
        </p:nvPicPr>
        <p:blipFill>
          <a:blip r:embed="rId3"/>
          <a:stretch>
            <a:fillRect/>
          </a:stretch>
        </p:blipFill>
        <p:spPr>
          <a:xfrm>
            <a:off x="968312" y="717279"/>
            <a:ext cx="2434196" cy="2451100"/>
          </a:xfrm>
          <a:prstGeom prst="rect">
            <a:avLst/>
          </a:prstGeom>
        </p:spPr>
      </p:pic>
    </p:spTree>
    <p:extLst>
      <p:ext uri="{BB962C8B-B14F-4D97-AF65-F5344CB8AC3E}">
        <p14:creationId xmlns:p14="http://schemas.microsoft.com/office/powerpoint/2010/main" val="213924869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26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A screenshot of a computer&#10;&#10;Description automatically generated">
            <a:extLst>
              <a:ext uri="{FF2B5EF4-FFF2-40B4-BE49-F238E27FC236}">
                <a16:creationId xmlns:a16="http://schemas.microsoft.com/office/drawing/2014/main" id="{7F79CBFA-9357-8A79-D3ED-7DECA1B2579D}"/>
              </a:ext>
            </a:extLst>
          </p:cNvPr>
          <p:cNvPicPr>
            <a:picLocks noChangeAspect="1"/>
          </p:cNvPicPr>
          <p:nvPr/>
        </p:nvPicPr>
        <p:blipFill>
          <a:blip r:embed="rId3"/>
          <a:stretch>
            <a:fillRect/>
          </a:stretch>
        </p:blipFill>
        <p:spPr>
          <a:xfrm>
            <a:off x="7019047" y="853345"/>
            <a:ext cx="1977580" cy="1162259"/>
          </a:xfrm>
          <a:prstGeom prst="rect">
            <a:avLst/>
          </a:prstGeom>
          <a:ln>
            <a:solidFill>
              <a:srgbClr val="00B0F0"/>
            </a:solidFill>
          </a:ln>
        </p:spPr>
      </p:pic>
      <p:sp>
        <p:nvSpPr>
          <p:cNvPr id="2" name="Title 1"/>
          <p:cNvSpPr>
            <a:spLocks noGrp="1"/>
          </p:cNvSpPr>
          <p:nvPr>
            <p:ph type="title"/>
          </p:nvPr>
        </p:nvSpPr>
        <p:spPr/>
        <p:txBody>
          <a:bodyPr/>
          <a:lstStyle/>
          <a:p>
            <a:r>
              <a:rPr lang="en-US"/>
              <a:t>Contact Center from 3.1415 ft. : The Live Call</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6" name="Picture 10" descr="C:\Users\ecoffey\AppData\Local\Temp\Rar$DRa0.762\30031_Device_generic_default_256.png">
            <a:extLst>
              <a:ext uri="{FF2B5EF4-FFF2-40B4-BE49-F238E27FC236}">
                <a16:creationId xmlns:a16="http://schemas.microsoft.com/office/drawing/2014/main" id="{FA53E242-7F1C-1413-5069-770FD56EE51E}"/>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flipH="1">
            <a:off x="2637612" y="1191841"/>
            <a:ext cx="3868775" cy="29513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3D68CAB-0562-2019-4FDB-27D4F59FF9DE}"/>
              </a:ext>
            </a:extLst>
          </p:cNvPr>
          <p:cNvSpPr/>
          <p:nvPr/>
        </p:nvSpPr>
        <p:spPr>
          <a:xfrm>
            <a:off x="3701175" y="1431360"/>
            <a:ext cx="2032223" cy="338554"/>
          </a:xfrm>
          <a:prstGeom prst="rect">
            <a:avLst/>
          </a:prstGeom>
        </p:spPr>
        <p:txBody>
          <a:bodyPr wrap="none">
            <a:spAutoFit/>
          </a:bodyPr>
          <a:lstStyle/>
          <a:p>
            <a:r>
              <a:rPr lang="en-US" sz="1600">
                <a:latin typeface="+mj-lt"/>
              </a:rPr>
              <a:t>Webex Contact Center</a:t>
            </a:r>
            <a:endParaRPr lang="en-BE" sz="1600">
              <a:latin typeface="+mj-lt"/>
            </a:endParaRPr>
          </a:p>
        </p:txBody>
      </p:sp>
      <p:pic>
        <p:nvPicPr>
          <p:cNvPr id="10" name="Picture 9" descr="Logo, company name&#10;&#10;Description automatically generated">
            <a:extLst>
              <a:ext uri="{FF2B5EF4-FFF2-40B4-BE49-F238E27FC236}">
                <a16:creationId xmlns:a16="http://schemas.microsoft.com/office/drawing/2014/main" id="{62BB1075-8D6E-776B-94BA-A4195890E155}"/>
              </a:ext>
            </a:extLst>
          </p:cNvPr>
          <p:cNvPicPr>
            <a:picLocks noChangeAspect="1"/>
          </p:cNvPicPr>
          <p:nvPr/>
        </p:nvPicPr>
        <p:blipFill>
          <a:blip r:embed="rId5"/>
          <a:stretch>
            <a:fillRect/>
          </a:stretch>
        </p:blipFill>
        <p:spPr>
          <a:xfrm>
            <a:off x="3160398" y="1366293"/>
            <a:ext cx="468689" cy="468689"/>
          </a:xfrm>
          <a:prstGeom prst="rect">
            <a:avLst/>
          </a:prstGeom>
        </p:spPr>
      </p:pic>
      <p:pic>
        <p:nvPicPr>
          <p:cNvPr id="11" name="Picture 10">
            <a:extLst>
              <a:ext uri="{FF2B5EF4-FFF2-40B4-BE49-F238E27FC236}">
                <a16:creationId xmlns:a16="http://schemas.microsoft.com/office/drawing/2014/main" id="{D6DF6834-1008-26AC-9CE9-D034898610A0}"/>
              </a:ext>
            </a:extLst>
          </p:cNvPr>
          <p:cNvPicPr>
            <a:picLocks noChangeAspect="1"/>
          </p:cNvPicPr>
          <p:nvPr/>
        </p:nvPicPr>
        <p:blipFill>
          <a:blip r:embed="rId6">
            <a:duotone>
              <a:schemeClr val="accent2">
                <a:shade val="45000"/>
                <a:satMod val="135000"/>
              </a:schemeClr>
              <a:prstClr val="white"/>
            </a:duotone>
          </a:blip>
          <a:stretch>
            <a:fillRect/>
          </a:stretch>
        </p:blipFill>
        <p:spPr>
          <a:xfrm>
            <a:off x="7575418" y="2494867"/>
            <a:ext cx="483294" cy="483294"/>
          </a:xfrm>
          <a:prstGeom prst="rect">
            <a:avLst/>
          </a:prstGeom>
        </p:spPr>
      </p:pic>
      <p:cxnSp>
        <p:nvCxnSpPr>
          <p:cNvPr id="12" name="Straight Arrow Connector 11">
            <a:extLst>
              <a:ext uri="{FF2B5EF4-FFF2-40B4-BE49-F238E27FC236}">
                <a16:creationId xmlns:a16="http://schemas.microsoft.com/office/drawing/2014/main" id="{26CD82A8-CE85-B8B6-6FEE-745484DD19ED}"/>
              </a:ext>
            </a:extLst>
          </p:cNvPr>
          <p:cNvCxnSpPr>
            <a:cxnSpLocks/>
          </p:cNvCxnSpPr>
          <p:nvPr/>
        </p:nvCxnSpPr>
        <p:spPr>
          <a:xfrm flipV="1">
            <a:off x="1628564" y="2736512"/>
            <a:ext cx="909493" cy="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ED9207B-E0F5-DB33-0E1B-C0B026258653}"/>
              </a:ext>
            </a:extLst>
          </p:cNvPr>
          <p:cNvCxnSpPr>
            <a:cxnSpLocks/>
            <a:endCxn id="11" idx="1"/>
          </p:cNvCxnSpPr>
          <p:nvPr/>
        </p:nvCxnSpPr>
        <p:spPr>
          <a:xfrm>
            <a:off x="5930479" y="2736514"/>
            <a:ext cx="164493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diagram&#10;&#10;Description automatically generated">
            <a:extLst>
              <a:ext uri="{FF2B5EF4-FFF2-40B4-BE49-F238E27FC236}">
                <a16:creationId xmlns:a16="http://schemas.microsoft.com/office/drawing/2014/main" id="{BC151B9E-E4D5-0C17-341C-2050D1D8AF2B}"/>
              </a:ext>
            </a:extLst>
          </p:cNvPr>
          <p:cNvPicPr>
            <a:picLocks noChangeAspect="1"/>
          </p:cNvPicPr>
          <p:nvPr/>
        </p:nvPicPr>
        <p:blipFill>
          <a:blip r:embed="rId7"/>
          <a:stretch>
            <a:fillRect/>
          </a:stretch>
        </p:blipFill>
        <p:spPr>
          <a:xfrm>
            <a:off x="3172720" y="2373553"/>
            <a:ext cx="725919" cy="725919"/>
          </a:xfrm>
          <a:prstGeom prst="rect">
            <a:avLst/>
          </a:prstGeom>
        </p:spPr>
      </p:pic>
      <p:pic>
        <p:nvPicPr>
          <p:cNvPr id="8" name="Picture 7" descr="Background pattern&#10;&#10;Description automatically generated">
            <a:extLst>
              <a:ext uri="{FF2B5EF4-FFF2-40B4-BE49-F238E27FC236}">
                <a16:creationId xmlns:a16="http://schemas.microsoft.com/office/drawing/2014/main" id="{0CFF6281-1513-0141-F660-A7FF1C916198}"/>
              </a:ext>
            </a:extLst>
          </p:cNvPr>
          <p:cNvPicPr>
            <a:picLocks noChangeAspect="1"/>
          </p:cNvPicPr>
          <p:nvPr/>
        </p:nvPicPr>
        <p:blipFill>
          <a:blip r:embed="rId8"/>
          <a:stretch>
            <a:fillRect/>
          </a:stretch>
        </p:blipFill>
        <p:spPr>
          <a:xfrm flipH="1">
            <a:off x="4335690" y="2418491"/>
            <a:ext cx="914762" cy="636045"/>
          </a:xfrm>
          <a:prstGeom prst="rect">
            <a:avLst/>
          </a:prstGeom>
        </p:spPr>
      </p:pic>
      <p:pic>
        <p:nvPicPr>
          <p:cNvPr id="33" name="Picture 32" descr="Icon&#10;&#10;Description automatically generated">
            <a:extLst>
              <a:ext uri="{FF2B5EF4-FFF2-40B4-BE49-F238E27FC236}">
                <a16:creationId xmlns:a16="http://schemas.microsoft.com/office/drawing/2014/main" id="{A24D83CD-07D2-3F3E-9923-A8BA3D6D421D}"/>
              </a:ext>
            </a:extLst>
          </p:cNvPr>
          <p:cNvPicPr>
            <a:picLocks noChangeAspect="1"/>
          </p:cNvPicPr>
          <p:nvPr/>
        </p:nvPicPr>
        <p:blipFill>
          <a:blip r:embed="rId9"/>
          <a:stretch>
            <a:fillRect/>
          </a:stretch>
        </p:blipFill>
        <p:spPr>
          <a:xfrm>
            <a:off x="726045" y="2667510"/>
            <a:ext cx="466315" cy="466315"/>
          </a:xfrm>
          <a:prstGeom prst="rect">
            <a:avLst/>
          </a:prstGeom>
        </p:spPr>
      </p:pic>
      <p:sp>
        <p:nvSpPr>
          <p:cNvPr id="30" name="Rounded Rectangle 29">
            <a:extLst>
              <a:ext uri="{FF2B5EF4-FFF2-40B4-BE49-F238E27FC236}">
                <a16:creationId xmlns:a16="http://schemas.microsoft.com/office/drawing/2014/main" id="{1F0EBEEA-1449-B103-0A18-53DB456946A9}"/>
              </a:ext>
            </a:extLst>
          </p:cNvPr>
          <p:cNvSpPr/>
          <p:nvPr/>
        </p:nvSpPr>
        <p:spPr>
          <a:xfrm>
            <a:off x="296378" y="1764960"/>
            <a:ext cx="1332186" cy="2073166"/>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5" name="Group 14">
            <a:extLst>
              <a:ext uri="{FF2B5EF4-FFF2-40B4-BE49-F238E27FC236}">
                <a16:creationId xmlns:a16="http://schemas.microsoft.com/office/drawing/2014/main" id="{FDCDA9A5-4ACF-2924-829C-352AC39132D1}"/>
              </a:ext>
            </a:extLst>
          </p:cNvPr>
          <p:cNvGrpSpPr/>
          <p:nvPr/>
        </p:nvGrpSpPr>
        <p:grpSpPr>
          <a:xfrm>
            <a:off x="503916" y="2329128"/>
            <a:ext cx="910574" cy="193579"/>
            <a:chOff x="450885" y="1747243"/>
            <a:chExt cx="2065205" cy="591989"/>
          </a:xfrm>
        </p:grpSpPr>
        <p:sp>
          <p:nvSpPr>
            <p:cNvPr id="16" name="TextBox 15">
              <a:extLst>
                <a:ext uri="{FF2B5EF4-FFF2-40B4-BE49-F238E27FC236}">
                  <a16:creationId xmlns:a16="http://schemas.microsoft.com/office/drawing/2014/main" id="{F6A6FD9D-BAC1-F42E-C814-D0613D8ADB38}"/>
                </a:ext>
              </a:extLst>
            </p:cNvPr>
            <p:cNvSpPr txBox="1"/>
            <p:nvPr/>
          </p:nvSpPr>
          <p:spPr>
            <a:xfrm>
              <a:off x="450885" y="1787706"/>
              <a:ext cx="2065205" cy="511068"/>
            </a:xfrm>
            <a:prstGeom prst="roundRect">
              <a:avLst>
                <a:gd name="adj" fmla="val 50000"/>
              </a:avLst>
            </a:prstGeom>
            <a:solidFill>
              <a:schemeClr val="accent2"/>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Voice</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17" name="Picture 16" descr="A picture containing shape&#10;&#10;Description automatically generated">
              <a:extLst>
                <a:ext uri="{FF2B5EF4-FFF2-40B4-BE49-F238E27FC236}">
                  <a16:creationId xmlns:a16="http://schemas.microsoft.com/office/drawing/2014/main" id="{BCFC89B0-8AA3-A950-E9AF-CBED70DEB3D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5987" y="1747243"/>
              <a:ext cx="591989" cy="591989"/>
            </a:xfrm>
            <a:prstGeom prst="rect">
              <a:avLst/>
            </a:prstGeom>
          </p:spPr>
        </p:pic>
      </p:grpSp>
      <p:grpSp>
        <p:nvGrpSpPr>
          <p:cNvPr id="18" name="Group 17">
            <a:extLst>
              <a:ext uri="{FF2B5EF4-FFF2-40B4-BE49-F238E27FC236}">
                <a16:creationId xmlns:a16="http://schemas.microsoft.com/office/drawing/2014/main" id="{85412915-09E6-1B4A-AB72-1E0874B3C623}"/>
              </a:ext>
            </a:extLst>
          </p:cNvPr>
          <p:cNvGrpSpPr/>
          <p:nvPr/>
        </p:nvGrpSpPr>
        <p:grpSpPr>
          <a:xfrm>
            <a:off x="503916" y="2602177"/>
            <a:ext cx="910574" cy="167118"/>
            <a:chOff x="447089" y="2646014"/>
            <a:chExt cx="2065205" cy="511068"/>
          </a:xfrm>
        </p:grpSpPr>
        <p:sp>
          <p:nvSpPr>
            <p:cNvPr id="19" name="TextBox 18">
              <a:extLst>
                <a:ext uri="{FF2B5EF4-FFF2-40B4-BE49-F238E27FC236}">
                  <a16:creationId xmlns:a16="http://schemas.microsoft.com/office/drawing/2014/main" id="{B24675CE-1277-D9D2-2F43-E041072F0F81}"/>
                </a:ext>
              </a:extLst>
            </p:cNvPr>
            <p:cNvSpPr txBox="1"/>
            <p:nvPr/>
          </p:nvSpPr>
          <p:spPr>
            <a:xfrm>
              <a:off x="447089" y="2646014"/>
              <a:ext cx="2065205" cy="511068"/>
            </a:xfrm>
            <a:prstGeom prst="roundRect">
              <a:avLst>
                <a:gd name="adj" fmla="val 50000"/>
              </a:avLst>
            </a:prstGeom>
            <a:solidFill>
              <a:schemeClr val="accent5"/>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Email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B65099AC-C347-8C31-7FAA-0E9DCD194E8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6141" y="2711996"/>
              <a:ext cx="404085" cy="404082"/>
            </a:xfrm>
            <a:prstGeom prst="rect">
              <a:avLst/>
            </a:prstGeom>
          </p:spPr>
        </p:pic>
      </p:grpSp>
      <p:grpSp>
        <p:nvGrpSpPr>
          <p:cNvPr id="21" name="Group 20">
            <a:extLst>
              <a:ext uri="{FF2B5EF4-FFF2-40B4-BE49-F238E27FC236}">
                <a16:creationId xmlns:a16="http://schemas.microsoft.com/office/drawing/2014/main" id="{C7DC5669-DB3C-FCD3-F394-C41B7C0C80A9}"/>
              </a:ext>
            </a:extLst>
          </p:cNvPr>
          <p:cNvGrpSpPr/>
          <p:nvPr/>
        </p:nvGrpSpPr>
        <p:grpSpPr>
          <a:xfrm>
            <a:off x="489396" y="2845488"/>
            <a:ext cx="925094" cy="167118"/>
            <a:chOff x="414155" y="3714677"/>
            <a:chExt cx="2098139" cy="511068"/>
          </a:xfrm>
        </p:grpSpPr>
        <p:sp>
          <p:nvSpPr>
            <p:cNvPr id="22" name="TextBox 21">
              <a:extLst>
                <a:ext uri="{FF2B5EF4-FFF2-40B4-BE49-F238E27FC236}">
                  <a16:creationId xmlns:a16="http://schemas.microsoft.com/office/drawing/2014/main" id="{41C7C8FA-BB04-18A4-5FF4-A3910FAA2745}"/>
                </a:ext>
              </a:extLst>
            </p:cNvPr>
            <p:cNvSpPr txBox="1"/>
            <p:nvPr/>
          </p:nvSpPr>
          <p:spPr>
            <a:xfrm>
              <a:off x="414155" y="3714677"/>
              <a:ext cx="2098139" cy="511068"/>
            </a:xfrm>
            <a:prstGeom prst="roundRect">
              <a:avLst>
                <a:gd name="adj" fmla="val 50000"/>
              </a:avLst>
            </a:prstGeom>
            <a:solidFill>
              <a:schemeClr val="accent6"/>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Chat</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3" name="Picture 22" descr="A picture containing shape&#10;&#10;Description automatically generated">
              <a:extLst>
                <a:ext uri="{FF2B5EF4-FFF2-40B4-BE49-F238E27FC236}">
                  <a16:creationId xmlns:a16="http://schemas.microsoft.com/office/drawing/2014/main" id="{6AC35EBE-CF9D-DF7E-4F9B-CAEFEA19386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06066" y="3778778"/>
              <a:ext cx="424455" cy="424453"/>
            </a:xfrm>
            <a:prstGeom prst="rect">
              <a:avLst/>
            </a:prstGeom>
          </p:spPr>
        </p:pic>
      </p:grpSp>
      <p:sp>
        <p:nvSpPr>
          <p:cNvPr id="25" name="TextBox 24">
            <a:extLst>
              <a:ext uri="{FF2B5EF4-FFF2-40B4-BE49-F238E27FC236}">
                <a16:creationId xmlns:a16="http://schemas.microsoft.com/office/drawing/2014/main" id="{37C1A5B3-AD9E-2BB4-81F7-7D27F6839285}"/>
              </a:ext>
            </a:extLst>
          </p:cNvPr>
          <p:cNvSpPr txBox="1"/>
          <p:nvPr/>
        </p:nvSpPr>
        <p:spPr>
          <a:xfrm>
            <a:off x="476990" y="3104997"/>
            <a:ext cx="937500" cy="167118"/>
          </a:xfrm>
          <a:prstGeom prst="roundRect">
            <a:avLst>
              <a:gd name="adj" fmla="val 50000"/>
            </a:avLst>
          </a:prstGeom>
          <a:solidFill>
            <a:schemeClr val="bg1">
              <a:lumMod val="50000"/>
              <a:lumOff val="50000"/>
            </a:schemeClr>
          </a:solidFill>
        </p:spPr>
        <p:txBody>
          <a:bodyPr wrap="none" rtlCol="0" anchor="ctr">
            <a:noAutofit/>
          </a:bodyPr>
          <a:lstStyle/>
          <a:p>
            <a:pPr algn="ctr" defTabSz="685783" fontAlgn="auto">
              <a:lnSpc>
                <a:spcPct val="90000"/>
              </a:lnSpc>
              <a:spcBef>
                <a:spcPts val="0"/>
              </a:spcBef>
              <a:spcAft>
                <a:spcPts val="0"/>
              </a:spcAft>
              <a:defRPr/>
            </a:pPr>
            <a:r>
              <a:rPr lang="en-US" sz="1125" b="1">
                <a:solidFill>
                  <a:srgbClr val="FFFFFF"/>
                </a:solidFill>
                <a:latin typeface="CiscoSansTT ExtraLight"/>
                <a:ea typeface="+mn-ea"/>
                <a:cs typeface="CiscoSansTT Thin" charset="0"/>
              </a:rPr>
              <a:t>Social</a:t>
            </a:r>
            <a:endParaRPr lang="en-US" sz="975" b="1">
              <a:solidFill>
                <a:srgbClr val="FFFFFF"/>
              </a:solidFill>
              <a:latin typeface="CiscoSansTT" panose="020B0503020201020303" pitchFamily="34" charset="0"/>
              <a:ea typeface="ＭＳ Ｐゴシック"/>
              <a:cs typeface="CiscoSansTT" panose="020B0503020201020303" pitchFamily="34" charset="0"/>
            </a:endParaRPr>
          </a:p>
        </p:txBody>
      </p:sp>
      <p:pic>
        <p:nvPicPr>
          <p:cNvPr id="28" name="Picture 27">
            <a:extLst>
              <a:ext uri="{FF2B5EF4-FFF2-40B4-BE49-F238E27FC236}">
                <a16:creationId xmlns:a16="http://schemas.microsoft.com/office/drawing/2014/main" id="{C122A9E4-D885-D4CE-1930-102F7BD91939}"/>
              </a:ext>
            </a:extLst>
          </p:cNvPr>
          <p:cNvPicPr>
            <a:picLocks noChangeAspect="1"/>
          </p:cNvPicPr>
          <p:nvPr/>
        </p:nvPicPr>
        <p:blipFill>
          <a:blip r:embed="rId13"/>
          <a:stretch>
            <a:fillRect/>
          </a:stretch>
        </p:blipFill>
        <p:spPr>
          <a:xfrm>
            <a:off x="552485" y="3097635"/>
            <a:ext cx="164325" cy="164325"/>
          </a:xfrm>
          <a:prstGeom prst="rect">
            <a:avLst/>
          </a:prstGeom>
        </p:spPr>
      </p:pic>
      <p:sp>
        <p:nvSpPr>
          <p:cNvPr id="5" name="Rounded Rectangle 4">
            <a:extLst>
              <a:ext uri="{FF2B5EF4-FFF2-40B4-BE49-F238E27FC236}">
                <a16:creationId xmlns:a16="http://schemas.microsoft.com/office/drawing/2014/main" id="{B104B9CA-0667-8B49-1C84-B7698292C043}"/>
              </a:ext>
            </a:extLst>
          </p:cNvPr>
          <p:cNvSpPr/>
          <p:nvPr/>
        </p:nvSpPr>
        <p:spPr>
          <a:xfrm>
            <a:off x="2538057" y="1764959"/>
            <a:ext cx="3996750" cy="2877981"/>
          </a:xfrm>
          <a:prstGeom prst="roundRect">
            <a:avLst/>
          </a:prstGeom>
          <a:solidFill>
            <a:schemeClr val="bg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4" name="Rounded Rectangle 13">
            <a:extLst>
              <a:ext uri="{FF2B5EF4-FFF2-40B4-BE49-F238E27FC236}">
                <a16:creationId xmlns:a16="http://schemas.microsoft.com/office/drawing/2014/main" id="{6D76739B-6B43-7D3F-600F-5DC8E2D6CC5D}"/>
              </a:ext>
            </a:extLst>
          </p:cNvPr>
          <p:cNvSpPr/>
          <p:nvPr/>
        </p:nvSpPr>
        <p:spPr>
          <a:xfrm>
            <a:off x="2717860" y="2118875"/>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Entry Point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Mapping</a:t>
            </a:r>
          </a:p>
        </p:txBody>
      </p:sp>
      <p:sp>
        <p:nvSpPr>
          <p:cNvPr id="24" name="Rounded Rectangle 23">
            <a:extLst>
              <a:ext uri="{FF2B5EF4-FFF2-40B4-BE49-F238E27FC236}">
                <a16:creationId xmlns:a16="http://schemas.microsoft.com/office/drawing/2014/main" id="{13C0D46D-7AE1-F4E4-5B69-D08C958C6E85}"/>
              </a:ext>
            </a:extLst>
          </p:cNvPr>
          <p:cNvSpPr/>
          <p:nvPr/>
        </p:nvSpPr>
        <p:spPr>
          <a:xfrm>
            <a:off x="3998194" y="2609398"/>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Flow</a:t>
            </a:r>
          </a:p>
        </p:txBody>
      </p:sp>
      <p:sp>
        <p:nvSpPr>
          <p:cNvPr id="26" name="Rounded Rectangle 25">
            <a:extLst>
              <a:ext uri="{FF2B5EF4-FFF2-40B4-BE49-F238E27FC236}">
                <a16:creationId xmlns:a16="http://schemas.microsoft.com/office/drawing/2014/main" id="{5A28915C-9B26-C04F-1391-FA5040A2B1EA}"/>
              </a:ext>
            </a:extLst>
          </p:cNvPr>
          <p:cNvSpPr/>
          <p:nvPr/>
        </p:nvSpPr>
        <p:spPr>
          <a:xfrm>
            <a:off x="3996118" y="2114527"/>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Queue</a:t>
            </a:r>
          </a:p>
        </p:txBody>
      </p:sp>
      <p:sp>
        <p:nvSpPr>
          <p:cNvPr id="27" name="Rounded Rectangle 26">
            <a:extLst>
              <a:ext uri="{FF2B5EF4-FFF2-40B4-BE49-F238E27FC236}">
                <a16:creationId xmlns:a16="http://schemas.microsoft.com/office/drawing/2014/main" id="{BFEA0D9D-C170-CEAF-9B68-1764EE4E9C81}"/>
              </a:ext>
            </a:extLst>
          </p:cNvPr>
          <p:cNvSpPr/>
          <p:nvPr/>
        </p:nvSpPr>
        <p:spPr>
          <a:xfrm>
            <a:off x="2711278" y="2625290"/>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Entry Point</a:t>
            </a:r>
          </a:p>
        </p:txBody>
      </p:sp>
      <p:sp>
        <p:nvSpPr>
          <p:cNvPr id="29" name="Rounded Rectangle 28">
            <a:extLst>
              <a:ext uri="{FF2B5EF4-FFF2-40B4-BE49-F238E27FC236}">
                <a16:creationId xmlns:a16="http://schemas.microsoft.com/office/drawing/2014/main" id="{F6D42E67-774D-AEC6-A5BE-0B592E81F6E7}"/>
              </a:ext>
            </a:extLst>
          </p:cNvPr>
          <p:cNvSpPr/>
          <p:nvPr/>
        </p:nvSpPr>
        <p:spPr>
          <a:xfrm>
            <a:off x="5352260" y="2117338"/>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Team</a:t>
            </a:r>
          </a:p>
        </p:txBody>
      </p:sp>
      <p:sp>
        <p:nvSpPr>
          <p:cNvPr id="31" name="Rounded Rectangle 30">
            <a:extLst>
              <a:ext uri="{FF2B5EF4-FFF2-40B4-BE49-F238E27FC236}">
                <a16:creationId xmlns:a16="http://schemas.microsoft.com/office/drawing/2014/main" id="{F30EF8AD-E166-2A2E-4207-48526AFE661A}"/>
              </a:ext>
            </a:extLst>
          </p:cNvPr>
          <p:cNvSpPr/>
          <p:nvPr/>
        </p:nvSpPr>
        <p:spPr>
          <a:xfrm>
            <a:off x="5345678" y="2623753"/>
            <a:ext cx="909493" cy="339615"/>
          </a:xfrm>
          <a:prstGeom prst="roundRect">
            <a:avLst/>
          </a:prstGeom>
          <a:solidFill>
            <a:schemeClr val="accent4">
              <a:lumMod val="20000"/>
              <a:lumOff val="80000"/>
            </a:schemeClr>
          </a:solidFill>
          <a:ln>
            <a:solidFill>
              <a:srgbClr val="92D050"/>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Agent</a:t>
            </a:r>
          </a:p>
        </p:txBody>
      </p:sp>
      <p:sp>
        <p:nvSpPr>
          <p:cNvPr id="32" name="Rounded Rectangle 31">
            <a:extLst>
              <a:ext uri="{FF2B5EF4-FFF2-40B4-BE49-F238E27FC236}">
                <a16:creationId xmlns:a16="http://schemas.microsoft.com/office/drawing/2014/main" id="{52056E2E-B45B-0BDB-2CE5-6123CB29C455}"/>
              </a:ext>
            </a:extLst>
          </p:cNvPr>
          <p:cNvSpPr/>
          <p:nvPr/>
        </p:nvSpPr>
        <p:spPr>
          <a:xfrm>
            <a:off x="2633283" y="2055229"/>
            <a:ext cx="1078787" cy="1032156"/>
          </a:xfrm>
          <a:prstGeom prst="round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sp>
        <p:nvSpPr>
          <p:cNvPr id="34" name="Rounded Rectangle 33">
            <a:extLst>
              <a:ext uri="{FF2B5EF4-FFF2-40B4-BE49-F238E27FC236}">
                <a16:creationId xmlns:a16="http://schemas.microsoft.com/office/drawing/2014/main" id="{C69B383E-7C03-1E8E-FE65-A03A48D93BB3}"/>
              </a:ext>
            </a:extLst>
          </p:cNvPr>
          <p:cNvSpPr/>
          <p:nvPr/>
        </p:nvSpPr>
        <p:spPr>
          <a:xfrm>
            <a:off x="5254781" y="2055229"/>
            <a:ext cx="1078787" cy="1032156"/>
          </a:xfrm>
          <a:prstGeom prst="round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cxnSp>
        <p:nvCxnSpPr>
          <p:cNvPr id="36" name="Straight Arrow Connector 35">
            <a:extLst>
              <a:ext uri="{FF2B5EF4-FFF2-40B4-BE49-F238E27FC236}">
                <a16:creationId xmlns:a16="http://schemas.microsoft.com/office/drawing/2014/main" id="{E117BC9F-8866-F23D-B3CE-B066881C274E}"/>
              </a:ext>
            </a:extLst>
          </p:cNvPr>
          <p:cNvCxnSpPr>
            <a:cxnSpLocks/>
            <a:endCxn id="24" idx="1"/>
          </p:cNvCxnSpPr>
          <p:nvPr/>
        </p:nvCxnSpPr>
        <p:spPr>
          <a:xfrm>
            <a:off x="3712070" y="2779206"/>
            <a:ext cx="286124"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DBDB8F30-677F-B33F-0050-7579F7828136}"/>
              </a:ext>
            </a:extLst>
          </p:cNvPr>
          <p:cNvCxnSpPr>
            <a:cxnSpLocks/>
          </p:cNvCxnSpPr>
          <p:nvPr/>
        </p:nvCxnSpPr>
        <p:spPr>
          <a:xfrm>
            <a:off x="4907687" y="2261572"/>
            <a:ext cx="342765"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D7CFCB5B-95B9-0519-9D53-37EF97DDC5A7}"/>
              </a:ext>
            </a:extLst>
          </p:cNvPr>
          <p:cNvCxnSpPr>
            <a:cxnSpLocks/>
            <a:stCxn id="24" idx="0"/>
            <a:endCxn id="26" idx="2"/>
          </p:cNvCxnSpPr>
          <p:nvPr/>
        </p:nvCxnSpPr>
        <p:spPr>
          <a:xfrm flipH="1" flipV="1">
            <a:off x="4450865" y="2454142"/>
            <a:ext cx="2076" cy="15525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4" name="Rounded Rectangle 43">
            <a:extLst>
              <a:ext uri="{FF2B5EF4-FFF2-40B4-BE49-F238E27FC236}">
                <a16:creationId xmlns:a16="http://schemas.microsoft.com/office/drawing/2014/main" id="{0A470AB4-CE86-B308-D6EC-E838D69FEFAF}"/>
              </a:ext>
            </a:extLst>
          </p:cNvPr>
          <p:cNvSpPr/>
          <p:nvPr/>
        </p:nvSpPr>
        <p:spPr>
          <a:xfrm>
            <a:off x="2633283" y="3347679"/>
            <a:ext cx="3700285" cy="1035018"/>
          </a:xfrm>
          <a:prstGeom prst="roundRect">
            <a:avLst/>
          </a:prstGeom>
          <a:noFill/>
          <a:ln w="38100" cap="flat" cmpd="sng" algn="ctr">
            <a:solidFill>
              <a:schemeClr val="accent6">
                <a:lumMod val="60000"/>
                <a:lumOff val="40000"/>
              </a:schemeClr>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74BF4B"/>
              </a:solidFill>
              <a:effectLst/>
              <a:uLnTx/>
              <a:uFillTx/>
              <a:latin typeface="CiscoSansTT Light"/>
              <a:ea typeface="+mn-ea"/>
              <a:cs typeface="+mn-cs"/>
            </a:endParaRPr>
          </a:p>
        </p:txBody>
      </p:sp>
      <p:cxnSp>
        <p:nvCxnSpPr>
          <p:cNvPr id="45" name="Straight Arrow Connector 44">
            <a:extLst>
              <a:ext uri="{FF2B5EF4-FFF2-40B4-BE49-F238E27FC236}">
                <a16:creationId xmlns:a16="http://schemas.microsoft.com/office/drawing/2014/main" id="{93969635-1081-61F7-56D8-D3300C0BC3BB}"/>
              </a:ext>
            </a:extLst>
          </p:cNvPr>
          <p:cNvCxnSpPr>
            <a:cxnSpLocks/>
            <a:stCxn id="24" idx="2"/>
          </p:cNvCxnSpPr>
          <p:nvPr/>
        </p:nvCxnSpPr>
        <p:spPr>
          <a:xfrm>
            <a:off x="4452941" y="2949013"/>
            <a:ext cx="0" cy="373820"/>
          </a:xfrm>
          <a:prstGeom prst="straightConnector1">
            <a:avLst/>
          </a:prstGeom>
          <a:ln w="19050">
            <a:solidFill>
              <a:schemeClr val="accent6">
                <a:lumMod val="60000"/>
                <a:lumOff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49" name="Rounded Rectangle 48">
            <a:extLst>
              <a:ext uri="{FF2B5EF4-FFF2-40B4-BE49-F238E27FC236}">
                <a16:creationId xmlns:a16="http://schemas.microsoft.com/office/drawing/2014/main" id="{65943BD2-3CA3-DB55-654D-8B2F795BA302}"/>
              </a:ext>
            </a:extLst>
          </p:cNvPr>
          <p:cNvSpPr/>
          <p:nvPr/>
        </p:nvSpPr>
        <p:spPr>
          <a:xfrm>
            <a:off x="2724442" y="3428849"/>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Play Prompt/ Music</a:t>
            </a:r>
          </a:p>
        </p:txBody>
      </p:sp>
      <p:sp>
        <p:nvSpPr>
          <p:cNvPr id="50" name="Rounded Rectangle 49">
            <a:extLst>
              <a:ext uri="{FF2B5EF4-FFF2-40B4-BE49-F238E27FC236}">
                <a16:creationId xmlns:a16="http://schemas.microsoft.com/office/drawing/2014/main" id="{8F41F108-E01E-651C-C118-4DBEFA31030A}"/>
              </a:ext>
            </a:extLst>
          </p:cNvPr>
          <p:cNvSpPr/>
          <p:nvPr/>
        </p:nvSpPr>
        <p:spPr>
          <a:xfrm>
            <a:off x="4004776" y="3919372"/>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D274D"/>
                </a:solidFill>
                <a:effectLst/>
                <a:uLnTx/>
                <a:uFillTx/>
                <a:latin typeface="CiscoSansTT Light"/>
                <a:ea typeface="+mn-ea"/>
                <a:cs typeface="+mn-cs"/>
              </a:rPr>
              <a:t>Queue Contact</a:t>
            </a:r>
          </a:p>
        </p:txBody>
      </p:sp>
      <p:sp>
        <p:nvSpPr>
          <p:cNvPr id="51" name="Rounded Rectangle 50">
            <a:extLst>
              <a:ext uri="{FF2B5EF4-FFF2-40B4-BE49-F238E27FC236}">
                <a16:creationId xmlns:a16="http://schemas.microsoft.com/office/drawing/2014/main" id="{43EC47DE-7F05-B146-D248-A92AD989B47C}"/>
              </a:ext>
            </a:extLst>
          </p:cNvPr>
          <p:cNvSpPr/>
          <p:nvPr/>
        </p:nvSpPr>
        <p:spPr>
          <a:xfrm>
            <a:off x="4002700" y="3424501"/>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noProof="0">
                <a:ln>
                  <a:noFill/>
                </a:ln>
                <a:solidFill>
                  <a:srgbClr val="0D274D"/>
                </a:solidFill>
                <a:effectLst/>
                <a:uLnTx/>
                <a:uFillTx/>
                <a:latin typeface="CiscoSansTT Light"/>
                <a:ea typeface="+mn-ea"/>
                <a:cs typeface="+mn-cs"/>
              </a:rPr>
              <a:t>Self-Service</a:t>
            </a:r>
          </a:p>
        </p:txBody>
      </p:sp>
      <p:sp>
        <p:nvSpPr>
          <p:cNvPr id="52" name="Rounded Rectangle 51">
            <a:extLst>
              <a:ext uri="{FF2B5EF4-FFF2-40B4-BE49-F238E27FC236}">
                <a16:creationId xmlns:a16="http://schemas.microsoft.com/office/drawing/2014/main" id="{C635B171-0372-3E3B-7922-DDDA0EF384E2}"/>
              </a:ext>
            </a:extLst>
          </p:cNvPr>
          <p:cNvSpPr/>
          <p:nvPr/>
        </p:nvSpPr>
        <p:spPr>
          <a:xfrm>
            <a:off x="2717860" y="3935264"/>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External </a:t>
            </a:r>
            <a:br>
              <a:rPr kumimoji="0" lang="en-US" sz="900" b="0" i="0" u="none" strike="noStrike" kern="1200" cap="none" spc="0" normalizeH="0" baseline="0" noProof="0">
                <a:ln>
                  <a:noFill/>
                </a:ln>
                <a:solidFill>
                  <a:srgbClr val="0D274D"/>
                </a:solidFill>
                <a:effectLst/>
                <a:uLnTx/>
                <a:uFillTx/>
                <a:latin typeface="CiscoSansTT Light"/>
                <a:ea typeface="+mn-ea"/>
                <a:cs typeface="+mn-cs"/>
              </a:rPr>
            </a:br>
            <a:r>
              <a:rPr kumimoji="0" lang="en-US" sz="900" b="0" i="0" u="none" strike="noStrike" kern="1200" cap="none" spc="0" normalizeH="0" baseline="0" noProof="0">
                <a:ln>
                  <a:noFill/>
                </a:ln>
                <a:solidFill>
                  <a:srgbClr val="0D274D"/>
                </a:solidFill>
                <a:effectLst/>
                <a:uLnTx/>
                <a:uFillTx/>
                <a:latin typeface="CiscoSansTT Light"/>
                <a:ea typeface="+mn-ea"/>
                <a:cs typeface="+mn-cs"/>
              </a:rPr>
              <a:t>Data Dips</a:t>
            </a:r>
          </a:p>
        </p:txBody>
      </p:sp>
      <p:sp>
        <p:nvSpPr>
          <p:cNvPr id="53" name="Rounded Rectangle 52">
            <a:extLst>
              <a:ext uri="{FF2B5EF4-FFF2-40B4-BE49-F238E27FC236}">
                <a16:creationId xmlns:a16="http://schemas.microsoft.com/office/drawing/2014/main" id="{AC6A7932-854D-A711-FF37-394F7D24D581}"/>
              </a:ext>
            </a:extLst>
          </p:cNvPr>
          <p:cNvSpPr/>
          <p:nvPr/>
        </p:nvSpPr>
        <p:spPr>
          <a:xfrm>
            <a:off x="5358842" y="3427312"/>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algn="ctr">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Collect Digits</a:t>
            </a:r>
          </a:p>
        </p:txBody>
      </p:sp>
      <p:sp>
        <p:nvSpPr>
          <p:cNvPr id="54" name="Rounded Rectangle 53">
            <a:extLst>
              <a:ext uri="{FF2B5EF4-FFF2-40B4-BE49-F238E27FC236}">
                <a16:creationId xmlns:a16="http://schemas.microsoft.com/office/drawing/2014/main" id="{76DE253C-B344-F583-8D91-C7609EA91EE3}"/>
              </a:ext>
            </a:extLst>
          </p:cNvPr>
          <p:cNvSpPr/>
          <p:nvPr/>
        </p:nvSpPr>
        <p:spPr>
          <a:xfrm>
            <a:off x="5352260" y="3933727"/>
            <a:ext cx="909493" cy="339615"/>
          </a:xfrm>
          <a:prstGeom prst="roundRect">
            <a:avLst/>
          </a:prstGeom>
          <a:solidFill>
            <a:schemeClr val="accent4">
              <a:lumMod val="20000"/>
              <a:lumOff val="80000"/>
            </a:schemeClr>
          </a:solidFill>
          <a:ln>
            <a:solidFill>
              <a:schemeClr val="accent6">
                <a:lumMod val="60000"/>
                <a:lumOff val="4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D274D"/>
                </a:solidFill>
                <a:effectLst/>
                <a:uLnTx/>
                <a:uFillTx/>
                <a:latin typeface="CiscoSansTT Light"/>
                <a:ea typeface="+mn-ea"/>
                <a:cs typeface="+mn-cs"/>
              </a:rPr>
              <a:t>And </a:t>
            </a:r>
            <a:br>
              <a:rPr kumimoji="0" lang="en-US" sz="900" b="0" i="0" u="none" strike="noStrike" kern="1200" cap="none" spc="0" normalizeH="0" baseline="0" noProof="0">
                <a:ln>
                  <a:noFill/>
                </a:ln>
                <a:solidFill>
                  <a:srgbClr val="0D274D"/>
                </a:solidFill>
                <a:effectLst/>
                <a:uLnTx/>
                <a:uFillTx/>
                <a:latin typeface="CiscoSansTT Light"/>
                <a:ea typeface="+mn-ea"/>
                <a:cs typeface="+mn-cs"/>
              </a:rPr>
            </a:br>
            <a:r>
              <a:rPr kumimoji="0" lang="en-US" sz="900" b="0" i="0" u="none" strike="noStrike" kern="1200" cap="none" spc="0" normalizeH="0" baseline="0" noProof="0">
                <a:ln>
                  <a:noFill/>
                </a:ln>
                <a:solidFill>
                  <a:srgbClr val="0D274D"/>
                </a:solidFill>
                <a:effectLst/>
                <a:uLnTx/>
                <a:uFillTx/>
                <a:latin typeface="CiscoSansTT Light"/>
                <a:ea typeface="+mn-ea"/>
                <a:cs typeface="+mn-cs"/>
              </a:rPr>
              <a:t>many more…</a:t>
            </a:r>
          </a:p>
        </p:txBody>
      </p:sp>
      <p:sp>
        <p:nvSpPr>
          <p:cNvPr id="35" name="Rectangle 34">
            <a:extLst>
              <a:ext uri="{FF2B5EF4-FFF2-40B4-BE49-F238E27FC236}">
                <a16:creationId xmlns:a16="http://schemas.microsoft.com/office/drawing/2014/main" id="{7FA384DB-DDCF-EE30-3DA0-DBDE017287C8}"/>
              </a:ext>
            </a:extLst>
          </p:cNvPr>
          <p:cNvSpPr/>
          <p:nvPr/>
        </p:nvSpPr>
        <p:spPr>
          <a:xfrm>
            <a:off x="2600435" y="1938916"/>
            <a:ext cx="3814390" cy="120254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CH</a:t>
            </a:r>
          </a:p>
        </p:txBody>
      </p:sp>
      <p:sp>
        <p:nvSpPr>
          <p:cNvPr id="37" name="Rectangle 36">
            <a:extLst>
              <a:ext uri="{FF2B5EF4-FFF2-40B4-BE49-F238E27FC236}">
                <a16:creationId xmlns:a16="http://schemas.microsoft.com/office/drawing/2014/main" id="{D9028B02-647C-06A7-C69A-73D298C3170A}"/>
              </a:ext>
            </a:extLst>
          </p:cNvPr>
          <p:cNvSpPr/>
          <p:nvPr/>
        </p:nvSpPr>
        <p:spPr>
          <a:xfrm>
            <a:off x="2600435" y="3202611"/>
            <a:ext cx="3814390" cy="120254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Flow Designer</a:t>
            </a:r>
          </a:p>
        </p:txBody>
      </p:sp>
      <p:sp>
        <p:nvSpPr>
          <p:cNvPr id="39" name="Rectangle 38">
            <a:extLst>
              <a:ext uri="{FF2B5EF4-FFF2-40B4-BE49-F238E27FC236}">
                <a16:creationId xmlns:a16="http://schemas.microsoft.com/office/drawing/2014/main" id="{8878261A-31AA-0AB4-A316-8A5C8A1CA530}"/>
              </a:ext>
            </a:extLst>
          </p:cNvPr>
          <p:cNvSpPr/>
          <p:nvPr/>
        </p:nvSpPr>
        <p:spPr>
          <a:xfrm>
            <a:off x="6888345" y="2055229"/>
            <a:ext cx="1857440" cy="133593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Desktop</a:t>
            </a:r>
          </a:p>
        </p:txBody>
      </p:sp>
      <p:pic>
        <p:nvPicPr>
          <p:cNvPr id="43" name="Picture 42" descr="A screenshot of a computer&#10;&#10;Description automatically generated">
            <a:extLst>
              <a:ext uri="{FF2B5EF4-FFF2-40B4-BE49-F238E27FC236}">
                <a16:creationId xmlns:a16="http://schemas.microsoft.com/office/drawing/2014/main" id="{A0CED280-9573-97D3-AB84-63526F34E960}"/>
              </a:ext>
            </a:extLst>
          </p:cNvPr>
          <p:cNvPicPr>
            <a:picLocks noChangeAspect="1"/>
          </p:cNvPicPr>
          <p:nvPr/>
        </p:nvPicPr>
        <p:blipFill>
          <a:blip r:embed="rId14"/>
          <a:stretch>
            <a:fillRect/>
          </a:stretch>
        </p:blipFill>
        <p:spPr>
          <a:xfrm>
            <a:off x="2600435" y="1926300"/>
            <a:ext cx="3804616" cy="1226430"/>
          </a:xfrm>
          <a:prstGeom prst="rect">
            <a:avLst/>
          </a:prstGeom>
          <a:ln>
            <a:solidFill>
              <a:srgbClr val="00B0F0"/>
            </a:solidFill>
          </a:ln>
        </p:spPr>
      </p:pic>
      <p:sp>
        <p:nvSpPr>
          <p:cNvPr id="47" name="TextBox 46">
            <a:extLst>
              <a:ext uri="{FF2B5EF4-FFF2-40B4-BE49-F238E27FC236}">
                <a16:creationId xmlns:a16="http://schemas.microsoft.com/office/drawing/2014/main" id="{F71F633A-38AF-AE87-625E-F012220B9D85}"/>
              </a:ext>
            </a:extLst>
          </p:cNvPr>
          <p:cNvSpPr txBox="1"/>
          <p:nvPr/>
        </p:nvSpPr>
        <p:spPr>
          <a:xfrm>
            <a:off x="3898639" y="2332210"/>
            <a:ext cx="1151762" cy="646331"/>
          </a:xfrm>
          <a:prstGeom prst="rect">
            <a:avLst/>
          </a:prstGeom>
          <a:noFill/>
        </p:spPr>
        <p:txBody>
          <a:bodyPr wrap="square">
            <a:spAutoFit/>
          </a:bodyPr>
          <a:lstStyle/>
          <a:p>
            <a:pPr algn="ctr"/>
            <a:r>
              <a:rPr lang="en-GB" sz="1800" b="1" dirty="0">
                <a:solidFill>
                  <a:srgbClr val="0051AF"/>
                </a:solidFill>
                <a:latin typeface="+mn-lt"/>
              </a:rPr>
              <a:t>Control Hub</a:t>
            </a:r>
            <a:endParaRPr lang="en-BE" b="1" dirty="0">
              <a:solidFill>
                <a:srgbClr val="0051AF"/>
              </a:solidFill>
              <a:latin typeface="+mn-lt"/>
            </a:endParaRPr>
          </a:p>
        </p:txBody>
      </p:sp>
      <p:pic>
        <p:nvPicPr>
          <p:cNvPr id="55" name="Picture 54" descr="A screenshot of a computer&#10;&#10;Description automatically generated">
            <a:extLst>
              <a:ext uri="{FF2B5EF4-FFF2-40B4-BE49-F238E27FC236}">
                <a16:creationId xmlns:a16="http://schemas.microsoft.com/office/drawing/2014/main" id="{62EF33D9-F347-51F1-390E-C5E5C59841AA}"/>
              </a:ext>
            </a:extLst>
          </p:cNvPr>
          <p:cNvPicPr>
            <a:picLocks noChangeAspect="1"/>
          </p:cNvPicPr>
          <p:nvPr/>
        </p:nvPicPr>
        <p:blipFill>
          <a:blip r:embed="rId15"/>
          <a:stretch>
            <a:fillRect/>
          </a:stretch>
        </p:blipFill>
        <p:spPr>
          <a:xfrm>
            <a:off x="2600435" y="3195061"/>
            <a:ext cx="3814389" cy="1210098"/>
          </a:xfrm>
          <a:prstGeom prst="rect">
            <a:avLst/>
          </a:prstGeom>
          <a:ln>
            <a:solidFill>
              <a:srgbClr val="00B0F0"/>
            </a:solidFill>
          </a:ln>
        </p:spPr>
      </p:pic>
      <p:sp>
        <p:nvSpPr>
          <p:cNvPr id="56" name="TextBox 55">
            <a:extLst>
              <a:ext uri="{FF2B5EF4-FFF2-40B4-BE49-F238E27FC236}">
                <a16:creationId xmlns:a16="http://schemas.microsoft.com/office/drawing/2014/main" id="{6D32708F-8972-31D9-678E-C7F38B86CC11}"/>
              </a:ext>
            </a:extLst>
          </p:cNvPr>
          <p:cNvSpPr txBox="1"/>
          <p:nvPr/>
        </p:nvSpPr>
        <p:spPr>
          <a:xfrm>
            <a:off x="3871765" y="3494546"/>
            <a:ext cx="1271727" cy="646331"/>
          </a:xfrm>
          <a:prstGeom prst="rect">
            <a:avLst/>
          </a:prstGeom>
          <a:noFill/>
        </p:spPr>
        <p:txBody>
          <a:bodyPr wrap="square">
            <a:spAutoFit/>
          </a:bodyPr>
          <a:lstStyle/>
          <a:p>
            <a:pPr algn="ctr"/>
            <a:r>
              <a:rPr lang="en-GB" sz="1800" b="1">
                <a:solidFill>
                  <a:srgbClr val="0051AF"/>
                </a:solidFill>
                <a:latin typeface="+mn-lt"/>
              </a:rPr>
              <a:t>Flow Designer</a:t>
            </a:r>
            <a:endParaRPr lang="en-BE" b="1">
              <a:solidFill>
                <a:srgbClr val="0051AF"/>
              </a:solidFill>
              <a:latin typeface="+mn-lt"/>
            </a:endParaRPr>
          </a:p>
        </p:txBody>
      </p:sp>
      <p:pic>
        <p:nvPicPr>
          <p:cNvPr id="58" name="Picture 57" descr="A screenshot of a computer&#10;&#10;Description automatically generated">
            <a:extLst>
              <a:ext uri="{FF2B5EF4-FFF2-40B4-BE49-F238E27FC236}">
                <a16:creationId xmlns:a16="http://schemas.microsoft.com/office/drawing/2014/main" id="{5C8CCA2A-D3C5-EAC0-EA06-EB53BB127136}"/>
              </a:ext>
            </a:extLst>
          </p:cNvPr>
          <p:cNvPicPr>
            <a:picLocks noChangeAspect="1"/>
          </p:cNvPicPr>
          <p:nvPr/>
        </p:nvPicPr>
        <p:blipFill>
          <a:blip r:embed="rId16"/>
          <a:stretch>
            <a:fillRect/>
          </a:stretch>
        </p:blipFill>
        <p:spPr>
          <a:xfrm>
            <a:off x="6839972" y="2032304"/>
            <a:ext cx="1910472" cy="1384339"/>
          </a:xfrm>
          <a:prstGeom prst="rect">
            <a:avLst/>
          </a:prstGeom>
          <a:ln>
            <a:solidFill>
              <a:srgbClr val="00B0F0"/>
            </a:solidFill>
          </a:ln>
        </p:spPr>
      </p:pic>
      <p:sp>
        <p:nvSpPr>
          <p:cNvPr id="59" name="TextBox 58">
            <a:extLst>
              <a:ext uri="{FF2B5EF4-FFF2-40B4-BE49-F238E27FC236}">
                <a16:creationId xmlns:a16="http://schemas.microsoft.com/office/drawing/2014/main" id="{A43AC107-370C-A9BA-9615-B88A29EE8EB8}"/>
              </a:ext>
            </a:extLst>
          </p:cNvPr>
          <p:cNvSpPr txBox="1"/>
          <p:nvPr/>
        </p:nvSpPr>
        <p:spPr>
          <a:xfrm>
            <a:off x="7414099" y="2584629"/>
            <a:ext cx="1151762" cy="369332"/>
          </a:xfrm>
          <a:prstGeom prst="rect">
            <a:avLst/>
          </a:prstGeom>
          <a:noFill/>
        </p:spPr>
        <p:txBody>
          <a:bodyPr wrap="square">
            <a:spAutoFit/>
          </a:bodyPr>
          <a:lstStyle/>
          <a:p>
            <a:pPr algn="ctr"/>
            <a:r>
              <a:rPr lang="en-GB" sz="1800" b="1">
                <a:solidFill>
                  <a:srgbClr val="0051AF"/>
                </a:solidFill>
                <a:latin typeface="+mn-lt"/>
              </a:rPr>
              <a:t>Desktop</a:t>
            </a:r>
            <a:endParaRPr lang="en-BE" b="1">
              <a:solidFill>
                <a:srgbClr val="0051AF"/>
              </a:solidFill>
              <a:latin typeface="+mn-lt"/>
            </a:endParaRPr>
          </a:p>
        </p:txBody>
      </p:sp>
      <p:sp>
        <p:nvSpPr>
          <p:cNvPr id="62" name="TextBox 61">
            <a:extLst>
              <a:ext uri="{FF2B5EF4-FFF2-40B4-BE49-F238E27FC236}">
                <a16:creationId xmlns:a16="http://schemas.microsoft.com/office/drawing/2014/main" id="{74CF1364-DD71-EC5A-4002-C0CCC0A34E44}"/>
              </a:ext>
            </a:extLst>
          </p:cNvPr>
          <p:cNvSpPr txBox="1"/>
          <p:nvPr/>
        </p:nvSpPr>
        <p:spPr>
          <a:xfrm>
            <a:off x="7482831" y="1269621"/>
            <a:ext cx="1151762" cy="369332"/>
          </a:xfrm>
          <a:prstGeom prst="rect">
            <a:avLst/>
          </a:prstGeom>
          <a:noFill/>
        </p:spPr>
        <p:txBody>
          <a:bodyPr wrap="square">
            <a:spAutoFit/>
          </a:bodyPr>
          <a:lstStyle/>
          <a:p>
            <a:pPr algn="ctr"/>
            <a:r>
              <a:rPr lang="en-GB" sz="1800" b="1">
                <a:solidFill>
                  <a:srgbClr val="0051AF"/>
                </a:solidFill>
                <a:latin typeface="+mn-lt"/>
              </a:rPr>
              <a:t>Analyzer</a:t>
            </a:r>
            <a:endParaRPr lang="en-BE" b="1">
              <a:solidFill>
                <a:srgbClr val="0051AF"/>
              </a:solidFill>
              <a:latin typeface="+mn-lt"/>
            </a:endParaRPr>
          </a:p>
        </p:txBody>
      </p:sp>
      <p:sp>
        <p:nvSpPr>
          <p:cNvPr id="41" name="Slide Number Placeholder 40">
            <a:extLst>
              <a:ext uri="{FF2B5EF4-FFF2-40B4-BE49-F238E27FC236}">
                <a16:creationId xmlns:a16="http://schemas.microsoft.com/office/drawing/2014/main" id="{6D1D91F6-621B-83D2-7898-82BB51C13C7E}"/>
              </a:ext>
            </a:extLst>
          </p:cNvPr>
          <p:cNvSpPr>
            <a:spLocks noGrp="1"/>
          </p:cNvSpPr>
          <p:nvPr>
            <p:ph type="sldNum" sz="quarter" idx="4"/>
          </p:nvPr>
        </p:nvSpPr>
        <p:spPr/>
        <p:txBody>
          <a:bodyPr/>
          <a:lstStyle/>
          <a:p>
            <a:fld id="{96A97DD0-5BE7-4856-A2A9-C42C6688E607}" type="slidenum">
              <a:rPr lang="en-US" smtClean="0"/>
              <a:pPr/>
              <a:t>14</a:t>
            </a:fld>
            <a:endParaRPr lang="en-US" dirty="0"/>
          </a:p>
        </p:txBody>
      </p:sp>
    </p:spTree>
    <p:extLst>
      <p:ext uri="{BB962C8B-B14F-4D97-AF65-F5344CB8AC3E}">
        <p14:creationId xmlns:p14="http://schemas.microsoft.com/office/powerpoint/2010/main" val="414652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F6D218-38B4-B0B2-6447-FD44CB339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A602C-C432-AA5A-9FFE-738FEBA3827B}"/>
              </a:ext>
            </a:extLst>
          </p:cNvPr>
          <p:cNvSpPr>
            <a:spLocks noGrp="1"/>
          </p:cNvSpPr>
          <p:nvPr>
            <p:ph type="title"/>
          </p:nvPr>
        </p:nvSpPr>
        <p:spPr/>
        <p:txBody>
          <a:bodyPr/>
          <a:lstStyle/>
          <a:p>
            <a:r>
              <a:rPr lang="en-BE" dirty="0"/>
              <a:t>WebRTC</a:t>
            </a:r>
          </a:p>
        </p:txBody>
      </p:sp>
      <p:sp>
        <p:nvSpPr>
          <p:cNvPr id="4" name="Footer Placeholder 3">
            <a:extLst>
              <a:ext uri="{FF2B5EF4-FFF2-40B4-BE49-F238E27FC236}">
                <a16:creationId xmlns:a16="http://schemas.microsoft.com/office/drawing/2014/main" id="{5EE56303-5065-97AB-3AC8-6133072C4628}"/>
              </a:ext>
            </a:extLst>
          </p:cNvPr>
          <p:cNvSpPr>
            <a:spLocks noGrp="1"/>
          </p:cNvSpPr>
          <p:nvPr>
            <p:ph type="ftr" sz="quarter" idx="3"/>
          </p:nvPr>
        </p:nvSpPr>
        <p:spPr/>
        <p:txBody>
          <a:bodyPr/>
          <a:lstStyle/>
          <a:p>
            <a:pPr defTabSz="610744"/>
            <a:r>
              <a:rPr lang="en-US" dirty="0"/>
              <a:t>LTRCCT-2011</a:t>
            </a:r>
          </a:p>
        </p:txBody>
      </p:sp>
      <p:pic>
        <p:nvPicPr>
          <p:cNvPr id="5" name="Picture 4" descr="A red rectangular sign with white text&#10;&#10;Description automatically generated">
            <a:extLst>
              <a:ext uri="{FF2B5EF4-FFF2-40B4-BE49-F238E27FC236}">
                <a16:creationId xmlns:a16="http://schemas.microsoft.com/office/drawing/2014/main" id="{1A3912A7-FA6B-89FB-33B2-A60DDEF5DFEB}"/>
              </a:ext>
            </a:extLst>
          </p:cNvPr>
          <p:cNvPicPr>
            <a:picLocks noChangeAspect="1"/>
          </p:cNvPicPr>
          <p:nvPr/>
        </p:nvPicPr>
        <p:blipFill>
          <a:blip r:embed="rId2"/>
          <a:stretch>
            <a:fillRect/>
          </a:stretch>
        </p:blipFill>
        <p:spPr>
          <a:xfrm>
            <a:off x="7769696" y="2496"/>
            <a:ext cx="1355642" cy="1355642"/>
          </a:xfrm>
          <a:prstGeom prst="rect">
            <a:avLst/>
          </a:prstGeom>
        </p:spPr>
      </p:pic>
      <p:sp>
        <p:nvSpPr>
          <p:cNvPr id="6" name="Text Placeholder 1">
            <a:extLst>
              <a:ext uri="{FF2B5EF4-FFF2-40B4-BE49-F238E27FC236}">
                <a16:creationId xmlns:a16="http://schemas.microsoft.com/office/drawing/2014/main" id="{68E25D5B-126C-D3B0-4B34-4E42708EE14A}"/>
              </a:ext>
            </a:extLst>
          </p:cNvPr>
          <p:cNvSpPr txBox="1">
            <a:spLocks/>
          </p:cNvSpPr>
          <p:nvPr/>
        </p:nvSpPr>
        <p:spPr>
          <a:xfrm>
            <a:off x="443484" y="923543"/>
            <a:ext cx="3964393"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dirty="0"/>
              <a:t>WebRTC (Web Real-Time Communication)</a:t>
            </a:r>
            <a:r>
              <a:rPr lang="en-GB" dirty="0"/>
              <a:t> provides direct communication between two browsers (peer-to-peer connection).</a:t>
            </a:r>
            <a:br>
              <a:rPr lang="en-GB" dirty="0"/>
            </a:br>
            <a:endParaRPr lang="en-GB" dirty="0"/>
          </a:p>
          <a:p>
            <a:r>
              <a:rPr lang="en-GB" dirty="0"/>
              <a:t>It allows to transmit </a:t>
            </a:r>
            <a:r>
              <a:rPr lang="en-GB" b="1" dirty="0"/>
              <a:t>audio &amp; video</a:t>
            </a:r>
            <a:r>
              <a:rPr lang="en-GB" dirty="0"/>
              <a:t> as well as </a:t>
            </a:r>
            <a:r>
              <a:rPr lang="en-GB" b="1" dirty="0"/>
              <a:t>a data channel </a:t>
            </a:r>
            <a:r>
              <a:rPr lang="en-GB" dirty="0"/>
              <a:t>for real-time data exchange between the peers.</a:t>
            </a:r>
          </a:p>
          <a:p>
            <a:r>
              <a:rPr lang="en-GB" dirty="0"/>
              <a:t>For Webex Contact </a:t>
            </a:r>
            <a:r>
              <a:rPr lang="en-GB" dirty="0" err="1"/>
              <a:t>Center</a:t>
            </a:r>
            <a:r>
              <a:rPr lang="en-GB" dirty="0"/>
              <a:t>, WebRTC today allows agents to log in Desktop </a:t>
            </a:r>
            <a:r>
              <a:rPr lang="en-GB" u="sng" dirty="0"/>
              <a:t>without using an external device </a:t>
            </a:r>
            <a:r>
              <a:rPr lang="en-GB" dirty="0"/>
              <a:t>(e.g. mobile, Webex) and </a:t>
            </a:r>
            <a:r>
              <a:rPr lang="en-GB" u="sng" dirty="0"/>
              <a:t>handle calls directly from the browser</a:t>
            </a:r>
            <a:r>
              <a:rPr lang="en-GB" dirty="0"/>
              <a:t>.</a:t>
            </a:r>
          </a:p>
          <a:p>
            <a:r>
              <a:rPr lang="en-GB" dirty="0"/>
              <a:t>Video, WebRTC on Customer leg on the </a:t>
            </a:r>
            <a:r>
              <a:rPr lang="en-GB" b="1" dirty="0"/>
              <a:t>roadmap</a:t>
            </a:r>
            <a:r>
              <a:rPr lang="en-GB" dirty="0"/>
              <a:t>.</a:t>
            </a:r>
          </a:p>
        </p:txBody>
      </p:sp>
      <p:pic>
        <p:nvPicPr>
          <p:cNvPr id="8" name="Picture 7" descr="A computer network with a cloud and a cloud&#10;&#10;Description automatically generated with medium confidence">
            <a:extLst>
              <a:ext uri="{FF2B5EF4-FFF2-40B4-BE49-F238E27FC236}">
                <a16:creationId xmlns:a16="http://schemas.microsoft.com/office/drawing/2014/main" id="{BD2F1B3E-B039-A645-EA96-F0CD1ED529EC}"/>
              </a:ext>
            </a:extLst>
          </p:cNvPr>
          <p:cNvPicPr>
            <a:picLocks noChangeAspect="1"/>
          </p:cNvPicPr>
          <p:nvPr/>
        </p:nvPicPr>
        <p:blipFill>
          <a:blip r:embed="rId3"/>
          <a:stretch>
            <a:fillRect/>
          </a:stretch>
        </p:blipFill>
        <p:spPr>
          <a:xfrm>
            <a:off x="4519821" y="1113072"/>
            <a:ext cx="4180695" cy="3080512"/>
          </a:xfrm>
          <a:prstGeom prst="rect">
            <a:avLst/>
          </a:prstGeom>
        </p:spPr>
      </p:pic>
      <p:sp>
        <p:nvSpPr>
          <p:cNvPr id="7" name="Slide Number Placeholder 6">
            <a:extLst>
              <a:ext uri="{FF2B5EF4-FFF2-40B4-BE49-F238E27FC236}">
                <a16:creationId xmlns:a16="http://schemas.microsoft.com/office/drawing/2014/main" id="{6CB9A94E-5339-E4A4-7852-0C77BC36422D}"/>
              </a:ext>
            </a:extLst>
          </p:cNvPr>
          <p:cNvSpPr>
            <a:spLocks noGrp="1"/>
          </p:cNvSpPr>
          <p:nvPr>
            <p:ph type="sldNum" sz="quarter" idx="4"/>
          </p:nvPr>
        </p:nvSpPr>
        <p:spPr/>
        <p:txBody>
          <a:bodyPr/>
          <a:lstStyle/>
          <a:p>
            <a:fld id="{96A97DD0-5BE7-4856-A2A9-C42C6688E607}" type="slidenum">
              <a:rPr lang="en-US" smtClean="0"/>
              <a:pPr/>
              <a:t>15</a:t>
            </a:fld>
            <a:endParaRPr lang="en-US" dirty="0"/>
          </a:p>
        </p:txBody>
      </p:sp>
    </p:spTree>
    <p:extLst>
      <p:ext uri="{BB962C8B-B14F-4D97-AF65-F5344CB8AC3E}">
        <p14:creationId xmlns:p14="http://schemas.microsoft.com/office/powerpoint/2010/main" val="412724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9D2C93-229D-434C-B231-21B9E9E20AAE}"/>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a:t>Webex CC KPIs</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2" name="Text Placeholder 1">
            <a:extLst>
              <a:ext uri="{FF2B5EF4-FFF2-40B4-BE49-F238E27FC236}">
                <a16:creationId xmlns:a16="http://schemas.microsoft.com/office/drawing/2014/main" id="{0C5CA3C5-0477-84F9-82B8-C3A8F96CFDFD}"/>
              </a:ext>
            </a:extLst>
          </p:cNvPr>
          <p:cNvSpPr>
            <a:spLocks noGrp="1"/>
          </p:cNvSpPr>
          <p:nvPr>
            <p:ph sz="quarter" idx="11"/>
          </p:nvPr>
        </p:nvSpPr>
        <p:spPr>
          <a:xfrm>
            <a:off x="432385" y="923544"/>
            <a:ext cx="8257032" cy="608271"/>
          </a:xfrm>
        </p:spPr>
        <p:txBody>
          <a:bodyPr/>
          <a:lstStyle/>
          <a:p>
            <a:r>
              <a:rPr lang="en-US" sz="1800" dirty="0"/>
              <a:t>Key Performance Indicators (KPIs) are measures of performance for a specific objective. </a:t>
            </a:r>
            <a:endParaRPr lang="en-US" sz="1800" b="1" dirty="0"/>
          </a:p>
        </p:txBody>
      </p:sp>
      <p:sp>
        <p:nvSpPr>
          <p:cNvPr id="6" name="Rounded Rectangle 5">
            <a:extLst>
              <a:ext uri="{FF2B5EF4-FFF2-40B4-BE49-F238E27FC236}">
                <a16:creationId xmlns:a16="http://schemas.microsoft.com/office/drawing/2014/main" id="{4531468D-B1A0-4B8D-F75C-A52A4451D9C2}"/>
              </a:ext>
            </a:extLst>
          </p:cNvPr>
          <p:cNvSpPr/>
          <p:nvPr/>
        </p:nvSpPr>
        <p:spPr>
          <a:xfrm>
            <a:off x="509951" y="1531815"/>
            <a:ext cx="2422435" cy="325901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10" name="TextBox 9">
            <a:extLst>
              <a:ext uri="{FF2B5EF4-FFF2-40B4-BE49-F238E27FC236}">
                <a16:creationId xmlns:a16="http://schemas.microsoft.com/office/drawing/2014/main" id="{894A2314-08F8-A03B-B9C9-F9616EC099C5}"/>
              </a:ext>
            </a:extLst>
          </p:cNvPr>
          <p:cNvSpPr txBox="1"/>
          <p:nvPr/>
        </p:nvSpPr>
        <p:spPr>
          <a:xfrm>
            <a:off x="792869" y="1548396"/>
            <a:ext cx="1856598" cy="369332"/>
          </a:xfrm>
          <a:prstGeom prst="rect">
            <a:avLst/>
          </a:prstGeom>
          <a:noFill/>
        </p:spPr>
        <p:txBody>
          <a:bodyPr wrap="none" rtlCol="0">
            <a:spAutoFit/>
          </a:bodyPr>
          <a:lstStyle/>
          <a:p>
            <a:r>
              <a:rPr lang="en-BE" b="1" dirty="0">
                <a:solidFill>
                  <a:schemeClr val="bg2"/>
                </a:solidFill>
                <a:latin typeface="+mn-lt"/>
              </a:rPr>
              <a:t>Contact Metrics</a:t>
            </a:r>
            <a:endParaRPr lang="en-BE" sz="1400" b="1" dirty="0">
              <a:solidFill>
                <a:schemeClr val="bg2"/>
              </a:solidFill>
              <a:latin typeface="+mn-lt"/>
            </a:endParaRPr>
          </a:p>
        </p:txBody>
      </p:sp>
      <p:sp>
        <p:nvSpPr>
          <p:cNvPr id="15" name="TextBox 14">
            <a:extLst>
              <a:ext uri="{FF2B5EF4-FFF2-40B4-BE49-F238E27FC236}">
                <a16:creationId xmlns:a16="http://schemas.microsoft.com/office/drawing/2014/main" id="{34B52A01-D2EB-1701-1D53-697A94BC64EF}"/>
              </a:ext>
            </a:extLst>
          </p:cNvPr>
          <p:cNvSpPr txBox="1"/>
          <p:nvPr/>
        </p:nvSpPr>
        <p:spPr>
          <a:xfrm>
            <a:off x="481366" y="1914285"/>
            <a:ext cx="2605793" cy="2831544"/>
          </a:xfrm>
          <a:prstGeom prst="rect">
            <a:avLst/>
          </a:prstGeom>
          <a:noFill/>
        </p:spPr>
        <p:txBody>
          <a:bodyPr wrap="square">
            <a:spAutoFit/>
          </a:bodyPr>
          <a:lstStyle/>
          <a:p>
            <a:pPr marL="285750" indent="-285750" defTabSz="609570">
              <a:buFont typeface="Wingdings" pitchFamily="2" charset="2"/>
              <a:buChar char="v"/>
            </a:pPr>
            <a:r>
              <a:rPr lang="en-US" sz="1100" dirty="0">
                <a:solidFill>
                  <a:schemeClr val="bg2"/>
                </a:solidFill>
                <a:latin typeface="+mj-lt"/>
              </a:rPr>
              <a:t>Service Level, Abandon Rate</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Queue Wait Time, Avg Handle Time, Avg Speed of Answer</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IVR, Connected, Consult, Transfer Count &amp; Durations</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200" dirty="0">
                <a:solidFill>
                  <a:schemeClr val="bg2"/>
                </a:solidFill>
                <a:latin typeface="+mj-lt"/>
              </a:rPr>
              <a:t>#</a:t>
            </a:r>
            <a:r>
              <a:rPr lang="en-US" sz="1100" dirty="0">
                <a:solidFill>
                  <a:schemeClr val="bg2"/>
                </a:solidFill>
                <a:latin typeface="+mj-lt"/>
              </a:rPr>
              <a:t> of Callbacks, Avg # of Callback Retries, Status</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Sudden Disconnect, Short Calls (Termination Types)</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 Calls Opt-Out Recording</a:t>
            </a:r>
          </a:p>
        </p:txBody>
      </p:sp>
      <p:sp>
        <p:nvSpPr>
          <p:cNvPr id="17" name="Rounded Rectangle 16">
            <a:extLst>
              <a:ext uri="{FF2B5EF4-FFF2-40B4-BE49-F238E27FC236}">
                <a16:creationId xmlns:a16="http://schemas.microsoft.com/office/drawing/2014/main" id="{053DC4C9-3FF7-E9D9-3F32-BCD2B97D4881}"/>
              </a:ext>
            </a:extLst>
          </p:cNvPr>
          <p:cNvSpPr/>
          <p:nvPr/>
        </p:nvSpPr>
        <p:spPr>
          <a:xfrm>
            <a:off x="3360782" y="1531815"/>
            <a:ext cx="2422435" cy="325901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18" name="TextBox 17">
            <a:extLst>
              <a:ext uri="{FF2B5EF4-FFF2-40B4-BE49-F238E27FC236}">
                <a16:creationId xmlns:a16="http://schemas.microsoft.com/office/drawing/2014/main" id="{452DB926-5F01-50BE-4FD0-C8EADF6608AE}"/>
              </a:ext>
            </a:extLst>
          </p:cNvPr>
          <p:cNvSpPr txBox="1"/>
          <p:nvPr/>
        </p:nvSpPr>
        <p:spPr>
          <a:xfrm>
            <a:off x="3805511" y="1571482"/>
            <a:ext cx="1659429" cy="369332"/>
          </a:xfrm>
          <a:prstGeom prst="rect">
            <a:avLst/>
          </a:prstGeom>
          <a:noFill/>
        </p:spPr>
        <p:txBody>
          <a:bodyPr wrap="none" rtlCol="0">
            <a:spAutoFit/>
          </a:bodyPr>
          <a:lstStyle/>
          <a:p>
            <a:r>
              <a:rPr lang="en-BE" b="1" dirty="0">
                <a:solidFill>
                  <a:schemeClr val="bg2"/>
                </a:solidFill>
                <a:latin typeface="+mn-lt"/>
              </a:rPr>
              <a:t>Agent Metrics</a:t>
            </a:r>
            <a:endParaRPr lang="en-BE" sz="1400" b="1" dirty="0">
              <a:solidFill>
                <a:schemeClr val="bg2"/>
              </a:solidFill>
              <a:latin typeface="+mn-lt"/>
            </a:endParaRPr>
          </a:p>
        </p:txBody>
      </p:sp>
      <p:sp>
        <p:nvSpPr>
          <p:cNvPr id="19" name="TextBox 18">
            <a:extLst>
              <a:ext uri="{FF2B5EF4-FFF2-40B4-BE49-F238E27FC236}">
                <a16:creationId xmlns:a16="http://schemas.microsoft.com/office/drawing/2014/main" id="{AF599006-DB3E-6B68-614E-0AB4B62D9AA7}"/>
              </a:ext>
            </a:extLst>
          </p:cNvPr>
          <p:cNvSpPr txBox="1"/>
          <p:nvPr/>
        </p:nvSpPr>
        <p:spPr>
          <a:xfrm>
            <a:off x="3410270" y="2045698"/>
            <a:ext cx="2224621" cy="2292935"/>
          </a:xfrm>
          <a:prstGeom prst="rect">
            <a:avLst/>
          </a:prstGeom>
          <a:noFill/>
        </p:spPr>
        <p:txBody>
          <a:bodyPr wrap="square">
            <a:spAutoFit/>
          </a:bodyPr>
          <a:lstStyle/>
          <a:p>
            <a:pPr marL="285750" indent="-285750" defTabSz="609570">
              <a:buFont typeface="Wingdings" pitchFamily="2" charset="2"/>
              <a:buChar char="v"/>
            </a:pPr>
            <a:r>
              <a:rPr lang="en-US" sz="1100" dirty="0">
                <a:solidFill>
                  <a:schemeClr val="bg2"/>
                </a:solidFill>
                <a:latin typeface="+mj-lt"/>
              </a:rPr>
              <a:t>Occupancy / Staff Hours</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Available, Idle, Wrap-Up Counts &amp; Durations</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Connected, Consult, Transfer, Conference, Hold Counts &amp; Durations</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 of RONA Calls</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Avg NPS of Contacts Handled</a:t>
            </a:r>
          </a:p>
        </p:txBody>
      </p:sp>
      <p:sp>
        <p:nvSpPr>
          <p:cNvPr id="20" name="Rounded Rectangle 19">
            <a:extLst>
              <a:ext uri="{FF2B5EF4-FFF2-40B4-BE49-F238E27FC236}">
                <a16:creationId xmlns:a16="http://schemas.microsoft.com/office/drawing/2014/main" id="{7CEBA7CC-476A-FE4B-4C95-A9F0F77061CB}"/>
              </a:ext>
            </a:extLst>
          </p:cNvPr>
          <p:cNvSpPr/>
          <p:nvPr/>
        </p:nvSpPr>
        <p:spPr>
          <a:xfrm>
            <a:off x="6211613" y="1531815"/>
            <a:ext cx="2422435" cy="325901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21" name="TextBox 20">
            <a:extLst>
              <a:ext uri="{FF2B5EF4-FFF2-40B4-BE49-F238E27FC236}">
                <a16:creationId xmlns:a16="http://schemas.microsoft.com/office/drawing/2014/main" id="{10A527B8-23B7-A9F1-E3BD-95D47A13586A}"/>
              </a:ext>
            </a:extLst>
          </p:cNvPr>
          <p:cNvSpPr txBox="1"/>
          <p:nvPr/>
        </p:nvSpPr>
        <p:spPr>
          <a:xfrm>
            <a:off x="6392740" y="1571482"/>
            <a:ext cx="2060179" cy="369332"/>
          </a:xfrm>
          <a:prstGeom prst="rect">
            <a:avLst/>
          </a:prstGeom>
          <a:noFill/>
        </p:spPr>
        <p:txBody>
          <a:bodyPr wrap="none" rtlCol="0">
            <a:spAutoFit/>
          </a:bodyPr>
          <a:lstStyle/>
          <a:p>
            <a:r>
              <a:rPr lang="en-BE" b="1">
                <a:solidFill>
                  <a:schemeClr val="bg2"/>
                </a:solidFill>
                <a:latin typeface="+mn-lt"/>
              </a:rPr>
              <a:t>Customer Metrics</a:t>
            </a:r>
            <a:endParaRPr lang="en-BE" sz="1400" b="1">
              <a:solidFill>
                <a:schemeClr val="bg2"/>
              </a:solidFill>
              <a:latin typeface="+mn-lt"/>
            </a:endParaRPr>
          </a:p>
        </p:txBody>
      </p:sp>
      <p:sp>
        <p:nvSpPr>
          <p:cNvPr id="22" name="TextBox 21">
            <a:extLst>
              <a:ext uri="{FF2B5EF4-FFF2-40B4-BE49-F238E27FC236}">
                <a16:creationId xmlns:a16="http://schemas.microsoft.com/office/drawing/2014/main" id="{2712F5B9-15E8-D1B3-4804-8C0771A43FA4}"/>
              </a:ext>
            </a:extLst>
          </p:cNvPr>
          <p:cNvSpPr txBox="1"/>
          <p:nvPr/>
        </p:nvSpPr>
        <p:spPr>
          <a:xfrm>
            <a:off x="6261102" y="2030875"/>
            <a:ext cx="2372946" cy="2154436"/>
          </a:xfrm>
          <a:prstGeom prst="rect">
            <a:avLst/>
          </a:prstGeom>
          <a:noFill/>
        </p:spPr>
        <p:txBody>
          <a:bodyPr wrap="square">
            <a:spAutoFit/>
          </a:bodyPr>
          <a:lstStyle/>
          <a:p>
            <a:pPr marL="285750" indent="-285750" defTabSz="609570">
              <a:buFont typeface="Wingdings" pitchFamily="2" charset="2"/>
              <a:buChar char="v"/>
            </a:pPr>
            <a:r>
              <a:rPr lang="en-US" sz="1100" dirty="0">
                <a:solidFill>
                  <a:schemeClr val="bg2"/>
                </a:solidFill>
                <a:latin typeface="+mj-lt"/>
              </a:rPr>
              <a:t>CES, NPS, CSAT, Surveys</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Avg. Queue Waiting Time,</a:t>
            </a:r>
            <a:br>
              <a:rPr lang="en-US" sz="1100" dirty="0">
                <a:solidFill>
                  <a:schemeClr val="bg2"/>
                </a:solidFill>
                <a:latin typeface="+mj-lt"/>
              </a:rPr>
            </a:br>
            <a:r>
              <a:rPr lang="en-US" sz="1100" dirty="0">
                <a:solidFill>
                  <a:schemeClr val="bg2"/>
                </a:solidFill>
                <a:latin typeface="+mj-lt"/>
              </a:rPr>
              <a:t>Avg. Call Handle Time</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 of Calls in an Interval (e.g. Day)</a:t>
            </a:r>
            <a:br>
              <a:rPr lang="en-US" sz="1100" dirty="0">
                <a:solidFill>
                  <a:schemeClr val="bg2"/>
                </a:solidFill>
                <a:latin typeface="+mj-lt"/>
              </a:rPr>
            </a:br>
            <a:endParaRPr lang="en-US" sz="1100" dirty="0">
              <a:solidFill>
                <a:schemeClr val="bg2"/>
              </a:solidFill>
              <a:latin typeface="+mj-lt"/>
            </a:endParaRPr>
          </a:p>
          <a:p>
            <a:pPr marL="285750" indent="-285750" defTabSz="609570">
              <a:buFont typeface="Wingdings" pitchFamily="2" charset="2"/>
              <a:buChar char="v"/>
            </a:pPr>
            <a:r>
              <a:rPr lang="en-US" sz="1100" dirty="0">
                <a:solidFill>
                  <a:schemeClr val="bg2"/>
                </a:solidFill>
                <a:latin typeface="+mj-lt"/>
              </a:rPr>
              <a:t># of Callback Requests,  </a:t>
            </a:r>
            <a:br>
              <a:rPr lang="en-US" sz="1100" dirty="0">
                <a:solidFill>
                  <a:schemeClr val="bg2"/>
                </a:solidFill>
                <a:latin typeface="+mj-lt"/>
              </a:rPr>
            </a:br>
            <a:r>
              <a:rPr lang="en-US" sz="1100" dirty="0">
                <a:solidFill>
                  <a:schemeClr val="bg2"/>
                </a:solidFill>
                <a:latin typeface="+mj-lt"/>
              </a:rPr>
              <a:t># of Avg. Callback Retries</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endParaRPr lang="en-US" sz="1200" dirty="0">
              <a:solidFill>
                <a:schemeClr val="bg2"/>
              </a:solidFill>
              <a:latin typeface="+mj-lt"/>
            </a:endParaRPr>
          </a:p>
        </p:txBody>
      </p:sp>
      <p:sp>
        <p:nvSpPr>
          <p:cNvPr id="23" name="Rectangle 22">
            <a:extLst>
              <a:ext uri="{FF2B5EF4-FFF2-40B4-BE49-F238E27FC236}">
                <a16:creationId xmlns:a16="http://schemas.microsoft.com/office/drawing/2014/main" id="{2A64734A-F901-A6A4-0196-28CA320FCFD6}"/>
              </a:ext>
            </a:extLst>
          </p:cNvPr>
          <p:cNvSpPr/>
          <p:nvPr/>
        </p:nvSpPr>
        <p:spPr>
          <a:xfrm>
            <a:off x="6282369" y="3845049"/>
            <a:ext cx="2280919" cy="680524"/>
          </a:xfrm>
          <a:prstGeom prst="rect">
            <a:avLst/>
          </a:prstGeom>
          <a:solidFill>
            <a:schemeClr val="accent2"/>
          </a:solidFill>
          <a:ln>
            <a:noFill/>
          </a:ln>
          <a:effectLst>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tx1"/>
                </a:solidFill>
                <a:latin typeface="+mj-lt"/>
              </a:rPr>
              <a:t>Segmentation possible on Site, Queue, Team, Agent, Channel and custom levels</a:t>
            </a:r>
            <a:endParaRPr lang="en-BE" sz="1200" dirty="0">
              <a:solidFill>
                <a:schemeClr val="tx1"/>
              </a:solidFill>
            </a:endParaRPr>
          </a:p>
        </p:txBody>
      </p:sp>
      <p:sp>
        <p:nvSpPr>
          <p:cNvPr id="7" name="Slide Number Placeholder 6">
            <a:extLst>
              <a:ext uri="{FF2B5EF4-FFF2-40B4-BE49-F238E27FC236}">
                <a16:creationId xmlns:a16="http://schemas.microsoft.com/office/drawing/2014/main" id="{39C76C51-6D34-F98D-8843-95B50662E3C3}"/>
              </a:ext>
            </a:extLst>
          </p:cNvPr>
          <p:cNvSpPr>
            <a:spLocks noGrp="1"/>
          </p:cNvSpPr>
          <p:nvPr>
            <p:ph type="sldNum" sz="quarter" idx="4"/>
          </p:nvPr>
        </p:nvSpPr>
        <p:spPr/>
        <p:txBody>
          <a:bodyPr/>
          <a:lstStyle/>
          <a:p>
            <a:fld id="{96A97DD0-5BE7-4856-A2A9-C42C6688E607}" type="slidenum">
              <a:rPr lang="en-US" smtClean="0"/>
              <a:pPr/>
              <a:t>16</a:t>
            </a:fld>
            <a:endParaRPr lang="en-US" dirty="0"/>
          </a:p>
        </p:txBody>
      </p:sp>
    </p:spTree>
    <p:extLst>
      <p:ext uri="{BB962C8B-B14F-4D97-AF65-F5344CB8AC3E}">
        <p14:creationId xmlns:p14="http://schemas.microsoft.com/office/powerpoint/2010/main" val="104224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1000"/>
                                        <p:tgtEl>
                                          <p:spTgt spid="22"/>
                                        </p:tgtEl>
                                      </p:cBhvr>
                                    </p:animEffect>
                                    <p:anim calcmode="lin" valueType="num">
                                      <p:cBhvr>
                                        <p:cTn id="53" dur="1000" fill="hold"/>
                                        <p:tgtEl>
                                          <p:spTgt spid="22"/>
                                        </p:tgtEl>
                                        <p:attrNameLst>
                                          <p:attrName>ppt_x</p:attrName>
                                        </p:attrNameLst>
                                      </p:cBhvr>
                                      <p:tavLst>
                                        <p:tav tm="0">
                                          <p:val>
                                            <p:strVal val="#ppt_x"/>
                                          </p:val>
                                        </p:tav>
                                        <p:tav tm="100000">
                                          <p:val>
                                            <p:strVal val="#ppt_x"/>
                                          </p:val>
                                        </p:tav>
                                      </p:tavLst>
                                    </p:anim>
                                    <p:anim calcmode="lin" valueType="num">
                                      <p:cBhvr>
                                        <p:cTn id="5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7"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900" decel="100000" fill="hold"/>
                                        <p:tgtEl>
                                          <p:spTgt spid="23"/>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5" grpId="0"/>
      <p:bldP spid="17" grpId="0" animBg="1"/>
      <p:bldP spid="18" grpId="0"/>
      <p:bldP spid="19" grpId="0"/>
      <p:bldP spid="20" grpId="0" animBg="1"/>
      <p:bldP spid="21" grpId="0"/>
      <p:bldP spid="22" grpId="0"/>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C2AE70-EA88-49B6-A134-75CF0797FF8A}"/>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Webex CC Data Points</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Picture 9" descr="A white clouds against a black background&#10;&#10;Description automatically generated">
            <a:extLst>
              <a:ext uri="{FF2B5EF4-FFF2-40B4-BE49-F238E27FC236}">
                <a16:creationId xmlns:a16="http://schemas.microsoft.com/office/drawing/2014/main" id="{92524CF7-091D-AD14-BCE8-5F8BF8EC8284}"/>
              </a:ext>
            </a:extLst>
          </p:cNvPr>
          <p:cNvPicPr>
            <a:picLocks noChangeAspect="1"/>
          </p:cNvPicPr>
          <p:nvPr/>
        </p:nvPicPr>
        <p:blipFill>
          <a:blip r:embed="rId10"/>
          <a:stretch>
            <a:fillRect/>
          </a:stretch>
        </p:blipFill>
        <p:spPr>
          <a:xfrm>
            <a:off x="295833" y="678407"/>
            <a:ext cx="1771965" cy="1026020"/>
          </a:xfrm>
          <a:prstGeom prst="rect">
            <a:avLst/>
          </a:prstGeom>
        </p:spPr>
      </p:pic>
      <p:pic>
        <p:nvPicPr>
          <p:cNvPr id="12" name="Picture 11" descr="A white clouds against a black background&#10;&#10;Description automatically generated">
            <a:extLst>
              <a:ext uri="{FF2B5EF4-FFF2-40B4-BE49-F238E27FC236}">
                <a16:creationId xmlns:a16="http://schemas.microsoft.com/office/drawing/2014/main" id="{FDF44CB2-D157-9877-9420-89D82975D821}"/>
              </a:ext>
            </a:extLst>
          </p:cNvPr>
          <p:cNvPicPr>
            <a:picLocks noChangeAspect="1"/>
          </p:cNvPicPr>
          <p:nvPr/>
        </p:nvPicPr>
        <p:blipFill>
          <a:blip r:embed="rId10"/>
          <a:stretch>
            <a:fillRect/>
          </a:stretch>
        </p:blipFill>
        <p:spPr>
          <a:xfrm>
            <a:off x="3036331" y="1415909"/>
            <a:ext cx="1771965" cy="1026020"/>
          </a:xfrm>
          <a:prstGeom prst="rect">
            <a:avLst/>
          </a:prstGeom>
        </p:spPr>
      </p:pic>
      <p:pic>
        <p:nvPicPr>
          <p:cNvPr id="15" name="Picture 14" descr="A white clouds against a black background&#10;&#10;Description automatically generated">
            <a:extLst>
              <a:ext uri="{FF2B5EF4-FFF2-40B4-BE49-F238E27FC236}">
                <a16:creationId xmlns:a16="http://schemas.microsoft.com/office/drawing/2014/main" id="{DF54E6FF-0586-4CDA-833F-2C81580E6123}"/>
              </a:ext>
            </a:extLst>
          </p:cNvPr>
          <p:cNvPicPr>
            <a:picLocks noChangeAspect="1"/>
          </p:cNvPicPr>
          <p:nvPr/>
        </p:nvPicPr>
        <p:blipFill>
          <a:blip r:embed="rId10"/>
          <a:stretch>
            <a:fillRect/>
          </a:stretch>
        </p:blipFill>
        <p:spPr>
          <a:xfrm>
            <a:off x="2396633" y="936721"/>
            <a:ext cx="1771965" cy="1026020"/>
          </a:xfrm>
          <a:prstGeom prst="rect">
            <a:avLst/>
          </a:prstGeom>
        </p:spPr>
      </p:pic>
      <p:pic>
        <p:nvPicPr>
          <p:cNvPr id="16" name="Picture 15" descr="A white clouds against a black background&#10;&#10;Description automatically generated">
            <a:extLst>
              <a:ext uri="{FF2B5EF4-FFF2-40B4-BE49-F238E27FC236}">
                <a16:creationId xmlns:a16="http://schemas.microsoft.com/office/drawing/2014/main" id="{6A2B8DAF-D8D2-C190-256E-207214306BC4}"/>
              </a:ext>
            </a:extLst>
          </p:cNvPr>
          <p:cNvPicPr>
            <a:picLocks noChangeAspect="1"/>
          </p:cNvPicPr>
          <p:nvPr/>
        </p:nvPicPr>
        <p:blipFill>
          <a:blip r:embed="rId10"/>
          <a:stretch>
            <a:fillRect/>
          </a:stretch>
        </p:blipFill>
        <p:spPr>
          <a:xfrm>
            <a:off x="-291717" y="1453776"/>
            <a:ext cx="1771965" cy="1026020"/>
          </a:xfrm>
          <a:prstGeom prst="rect">
            <a:avLst/>
          </a:prstGeom>
        </p:spPr>
      </p:pic>
      <p:pic>
        <p:nvPicPr>
          <p:cNvPr id="17" name="Picture 16" descr="A white clouds against a black background&#10;&#10;Description automatically generated">
            <a:extLst>
              <a:ext uri="{FF2B5EF4-FFF2-40B4-BE49-F238E27FC236}">
                <a16:creationId xmlns:a16="http://schemas.microsoft.com/office/drawing/2014/main" id="{2F23C021-4586-69BF-883A-14507F5F1467}"/>
              </a:ext>
            </a:extLst>
          </p:cNvPr>
          <p:cNvPicPr>
            <a:picLocks noChangeAspect="1"/>
          </p:cNvPicPr>
          <p:nvPr/>
        </p:nvPicPr>
        <p:blipFill>
          <a:blip r:embed="rId10"/>
          <a:stretch>
            <a:fillRect/>
          </a:stretch>
        </p:blipFill>
        <p:spPr>
          <a:xfrm>
            <a:off x="-590150" y="2153944"/>
            <a:ext cx="1771965" cy="1026020"/>
          </a:xfrm>
          <a:prstGeom prst="rect">
            <a:avLst/>
          </a:prstGeom>
        </p:spPr>
      </p:pic>
      <p:pic>
        <p:nvPicPr>
          <p:cNvPr id="20" name="Picture 19" descr="A white clouds against a black background&#10;&#10;Description automatically generated">
            <a:extLst>
              <a:ext uri="{FF2B5EF4-FFF2-40B4-BE49-F238E27FC236}">
                <a16:creationId xmlns:a16="http://schemas.microsoft.com/office/drawing/2014/main" id="{B09BE1A3-A9F1-50D2-387C-EE6D7754ADDE}"/>
              </a:ext>
            </a:extLst>
          </p:cNvPr>
          <p:cNvPicPr>
            <a:picLocks noChangeAspect="1"/>
          </p:cNvPicPr>
          <p:nvPr/>
        </p:nvPicPr>
        <p:blipFill>
          <a:blip r:embed="rId10"/>
          <a:stretch>
            <a:fillRect/>
          </a:stretch>
        </p:blipFill>
        <p:spPr>
          <a:xfrm>
            <a:off x="-496258" y="2938623"/>
            <a:ext cx="1771965" cy="1026020"/>
          </a:xfrm>
          <a:prstGeom prst="rect">
            <a:avLst/>
          </a:prstGeom>
        </p:spPr>
      </p:pic>
      <p:pic>
        <p:nvPicPr>
          <p:cNvPr id="25" name="Picture 24" descr="A white clouds against a black background&#10;&#10;Description automatically generated">
            <a:extLst>
              <a:ext uri="{FF2B5EF4-FFF2-40B4-BE49-F238E27FC236}">
                <a16:creationId xmlns:a16="http://schemas.microsoft.com/office/drawing/2014/main" id="{A0C2434E-6AE2-A760-305E-EAE1F0D7102F}"/>
              </a:ext>
            </a:extLst>
          </p:cNvPr>
          <p:cNvPicPr>
            <a:picLocks noChangeAspect="1"/>
          </p:cNvPicPr>
          <p:nvPr/>
        </p:nvPicPr>
        <p:blipFill>
          <a:blip r:embed="rId10"/>
          <a:stretch>
            <a:fillRect/>
          </a:stretch>
        </p:blipFill>
        <p:spPr>
          <a:xfrm>
            <a:off x="299414" y="3210663"/>
            <a:ext cx="1771965" cy="1026020"/>
          </a:xfrm>
          <a:prstGeom prst="rect">
            <a:avLst/>
          </a:prstGeom>
        </p:spPr>
      </p:pic>
      <p:pic>
        <p:nvPicPr>
          <p:cNvPr id="26" name="Picture 25" descr="A white clouds against a black background&#10;&#10;Description automatically generated">
            <a:extLst>
              <a:ext uri="{FF2B5EF4-FFF2-40B4-BE49-F238E27FC236}">
                <a16:creationId xmlns:a16="http://schemas.microsoft.com/office/drawing/2014/main" id="{38315979-92C4-4387-3E4C-63D643208AC6}"/>
              </a:ext>
            </a:extLst>
          </p:cNvPr>
          <p:cNvPicPr>
            <a:picLocks noChangeAspect="1"/>
          </p:cNvPicPr>
          <p:nvPr/>
        </p:nvPicPr>
        <p:blipFill>
          <a:blip r:embed="rId10"/>
          <a:stretch>
            <a:fillRect/>
          </a:stretch>
        </p:blipFill>
        <p:spPr>
          <a:xfrm>
            <a:off x="393296" y="3935789"/>
            <a:ext cx="1771965" cy="1026020"/>
          </a:xfrm>
          <a:prstGeom prst="rect">
            <a:avLst/>
          </a:prstGeom>
        </p:spPr>
      </p:pic>
      <p:pic>
        <p:nvPicPr>
          <p:cNvPr id="27" name="Picture 26" descr="A white clouds against a black background&#10;&#10;Description automatically generated">
            <a:extLst>
              <a:ext uri="{FF2B5EF4-FFF2-40B4-BE49-F238E27FC236}">
                <a16:creationId xmlns:a16="http://schemas.microsoft.com/office/drawing/2014/main" id="{E4E17285-A9FC-EF3B-F88E-E0A79E5ED0F2}"/>
              </a:ext>
            </a:extLst>
          </p:cNvPr>
          <p:cNvPicPr>
            <a:picLocks noChangeAspect="1"/>
          </p:cNvPicPr>
          <p:nvPr/>
        </p:nvPicPr>
        <p:blipFill>
          <a:blip r:embed="rId10"/>
          <a:stretch>
            <a:fillRect/>
          </a:stretch>
        </p:blipFill>
        <p:spPr>
          <a:xfrm>
            <a:off x="1694265" y="3140040"/>
            <a:ext cx="1771965" cy="1026020"/>
          </a:xfrm>
          <a:prstGeom prst="rect">
            <a:avLst/>
          </a:prstGeom>
        </p:spPr>
      </p:pic>
      <p:pic>
        <p:nvPicPr>
          <p:cNvPr id="28" name="Picture 27" descr="A white clouds against a black background&#10;&#10;Description automatically generated">
            <a:extLst>
              <a:ext uri="{FF2B5EF4-FFF2-40B4-BE49-F238E27FC236}">
                <a16:creationId xmlns:a16="http://schemas.microsoft.com/office/drawing/2014/main" id="{520AE4B0-A3CB-85FC-623A-3F07DF6F8E62}"/>
              </a:ext>
            </a:extLst>
          </p:cNvPr>
          <p:cNvPicPr>
            <a:picLocks noChangeAspect="1"/>
          </p:cNvPicPr>
          <p:nvPr/>
        </p:nvPicPr>
        <p:blipFill>
          <a:blip r:embed="rId10"/>
          <a:stretch>
            <a:fillRect/>
          </a:stretch>
        </p:blipFill>
        <p:spPr>
          <a:xfrm>
            <a:off x="2112823" y="3960134"/>
            <a:ext cx="1771965" cy="1026020"/>
          </a:xfrm>
          <a:prstGeom prst="rect">
            <a:avLst/>
          </a:prstGeom>
        </p:spPr>
      </p:pic>
      <p:pic>
        <p:nvPicPr>
          <p:cNvPr id="29" name="Picture 28" descr="A white clouds against a black background&#10;&#10;Description automatically generated">
            <a:extLst>
              <a:ext uri="{FF2B5EF4-FFF2-40B4-BE49-F238E27FC236}">
                <a16:creationId xmlns:a16="http://schemas.microsoft.com/office/drawing/2014/main" id="{667B8469-16F3-59A5-5A24-4B91C80D1DE3}"/>
              </a:ext>
            </a:extLst>
          </p:cNvPr>
          <p:cNvPicPr>
            <a:picLocks noChangeAspect="1"/>
          </p:cNvPicPr>
          <p:nvPr/>
        </p:nvPicPr>
        <p:blipFill>
          <a:blip r:embed="rId10"/>
          <a:stretch>
            <a:fillRect/>
          </a:stretch>
        </p:blipFill>
        <p:spPr>
          <a:xfrm>
            <a:off x="2764369" y="2803711"/>
            <a:ext cx="1771965" cy="1026020"/>
          </a:xfrm>
          <a:prstGeom prst="rect">
            <a:avLst/>
          </a:prstGeom>
        </p:spPr>
      </p:pic>
      <p:pic>
        <p:nvPicPr>
          <p:cNvPr id="30" name="Picture 29" descr="A white clouds against a black background&#10;&#10;Description automatically generated">
            <a:extLst>
              <a:ext uri="{FF2B5EF4-FFF2-40B4-BE49-F238E27FC236}">
                <a16:creationId xmlns:a16="http://schemas.microsoft.com/office/drawing/2014/main" id="{E6A9FC25-20F9-2184-BA59-C51DFF54595E}"/>
              </a:ext>
            </a:extLst>
          </p:cNvPr>
          <p:cNvPicPr>
            <a:picLocks noChangeAspect="1"/>
          </p:cNvPicPr>
          <p:nvPr/>
        </p:nvPicPr>
        <p:blipFill>
          <a:blip r:embed="rId10"/>
          <a:stretch>
            <a:fillRect/>
          </a:stretch>
        </p:blipFill>
        <p:spPr>
          <a:xfrm>
            <a:off x="2914203" y="2060440"/>
            <a:ext cx="1771965" cy="1026020"/>
          </a:xfrm>
          <a:prstGeom prst="rect">
            <a:avLst/>
          </a:prstGeom>
        </p:spPr>
      </p:pic>
      <p:pic>
        <p:nvPicPr>
          <p:cNvPr id="31" name="Picture 30" descr="A white clouds against a black background&#10;&#10;Description automatically generated">
            <a:extLst>
              <a:ext uri="{FF2B5EF4-FFF2-40B4-BE49-F238E27FC236}">
                <a16:creationId xmlns:a16="http://schemas.microsoft.com/office/drawing/2014/main" id="{2295ADB7-6E66-B8E4-AF3F-A078562DB146}"/>
              </a:ext>
            </a:extLst>
          </p:cNvPr>
          <p:cNvPicPr>
            <a:picLocks noChangeAspect="1"/>
          </p:cNvPicPr>
          <p:nvPr/>
        </p:nvPicPr>
        <p:blipFill>
          <a:blip r:embed="rId10"/>
          <a:stretch>
            <a:fillRect/>
          </a:stretch>
        </p:blipFill>
        <p:spPr>
          <a:xfrm>
            <a:off x="1907443" y="541948"/>
            <a:ext cx="1771965" cy="1026020"/>
          </a:xfrm>
          <a:prstGeom prst="rect">
            <a:avLst/>
          </a:prstGeom>
        </p:spPr>
      </p:pic>
      <p:sp>
        <p:nvSpPr>
          <p:cNvPr id="9" name="Slide Number Placeholder 8">
            <a:extLst>
              <a:ext uri="{FF2B5EF4-FFF2-40B4-BE49-F238E27FC236}">
                <a16:creationId xmlns:a16="http://schemas.microsoft.com/office/drawing/2014/main" id="{CEEDDA8F-1C9A-6EE8-C757-C4A52F299251}"/>
              </a:ext>
            </a:extLst>
          </p:cNvPr>
          <p:cNvSpPr>
            <a:spLocks noGrp="1"/>
          </p:cNvSpPr>
          <p:nvPr>
            <p:ph type="sldNum" sz="quarter" idx="4"/>
          </p:nvPr>
        </p:nvSpPr>
        <p:spPr/>
        <p:txBody>
          <a:bodyPr/>
          <a:lstStyle/>
          <a:p>
            <a:fld id="{96A97DD0-5BE7-4856-A2A9-C42C6688E607}" type="slidenum">
              <a:rPr lang="en-US" smtClean="0"/>
              <a:pPr/>
              <a:t>17</a:t>
            </a:fld>
            <a:endParaRPr lang="en-US" dirty="0"/>
          </a:p>
        </p:txBody>
      </p:sp>
    </p:spTree>
    <p:extLst>
      <p:ext uri="{BB962C8B-B14F-4D97-AF65-F5344CB8AC3E}">
        <p14:creationId xmlns:p14="http://schemas.microsoft.com/office/powerpoint/2010/main" val="208449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2000"/>
                                        <p:tgtEl>
                                          <p:spTgt spid="10"/>
                                        </p:tgtEl>
                                      </p:cBhvr>
                                    </p:animEffect>
                                    <p:set>
                                      <p:cBhvr>
                                        <p:cTn id="7" dur="1" fill="hold">
                                          <p:stCondLst>
                                            <p:cond delay="1999"/>
                                          </p:stCondLst>
                                        </p:cTn>
                                        <p:tgtEl>
                                          <p:spTgt spid="10"/>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2000"/>
                                        <p:tgtEl>
                                          <p:spTgt spid="12"/>
                                        </p:tgtEl>
                                      </p:cBhvr>
                                    </p:animEffect>
                                    <p:set>
                                      <p:cBhvr>
                                        <p:cTn id="10" dur="1" fill="hold">
                                          <p:stCondLst>
                                            <p:cond delay="1999"/>
                                          </p:stCondLst>
                                        </p:cTn>
                                        <p:tgtEl>
                                          <p:spTgt spid="12"/>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2000"/>
                                        <p:tgtEl>
                                          <p:spTgt spid="15"/>
                                        </p:tgtEl>
                                      </p:cBhvr>
                                    </p:animEffect>
                                    <p:set>
                                      <p:cBhvr>
                                        <p:cTn id="13" dur="1" fill="hold">
                                          <p:stCondLst>
                                            <p:cond delay="1999"/>
                                          </p:stCondLst>
                                        </p:cTn>
                                        <p:tgtEl>
                                          <p:spTgt spid="15"/>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2000"/>
                                        <p:tgtEl>
                                          <p:spTgt spid="16"/>
                                        </p:tgtEl>
                                      </p:cBhvr>
                                    </p:animEffect>
                                    <p:set>
                                      <p:cBhvr>
                                        <p:cTn id="16" dur="1" fill="hold">
                                          <p:stCondLst>
                                            <p:cond delay="1999"/>
                                          </p:stCondLst>
                                        </p:cTn>
                                        <p:tgtEl>
                                          <p:spTgt spid="16"/>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2000"/>
                                        <p:tgtEl>
                                          <p:spTgt spid="17"/>
                                        </p:tgtEl>
                                      </p:cBhvr>
                                    </p:animEffect>
                                    <p:set>
                                      <p:cBhvr>
                                        <p:cTn id="19" dur="1" fill="hold">
                                          <p:stCondLst>
                                            <p:cond delay="1999"/>
                                          </p:stCondLst>
                                        </p:cTn>
                                        <p:tgtEl>
                                          <p:spTgt spid="1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2000"/>
                                        <p:tgtEl>
                                          <p:spTgt spid="20"/>
                                        </p:tgtEl>
                                      </p:cBhvr>
                                    </p:animEffect>
                                    <p:set>
                                      <p:cBhvr>
                                        <p:cTn id="22" dur="1" fill="hold">
                                          <p:stCondLst>
                                            <p:cond delay="1999"/>
                                          </p:stCondLst>
                                        </p:cTn>
                                        <p:tgtEl>
                                          <p:spTgt spid="20"/>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2000"/>
                                        <p:tgtEl>
                                          <p:spTgt spid="25"/>
                                        </p:tgtEl>
                                      </p:cBhvr>
                                    </p:animEffect>
                                    <p:set>
                                      <p:cBhvr>
                                        <p:cTn id="25" dur="1" fill="hold">
                                          <p:stCondLst>
                                            <p:cond delay="1999"/>
                                          </p:stCondLst>
                                        </p:cTn>
                                        <p:tgtEl>
                                          <p:spTgt spid="25"/>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2000"/>
                                        <p:tgtEl>
                                          <p:spTgt spid="26"/>
                                        </p:tgtEl>
                                      </p:cBhvr>
                                    </p:animEffect>
                                    <p:set>
                                      <p:cBhvr>
                                        <p:cTn id="28" dur="1" fill="hold">
                                          <p:stCondLst>
                                            <p:cond delay="19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2000"/>
                                        <p:tgtEl>
                                          <p:spTgt spid="27"/>
                                        </p:tgtEl>
                                      </p:cBhvr>
                                    </p:animEffect>
                                    <p:set>
                                      <p:cBhvr>
                                        <p:cTn id="31" dur="1" fill="hold">
                                          <p:stCondLst>
                                            <p:cond delay="1999"/>
                                          </p:stCondLst>
                                        </p:cTn>
                                        <p:tgtEl>
                                          <p:spTgt spid="27"/>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2000"/>
                                        <p:tgtEl>
                                          <p:spTgt spid="28"/>
                                        </p:tgtEl>
                                      </p:cBhvr>
                                    </p:animEffect>
                                    <p:set>
                                      <p:cBhvr>
                                        <p:cTn id="34" dur="1" fill="hold">
                                          <p:stCondLst>
                                            <p:cond delay="1999"/>
                                          </p:stCondLst>
                                        </p:cTn>
                                        <p:tgtEl>
                                          <p:spTgt spid="28"/>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2000"/>
                                        <p:tgtEl>
                                          <p:spTgt spid="29"/>
                                        </p:tgtEl>
                                      </p:cBhvr>
                                    </p:animEffect>
                                    <p:set>
                                      <p:cBhvr>
                                        <p:cTn id="37" dur="1" fill="hold">
                                          <p:stCondLst>
                                            <p:cond delay="1999"/>
                                          </p:stCondLst>
                                        </p:cTn>
                                        <p:tgtEl>
                                          <p:spTgt spid="2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2000"/>
                                        <p:tgtEl>
                                          <p:spTgt spid="30"/>
                                        </p:tgtEl>
                                      </p:cBhvr>
                                    </p:animEffect>
                                    <p:set>
                                      <p:cBhvr>
                                        <p:cTn id="40" dur="1" fill="hold">
                                          <p:stCondLst>
                                            <p:cond delay="1999"/>
                                          </p:stCondLst>
                                        </p:cTn>
                                        <p:tgtEl>
                                          <p:spTgt spid="30"/>
                                        </p:tgtEl>
                                        <p:attrNameLst>
                                          <p:attrName>style.visibility</p:attrName>
                                        </p:attrNameLst>
                                      </p:cBhvr>
                                      <p:to>
                                        <p:strVal val="hidden"/>
                                      </p:to>
                                    </p:set>
                                  </p:childTnLst>
                                </p:cTn>
                              </p:par>
                              <p:par>
                                <p:cTn id="41" presetID="9" presetClass="exit" presetSubtype="0" fill="hold" nodeType="withEffect">
                                  <p:stCondLst>
                                    <p:cond delay="0"/>
                                  </p:stCondLst>
                                  <p:childTnLst>
                                    <p:animEffect transition="out" filter="dissolve">
                                      <p:cBhvr>
                                        <p:cTn id="42" dur="2000"/>
                                        <p:tgtEl>
                                          <p:spTgt spid="31"/>
                                        </p:tgtEl>
                                      </p:cBhvr>
                                    </p:animEffect>
                                    <p:set>
                                      <p:cBhvr>
                                        <p:cTn id="43" dur="1" fill="hold">
                                          <p:stCondLst>
                                            <p:cond delay="19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Webex CC Data Points</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843616" y="1205898"/>
            <a:ext cx="3886200"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a:t>Data Point</a:t>
            </a:r>
            <a:r>
              <a:rPr lang="en-GB"/>
              <a:t>: A place where information is stored or presented to a specific data user persona.</a:t>
            </a:r>
            <a:br>
              <a:rPr lang="en-GB"/>
            </a:br>
            <a:endParaRPr lang="en-GB"/>
          </a:p>
          <a:p>
            <a:r>
              <a:rPr lang="en-GB"/>
              <a:t>Multiple data points can be accessible under the same portal (e.g. Control Hub).</a:t>
            </a:r>
            <a:br>
              <a:rPr lang="en-GB"/>
            </a:br>
            <a:endParaRPr lang="en-GB"/>
          </a:p>
          <a:p>
            <a:r>
              <a:rPr lang="en-GB"/>
              <a:t>Today, we will discuss all the data points </a:t>
            </a:r>
            <a:r>
              <a:rPr lang="en-GB" b="1"/>
              <a:t>besides</a:t>
            </a:r>
            <a:r>
              <a:rPr lang="en-GB"/>
              <a:t> 3</a:t>
            </a:r>
            <a:r>
              <a:rPr lang="en-GB" baseline="30000"/>
              <a:t>rd</a:t>
            </a:r>
            <a:r>
              <a:rPr lang="en-GB"/>
              <a:t> party applications.</a:t>
            </a:r>
          </a:p>
        </p:txBody>
      </p:sp>
      <p:sp>
        <p:nvSpPr>
          <p:cNvPr id="10" name="Slide Number Placeholder 9">
            <a:extLst>
              <a:ext uri="{FF2B5EF4-FFF2-40B4-BE49-F238E27FC236}">
                <a16:creationId xmlns:a16="http://schemas.microsoft.com/office/drawing/2014/main" id="{61311B5D-21A8-214B-C1DA-F0490AE5750B}"/>
              </a:ext>
            </a:extLst>
          </p:cNvPr>
          <p:cNvSpPr>
            <a:spLocks noGrp="1"/>
          </p:cNvSpPr>
          <p:nvPr>
            <p:ph type="sldNum" sz="quarter" idx="4"/>
          </p:nvPr>
        </p:nvSpPr>
        <p:spPr/>
        <p:txBody>
          <a:bodyPr/>
          <a:lstStyle/>
          <a:p>
            <a:fld id="{96A97DD0-5BE7-4856-A2A9-C42C6688E607}" type="slidenum">
              <a:rPr lang="en-US" smtClean="0"/>
              <a:pPr/>
              <a:t>18</a:t>
            </a:fld>
            <a:endParaRPr lang="en-US" dirty="0"/>
          </a:p>
        </p:txBody>
      </p:sp>
    </p:spTree>
    <p:extLst>
      <p:ext uri="{BB962C8B-B14F-4D97-AF65-F5344CB8AC3E}">
        <p14:creationId xmlns:p14="http://schemas.microsoft.com/office/powerpoint/2010/main" val="298629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1000"/>
                                        <p:tgtEl>
                                          <p:spTgt spid="9">
                                            <p:txEl>
                                              <p:pRg st="1" end="1"/>
                                            </p:txEl>
                                          </p:spTgt>
                                        </p:tgtEl>
                                      </p:cBhvr>
                                    </p:animEffect>
                                    <p:anim calcmode="lin" valueType="num">
                                      <p:cBhvr>
                                        <p:cTn id="1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FBDE-909A-A542-9875-D8B620CCF67D}"/>
              </a:ext>
            </a:extLst>
          </p:cNvPr>
          <p:cNvSpPr>
            <a:spLocks noGrp="1"/>
          </p:cNvSpPr>
          <p:nvPr>
            <p:ph type="title"/>
          </p:nvPr>
        </p:nvSpPr>
        <p:spPr/>
        <p:txBody>
          <a:bodyPr/>
          <a:lstStyle/>
          <a:p>
            <a:r>
              <a:rPr lang="en-BE"/>
              <a:t>Webex CC KPIs Dictionary</a:t>
            </a:r>
          </a:p>
        </p:txBody>
      </p:sp>
      <p:sp>
        <p:nvSpPr>
          <p:cNvPr id="4" name="Footer Placeholder 3">
            <a:extLst>
              <a:ext uri="{FF2B5EF4-FFF2-40B4-BE49-F238E27FC236}">
                <a16:creationId xmlns:a16="http://schemas.microsoft.com/office/drawing/2014/main" id="{28234C37-143D-628B-FF2D-08611C9777AE}"/>
              </a:ext>
            </a:extLst>
          </p:cNvPr>
          <p:cNvSpPr>
            <a:spLocks noGrp="1"/>
          </p:cNvSpPr>
          <p:nvPr>
            <p:ph type="ftr" sz="quarter" idx="3"/>
          </p:nvPr>
        </p:nvSpPr>
        <p:spPr/>
        <p:txBody>
          <a:bodyPr/>
          <a:lstStyle/>
          <a:p>
            <a:pPr defTabSz="610744"/>
            <a:r>
              <a:rPr lang="en-US" dirty="0"/>
              <a:t>LTRCCT-2011</a:t>
            </a:r>
          </a:p>
        </p:txBody>
      </p:sp>
      <p:pic>
        <p:nvPicPr>
          <p:cNvPr id="5" name="Picture 4" descr="A red rectangular sign with white text&#10;&#10;Description automatically generated">
            <a:extLst>
              <a:ext uri="{FF2B5EF4-FFF2-40B4-BE49-F238E27FC236}">
                <a16:creationId xmlns:a16="http://schemas.microsoft.com/office/drawing/2014/main" id="{0D2EB160-8CE2-C68A-E963-9EB4F14C7D8F}"/>
              </a:ext>
            </a:extLst>
          </p:cNvPr>
          <p:cNvPicPr>
            <a:picLocks noChangeAspect="1"/>
          </p:cNvPicPr>
          <p:nvPr/>
        </p:nvPicPr>
        <p:blipFill>
          <a:blip r:embed="rId2"/>
          <a:stretch>
            <a:fillRect/>
          </a:stretch>
        </p:blipFill>
        <p:spPr>
          <a:xfrm>
            <a:off x="7769696" y="2496"/>
            <a:ext cx="1355642" cy="1355642"/>
          </a:xfrm>
          <a:prstGeom prst="rect">
            <a:avLst/>
          </a:prstGeom>
        </p:spPr>
      </p:pic>
      <p:sp>
        <p:nvSpPr>
          <p:cNvPr id="6" name="Text Placeholder 1">
            <a:extLst>
              <a:ext uri="{FF2B5EF4-FFF2-40B4-BE49-F238E27FC236}">
                <a16:creationId xmlns:a16="http://schemas.microsoft.com/office/drawing/2014/main" id="{B9E38D2A-3B54-ED90-5081-CDCF5F3766FE}"/>
              </a:ext>
            </a:extLst>
          </p:cNvPr>
          <p:cNvSpPr txBox="1">
            <a:spLocks/>
          </p:cNvSpPr>
          <p:nvPr/>
        </p:nvSpPr>
        <p:spPr>
          <a:xfrm>
            <a:off x="443484" y="923543"/>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200" b="1" dirty="0"/>
              <a:t>Service Level: </a:t>
            </a:r>
            <a:r>
              <a:rPr lang="en-GB" sz="1200" dirty="0"/>
              <a:t>Indicates if a call was answered within the queue configured threshold level. The Service Level timer </a:t>
            </a:r>
            <a:r>
              <a:rPr lang="en-GB" sz="1200" u="sng" dirty="0"/>
              <a:t>starts counting from the moment a call enters a queue for the first time until it is answered by an agent </a:t>
            </a:r>
            <a:r>
              <a:rPr lang="en-GB" sz="1200" dirty="0"/>
              <a:t>(or abandoned).</a:t>
            </a:r>
          </a:p>
          <a:p>
            <a:r>
              <a:rPr lang="en-GB" sz="1200" b="1" dirty="0"/>
              <a:t>Handle Time:</a:t>
            </a:r>
            <a:r>
              <a:rPr lang="en-GB" sz="1200" dirty="0"/>
              <a:t> The total duration of the call from the moment it was answered by an agent until completion. </a:t>
            </a:r>
            <a:r>
              <a:rPr lang="en-GB" sz="1200" dirty="0">
                <a:solidFill>
                  <a:srgbClr val="00B050"/>
                </a:solidFill>
              </a:rPr>
              <a:t>Formula: Connected Duration + Hold Duration + </a:t>
            </a:r>
            <a:r>
              <a:rPr lang="en-GB" sz="1200" dirty="0" err="1">
                <a:solidFill>
                  <a:srgbClr val="00B050"/>
                </a:solidFill>
              </a:rPr>
              <a:t>WrapUp</a:t>
            </a:r>
            <a:r>
              <a:rPr lang="en-GB" sz="1200" dirty="0">
                <a:solidFill>
                  <a:srgbClr val="00B050"/>
                </a:solidFill>
              </a:rPr>
              <a:t> Duration</a:t>
            </a:r>
          </a:p>
          <a:p>
            <a:r>
              <a:rPr lang="en-GB" sz="1200" b="1" dirty="0"/>
              <a:t>Speed of Answer:</a:t>
            </a:r>
            <a:r>
              <a:rPr lang="en-GB" sz="1200" dirty="0"/>
              <a:t> Indicates how long it took to </a:t>
            </a:r>
            <a:r>
              <a:rPr lang="en-GB" sz="1200" dirty="0" err="1"/>
              <a:t>anwer</a:t>
            </a:r>
            <a:r>
              <a:rPr lang="en-GB" sz="1200" dirty="0"/>
              <a:t> a call from the moment it was queued. </a:t>
            </a:r>
            <a:r>
              <a:rPr lang="en-GB" sz="1200" dirty="0">
                <a:solidFill>
                  <a:srgbClr val="00B050"/>
                </a:solidFill>
              </a:rPr>
              <a:t>Formula: Queue Duration + Ringing Duration</a:t>
            </a:r>
            <a:endParaRPr lang="en-GB" sz="1200" dirty="0"/>
          </a:p>
          <a:p>
            <a:r>
              <a:rPr lang="en-GB" sz="1200" b="1" dirty="0"/>
              <a:t>RONA (Route-On-No-</a:t>
            </a:r>
            <a:r>
              <a:rPr lang="en-GB" sz="1200" b="1" dirty="0" err="1"/>
              <a:t>Anwer</a:t>
            </a:r>
            <a:r>
              <a:rPr lang="en-GB" sz="1200" b="1" dirty="0"/>
              <a:t>): </a:t>
            </a:r>
            <a:r>
              <a:rPr lang="en-GB" sz="1200" dirty="0"/>
              <a:t>A RONA call is a call that rang to an agent’s device but it was not answered by the agent within the tenant configured timer. After that, call would be placed back in queue for next available agent. </a:t>
            </a:r>
          </a:p>
          <a:p>
            <a:r>
              <a:rPr lang="en-GB" sz="1200" b="1" dirty="0"/>
              <a:t>Staff Hours:</a:t>
            </a:r>
            <a:r>
              <a:rPr lang="en-GB" sz="1200" dirty="0"/>
              <a:t> The total duration an agent was logged in the Contact </a:t>
            </a:r>
            <a:r>
              <a:rPr lang="en-GB" sz="1200" dirty="0" err="1"/>
              <a:t>Center</a:t>
            </a:r>
            <a:r>
              <a:rPr lang="en-GB" sz="1200" dirty="0"/>
              <a:t>. </a:t>
            </a:r>
            <a:r>
              <a:rPr lang="en-GB" sz="1200" dirty="0">
                <a:solidFill>
                  <a:srgbClr val="00B050"/>
                </a:solidFill>
              </a:rPr>
              <a:t>Formula: Available + Idle + Ringing + Connected + Consult + Hold + </a:t>
            </a:r>
            <a:r>
              <a:rPr lang="en-GB" sz="1200" dirty="0" err="1">
                <a:solidFill>
                  <a:srgbClr val="00B050"/>
                </a:solidFill>
              </a:rPr>
              <a:t>WrapUp</a:t>
            </a:r>
            <a:r>
              <a:rPr lang="en-GB" sz="1200" dirty="0">
                <a:solidFill>
                  <a:srgbClr val="00B050"/>
                </a:solidFill>
              </a:rPr>
              <a:t> + Not Responding Duration</a:t>
            </a:r>
          </a:p>
          <a:p>
            <a:r>
              <a:rPr lang="en-GB" sz="1200" b="1" dirty="0"/>
              <a:t>Occupancy:</a:t>
            </a:r>
            <a:r>
              <a:rPr lang="en-GB" sz="1200" dirty="0"/>
              <a:t> The percentage of time the agent was in an active call during a shift. </a:t>
            </a:r>
            <a:r>
              <a:rPr lang="en-GB" sz="1200" dirty="0">
                <a:solidFill>
                  <a:srgbClr val="00B050"/>
                </a:solidFill>
              </a:rPr>
              <a:t>Formula: Total Connected + Total Hold + Total </a:t>
            </a:r>
            <a:r>
              <a:rPr lang="en-GB" sz="1200" dirty="0" err="1">
                <a:solidFill>
                  <a:srgbClr val="00B050"/>
                </a:solidFill>
              </a:rPr>
              <a:t>WrapUp</a:t>
            </a:r>
            <a:r>
              <a:rPr lang="en-GB" sz="1200" dirty="0">
                <a:solidFill>
                  <a:srgbClr val="00B050"/>
                </a:solidFill>
              </a:rPr>
              <a:t> Duration / Staff Hours</a:t>
            </a:r>
            <a:r>
              <a:rPr lang="en-GB" sz="1200" dirty="0"/>
              <a:t> </a:t>
            </a:r>
          </a:p>
          <a:p>
            <a:r>
              <a:rPr lang="en-GB" sz="1200" b="1" dirty="0"/>
              <a:t>CES/NPS/CSAT:</a:t>
            </a:r>
            <a:r>
              <a:rPr lang="en-GB" sz="1200" dirty="0"/>
              <a:t> Score indicators that measure a customer’s experience and satisfaction with a product or service. Feedback is usually gathered through the form of customer surveys. </a:t>
            </a:r>
          </a:p>
          <a:p>
            <a:endParaRPr lang="en-GB" sz="1200" dirty="0"/>
          </a:p>
        </p:txBody>
      </p:sp>
      <p:sp>
        <p:nvSpPr>
          <p:cNvPr id="7" name="Slide Number Placeholder 6">
            <a:extLst>
              <a:ext uri="{FF2B5EF4-FFF2-40B4-BE49-F238E27FC236}">
                <a16:creationId xmlns:a16="http://schemas.microsoft.com/office/drawing/2014/main" id="{DAB7B75A-E307-B031-4CD8-549CC13BB31D}"/>
              </a:ext>
            </a:extLst>
          </p:cNvPr>
          <p:cNvSpPr>
            <a:spLocks noGrp="1"/>
          </p:cNvSpPr>
          <p:nvPr>
            <p:ph type="sldNum" sz="quarter" idx="4"/>
          </p:nvPr>
        </p:nvSpPr>
        <p:spPr/>
        <p:txBody>
          <a:bodyPr/>
          <a:lstStyle/>
          <a:p>
            <a:fld id="{96A97DD0-5BE7-4856-A2A9-C42C6688E607}" type="slidenum">
              <a:rPr lang="en-US" smtClean="0"/>
              <a:pPr/>
              <a:t>19</a:t>
            </a:fld>
            <a:endParaRPr lang="en-US" dirty="0"/>
          </a:p>
        </p:txBody>
      </p:sp>
    </p:spTree>
    <p:extLst>
      <p:ext uri="{BB962C8B-B14F-4D97-AF65-F5344CB8AC3E}">
        <p14:creationId xmlns:p14="http://schemas.microsoft.com/office/powerpoint/2010/main" val="354973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812B-DE8E-066E-C59A-CB1CCCA5DF32}"/>
              </a:ext>
            </a:extLst>
          </p:cNvPr>
          <p:cNvSpPr>
            <a:spLocks noGrp="1"/>
          </p:cNvSpPr>
          <p:nvPr>
            <p:ph type="title"/>
          </p:nvPr>
        </p:nvSpPr>
        <p:spPr>
          <a:xfrm>
            <a:off x="209430" y="50111"/>
            <a:ext cx="8257032" cy="731520"/>
          </a:xfrm>
        </p:spPr>
        <p:txBody>
          <a:bodyPr/>
          <a:lstStyle/>
          <a:p>
            <a:r>
              <a:rPr lang="en-US" dirty="0"/>
              <a:t>Contact Center Operational Concerns</a:t>
            </a:r>
          </a:p>
        </p:txBody>
      </p:sp>
      <p:sp>
        <p:nvSpPr>
          <p:cNvPr id="3" name="Slide Number Placeholder 2">
            <a:extLst>
              <a:ext uri="{FF2B5EF4-FFF2-40B4-BE49-F238E27FC236}">
                <a16:creationId xmlns:a16="http://schemas.microsoft.com/office/drawing/2014/main" id="{DC16D402-232F-A16E-AD88-097A5531BBF0}"/>
              </a:ext>
            </a:extLst>
          </p:cNvPr>
          <p:cNvSpPr>
            <a:spLocks noGrp="1"/>
          </p:cNvSpPr>
          <p:nvPr>
            <p:ph type="sldNum" sz="quarter" idx="4"/>
          </p:nvPr>
        </p:nvSpPr>
        <p:spPr/>
        <p:txBody>
          <a:bodyPr/>
          <a:lstStyle/>
          <a:p>
            <a:fld id="{96A97DD0-5BE7-4856-A2A9-C42C6688E607}" type="slidenum">
              <a:rPr lang="en-US" smtClean="0"/>
              <a:pPr/>
              <a:t>2</a:t>
            </a:fld>
            <a:endParaRPr lang="en-US" dirty="0"/>
          </a:p>
        </p:txBody>
      </p:sp>
      <p:sp>
        <p:nvSpPr>
          <p:cNvPr id="4" name="Footer Placeholder 3">
            <a:extLst>
              <a:ext uri="{FF2B5EF4-FFF2-40B4-BE49-F238E27FC236}">
                <a16:creationId xmlns:a16="http://schemas.microsoft.com/office/drawing/2014/main" id="{A38A5D91-ACA0-1F3E-9D2C-0F4B9E52AEEA}"/>
              </a:ext>
            </a:extLst>
          </p:cNvPr>
          <p:cNvSpPr>
            <a:spLocks noGrp="1"/>
          </p:cNvSpPr>
          <p:nvPr>
            <p:ph type="ftr" sz="quarter" idx="3"/>
          </p:nvPr>
        </p:nvSpPr>
        <p:spPr/>
        <p:txBody>
          <a:bodyPr/>
          <a:lstStyle/>
          <a:p>
            <a:pPr defTabSz="610744"/>
            <a:r>
              <a:rPr lang="en-US"/>
              <a:t>LTRCCT-2011</a:t>
            </a:r>
          </a:p>
        </p:txBody>
      </p:sp>
      <p:sp>
        <p:nvSpPr>
          <p:cNvPr id="8" name="Content Placeholder 1">
            <a:extLst>
              <a:ext uri="{FF2B5EF4-FFF2-40B4-BE49-F238E27FC236}">
                <a16:creationId xmlns:a16="http://schemas.microsoft.com/office/drawing/2014/main" id="{CC119C76-C2AD-1222-E5B0-D07FF7CAF8F3}"/>
              </a:ext>
            </a:extLst>
          </p:cNvPr>
          <p:cNvSpPr txBox="1">
            <a:spLocks/>
          </p:cNvSpPr>
          <p:nvPr/>
        </p:nvSpPr>
        <p:spPr>
          <a:xfrm rot="19366156">
            <a:off x="102177" y="1358580"/>
            <a:ext cx="1983832" cy="56845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Customer Satisfaction and Experience</a:t>
            </a:r>
          </a:p>
        </p:txBody>
      </p:sp>
      <p:sp>
        <p:nvSpPr>
          <p:cNvPr id="9" name="Content Placeholder 1">
            <a:extLst>
              <a:ext uri="{FF2B5EF4-FFF2-40B4-BE49-F238E27FC236}">
                <a16:creationId xmlns:a16="http://schemas.microsoft.com/office/drawing/2014/main" id="{5E345F5E-5120-BA8D-94E3-AC19B8A513BC}"/>
              </a:ext>
            </a:extLst>
          </p:cNvPr>
          <p:cNvSpPr txBox="1">
            <a:spLocks/>
          </p:cNvSpPr>
          <p:nvPr/>
        </p:nvSpPr>
        <p:spPr>
          <a:xfrm rot="1869555">
            <a:off x="6955489" y="1070484"/>
            <a:ext cx="1859405" cy="56845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Employee burnout </a:t>
            </a:r>
          </a:p>
        </p:txBody>
      </p:sp>
      <p:sp>
        <p:nvSpPr>
          <p:cNvPr id="10" name="Content Placeholder 1">
            <a:extLst>
              <a:ext uri="{FF2B5EF4-FFF2-40B4-BE49-F238E27FC236}">
                <a16:creationId xmlns:a16="http://schemas.microsoft.com/office/drawing/2014/main" id="{CE0E76A1-E1F0-6BD1-8758-679B228069F7}"/>
              </a:ext>
            </a:extLst>
          </p:cNvPr>
          <p:cNvSpPr txBox="1">
            <a:spLocks/>
          </p:cNvSpPr>
          <p:nvPr/>
        </p:nvSpPr>
        <p:spPr>
          <a:xfrm>
            <a:off x="542003" y="2785152"/>
            <a:ext cx="1639741" cy="56845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Long Wait times </a:t>
            </a:r>
          </a:p>
        </p:txBody>
      </p:sp>
      <p:sp>
        <p:nvSpPr>
          <p:cNvPr id="11" name="Content Placeholder 1">
            <a:extLst>
              <a:ext uri="{FF2B5EF4-FFF2-40B4-BE49-F238E27FC236}">
                <a16:creationId xmlns:a16="http://schemas.microsoft.com/office/drawing/2014/main" id="{725C8EAC-5F70-1033-2D1C-A6D1458B6CE4}"/>
              </a:ext>
            </a:extLst>
          </p:cNvPr>
          <p:cNvSpPr txBox="1">
            <a:spLocks/>
          </p:cNvSpPr>
          <p:nvPr/>
        </p:nvSpPr>
        <p:spPr>
          <a:xfrm rot="1736731">
            <a:off x="211062" y="4033818"/>
            <a:ext cx="2176231" cy="56845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solidFill>
                  <a:schemeClr val="bg2"/>
                </a:solidFill>
              </a:rPr>
              <a:t>Operational Costs and Efficiency</a:t>
            </a:r>
            <a:endParaRPr lang="en-GB" sz="1600" dirty="0">
              <a:solidFill>
                <a:schemeClr val="bg2"/>
              </a:solidFill>
            </a:endParaRPr>
          </a:p>
        </p:txBody>
      </p:sp>
      <p:sp>
        <p:nvSpPr>
          <p:cNvPr id="13" name="Content Placeholder 1">
            <a:extLst>
              <a:ext uri="{FF2B5EF4-FFF2-40B4-BE49-F238E27FC236}">
                <a16:creationId xmlns:a16="http://schemas.microsoft.com/office/drawing/2014/main" id="{F03E0BA7-1994-57DB-2EE7-87AB994BD121}"/>
              </a:ext>
            </a:extLst>
          </p:cNvPr>
          <p:cNvSpPr txBox="1">
            <a:spLocks/>
          </p:cNvSpPr>
          <p:nvPr/>
        </p:nvSpPr>
        <p:spPr>
          <a:xfrm>
            <a:off x="7282034" y="2318401"/>
            <a:ext cx="2176231" cy="56845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solidFill>
                  <a:schemeClr val="bg2"/>
                </a:solidFill>
              </a:rPr>
              <a:t>Keeping pace with evolving customer expectations</a:t>
            </a:r>
            <a:endParaRPr lang="en-GB" sz="1600" dirty="0">
              <a:solidFill>
                <a:schemeClr val="bg2"/>
              </a:solidFill>
            </a:endParaRPr>
          </a:p>
        </p:txBody>
      </p:sp>
      <p:sp>
        <p:nvSpPr>
          <p:cNvPr id="14" name="Content Placeholder 1">
            <a:extLst>
              <a:ext uri="{FF2B5EF4-FFF2-40B4-BE49-F238E27FC236}">
                <a16:creationId xmlns:a16="http://schemas.microsoft.com/office/drawing/2014/main" id="{FFBDBA7C-07ED-EF2F-7F50-BE7AEB10D685}"/>
              </a:ext>
            </a:extLst>
          </p:cNvPr>
          <p:cNvSpPr txBox="1">
            <a:spLocks/>
          </p:cNvSpPr>
          <p:nvPr/>
        </p:nvSpPr>
        <p:spPr>
          <a:xfrm rot="20030132">
            <a:off x="6967769" y="3788789"/>
            <a:ext cx="2176231" cy="56845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solidFill>
                  <a:schemeClr val="bg2"/>
                </a:solidFill>
              </a:rPr>
              <a:t>Customer Insights and Data Utilization</a:t>
            </a:r>
            <a:endParaRPr lang="en-GB" sz="1600" dirty="0">
              <a:solidFill>
                <a:schemeClr val="bg2"/>
              </a:solidFill>
            </a:endParaRPr>
          </a:p>
        </p:txBody>
      </p:sp>
      <p:pic>
        <p:nvPicPr>
          <p:cNvPr id="6" name="Picture 5">
            <a:extLst>
              <a:ext uri="{FF2B5EF4-FFF2-40B4-BE49-F238E27FC236}">
                <a16:creationId xmlns:a16="http://schemas.microsoft.com/office/drawing/2014/main" id="{A7A5D7E9-BDF9-9D7D-4545-8C45577D9248}"/>
              </a:ext>
            </a:extLst>
          </p:cNvPr>
          <p:cNvPicPr>
            <a:picLocks noChangeAspect="1"/>
          </p:cNvPicPr>
          <p:nvPr/>
        </p:nvPicPr>
        <p:blipFill>
          <a:blip r:embed="rId2"/>
          <a:stretch>
            <a:fillRect/>
          </a:stretch>
        </p:blipFill>
        <p:spPr>
          <a:xfrm>
            <a:off x="2201448" y="1356400"/>
            <a:ext cx="4765010" cy="2832236"/>
          </a:xfrm>
          <a:prstGeom prst="rect">
            <a:avLst/>
          </a:prstGeom>
        </p:spPr>
      </p:pic>
    </p:spTree>
    <p:extLst>
      <p:ext uri="{BB962C8B-B14F-4D97-AF65-F5344CB8AC3E}">
        <p14:creationId xmlns:p14="http://schemas.microsoft.com/office/powerpoint/2010/main" val="422846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10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grpId="0" nodeType="afterEffect">
                                  <p:stCondLst>
                                    <p:cond delay="10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10000"/>
                            </p:stCondLst>
                            <p:childTnLst>
                              <p:par>
                                <p:cTn id="35" presetID="42" presetClass="entr" presetSubtype="0" fill="hold" grpId="0" nodeType="after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2FBDE-909A-A542-9875-D8B620CCF67D}"/>
              </a:ext>
            </a:extLst>
          </p:cNvPr>
          <p:cNvSpPr>
            <a:spLocks noGrp="1"/>
          </p:cNvSpPr>
          <p:nvPr>
            <p:ph type="title"/>
          </p:nvPr>
        </p:nvSpPr>
        <p:spPr/>
        <p:txBody>
          <a:bodyPr/>
          <a:lstStyle/>
          <a:p>
            <a:r>
              <a:rPr lang="en-BE"/>
              <a:t>Webex CC Termination Types</a:t>
            </a:r>
          </a:p>
        </p:txBody>
      </p:sp>
      <p:sp>
        <p:nvSpPr>
          <p:cNvPr id="4" name="Footer Placeholder 3">
            <a:extLst>
              <a:ext uri="{FF2B5EF4-FFF2-40B4-BE49-F238E27FC236}">
                <a16:creationId xmlns:a16="http://schemas.microsoft.com/office/drawing/2014/main" id="{28234C37-143D-628B-FF2D-08611C9777AE}"/>
              </a:ext>
            </a:extLst>
          </p:cNvPr>
          <p:cNvSpPr>
            <a:spLocks noGrp="1"/>
          </p:cNvSpPr>
          <p:nvPr>
            <p:ph type="ftr" sz="quarter" idx="3"/>
          </p:nvPr>
        </p:nvSpPr>
        <p:spPr/>
        <p:txBody>
          <a:bodyPr/>
          <a:lstStyle/>
          <a:p>
            <a:pPr defTabSz="610744"/>
            <a:r>
              <a:rPr lang="en-US"/>
              <a:t>LTRCCT-2011</a:t>
            </a:r>
          </a:p>
        </p:txBody>
      </p:sp>
      <p:pic>
        <p:nvPicPr>
          <p:cNvPr id="5" name="Picture 4" descr="A red rectangular sign with white text&#10;&#10;Description automatically generated">
            <a:extLst>
              <a:ext uri="{FF2B5EF4-FFF2-40B4-BE49-F238E27FC236}">
                <a16:creationId xmlns:a16="http://schemas.microsoft.com/office/drawing/2014/main" id="{0D2EB160-8CE2-C68A-E963-9EB4F14C7D8F}"/>
              </a:ext>
            </a:extLst>
          </p:cNvPr>
          <p:cNvPicPr>
            <a:picLocks noChangeAspect="1"/>
          </p:cNvPicPr>
          <p:nvPr/>
        </p:nvPicPr>
        <p:blipFill>
          <a:blip r:embed="rId3"/>
          <a:stretch>
            <a:fillRect/>
          </a:stretch>
        </p:blipFill>
        <p:spPr>
          <a:xfrm>
            <a:off x="7769696" y="2496"/>
            <a:ext cx="1355642" cy="1355642"/>
          </a:xfrm>
          <a:prstGeom prst="rect">
            <a:avLst/>
          </a:prstGeom>
        </p:spPr>
      </p:pic>
      <p:sp>
        <p:nvSpPr>
          <p:cNvPr id="6" name="Text Placeholder 1">
            <a:extLst>
              <a:ext uri="{FF2B5EF4-FFF2-40B4-BE49-F238E27FC236}">
                <a16:creationId xmlns:a16="http://schemas.microsoft.com/office/drawing/2014/main" id="{B9E38D2A-3B54-ED90-5081-CDCF5F3766FE}"/>
              </a:ext>
            </a:extLst>
          </p:cNvPr>
          <p:cNvSpPr txBox="1">
            <a:spLocks/>
          </p:cNvSpPr>
          <p:nvPr/>
        </p:nvSpPr>
        <p:spPr>
          <a:xfrm>
            <a:off x="414184" y="1149705"/>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200" b="1" dirty="0"/>
              <a:t>Termination Type </a:t>
            </a:r>
            <a:r>
              <a:rPr lang="en-GB" sz="1200" dirty="0"/>
              <a:t>specifies how a call was terminated based on what point of the call journey the contact was ended as well as the threshold timers configured by the administrators. Administrators can configure three threshold timers: </a:t>
            </a:r>
            <a:r>
              <a:rPr lang="en-GB" sz="1200" b="1" dirty="0"/>
              <a:t>(1) Sudden Disconnect Threshold (2) Short Call Threshold (3) Service Level Threshold.</a:t>
            </a:r>
            <a:br>
              <a:rPr lang="en-GB" sz="1200" b="1" dirty="0"/>
            </a:br>
            <a:r>
              <a:rPr lang="en-GB" sz="1200" dirty="0"/>
              <a:t>In the diagram below, you can see what is the expected termination type based on the point the call was ended. </a:t>
            </a:r>
          </a:p>
        </p:txBody>
      </p:sp>
      <p:grpSp>
        <p:nvGrpSpPr>
          <p:cNvPr id="25" name="Group 24">
            <a:extLst>
              <a:ext uri="{FF2B5EF4-FFF2-40B4-BE49-F238E27FC236}">
                <a16:creationId xmlns:a16="http://schemas.microsoft.com/office/drawing/2014/main" id="{EBF7E006-14A8-F33F-89C4-C92D84D75197}"/>
              </a:ext>
            </a:extLst>
          </p:cNvPr>
          <p:cNvGrpSpPr/>
          <p:nvPr/>
        </p:nvGrpSpPr>
        <p:grpSpPr>
          <a:xfrm>
            <a:off x="353761" y="1870005"/>
            <a:ext cx="8140249" cy="2419427"/>
            <a:chOff x="471681" y="766052"/>
            <a:chExt cx="10853665" cy="3225902"/>
          </a:xfrm>
        </p:grpSpPr>
        <p:cxnSp>
          <p:nvCxnSpPr>
            <p:cNvPr id="26" name="Straight Connector 25">
              <a:extLst>
                <a:ext uri="{FF2B5EF4-FFF2-40B4-BE49-F238E27FC236}">
                  <a16:creationId xmlns:a16="http://schemas.microsoft.com/office/drawing/2014/main" id="{93D18616-2DCF-8196-0F49-338D80B2CA25}"/>
                </a:ext>
              </a:extLst>
            </p:cNvPr>
            <p:cNvCxnSpPr/>
            <p:nvPr/>
          </p:nvCxnSpPr>
          <p:spPr>
            <a:xfrm>
              <a:off x="2901346" y="2432050"/>
              <a:ext cx="8424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F3E2949-7F05-9C26-ED6D-FA247331CA90}"/>
                </a:ext>
              </a:extLst>
            </p:cNvPr>
            <p:cNvCxnSpPr/>
            <p:nvPr/>
          </p:nvCxnSpPr>
          <p:spPr>
            <a:xfrm flipH="1" flipV="1">
              <a:off x="2901345" y="1543954"/>
              <a:ext cx="1" cy="2448000"/>
            </a:xfrm>
            <a:prstGeom prst="straightConnector1">
              <a:avLst/>
            </a:prstGeom>
            <a:ln w="12700">
              <a:solidFill>
                <a:srgbClr val="1F396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9E72B0-EB22-7361-EEA5-855BEE57C8A0}"/>
                </a:ext>
              </a:extLst>
            </p:cNvPr>
            <p:cNvCxnSpPr/>
            <p:nvPr/>
          </p:nvCxnSpPr>
          <p:spPr>
            <a:xfrm flipH="1" flipV="1">
              <a:off x="8806845" y="1543954"/>
              <a:ext cx="1" cy="2448000"/>
            </a:xfrm>
            <a:prstGeom prst="straightConnector1">
              <a:avLst/>
            </a:prstGeom>
            <a:ln w="12700">
              <a:solidFill>
                <a:srgbClr val="1F396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259594A-591F-1DDF-D0D7-CE4D1DC2F5A5}"/>
                </a:ext>
              </a:extLst>
            </p:cNvPr>
            <p:cNvSpPr/>
            <p:nvPr/>
          </p:nvSpPr>
          <p:spPr>
            <a:xfrm>
              <a:off x="3119046" y="1612900"/>
              <a:ext cx="5492750" cy="692145"/>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050">
                  <a:solidFill>
                    <a:schemeClr val="tx1"/>
                  </a:solidFill>
                </a:rPr>
                <a:t>IVR (Flow) -&gt; Queue Treatment</a:t>
              </a:r>
              <a:endParaRPr lang="en-GB" sz="1050">
                <a:solidFill>
                  <a:schemeClr val="tx1"/>
                </a:solidFill>
              </a:endParaRPr>
            </a:p>
          </p:txBody>
        </p:sp>
        <p:cxnSp>
          <p:nvCxnSpPr>
            <p:cNvPr id="30" name="Straight Arrow Connector 29">
              <a:extLst>
                <a:ext uri="{FF2B5EF4-FFF2-40B4-BE49-F238E27FC236}">
                  <a16:creationId xmlns:a16="http://schemas.microsoft.com/office/drawing/2014/main" id="{56CDA5B7-3F0D-7670-E4A8-927A04227A58}"/>
                </a:ext>
              </a:extLst>
            </p:cNvPr>
            <p:cNvCxnSpPr>
              <a:cxnSpLocks/>
            </p:cNvCxnSpPr>
            <p:nvPr/>
          </p:nvCxnSpPr>
          <p:spPr>
            <a:xfrm>
              <a:off x="3049097" y="2859108"/>
              <a:ext cx="2274964" cy="11035"/>
            </a:xfrm>
            <a:prstGeom prst="straightConnector1">
              <a:avLst/>
            </a:prstGeom>
            <a:ln w="12700">
              <a:solidFill>
                <a:srgbClr val="1F396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F3BF830-F9B9-541B-4767-1F106E23E204}"/>
                </a:ext>
              </a:extLst>
            </p:cNvPr>
            <p:cNvSpPr/>
            <p:nvPr/>
          </p:nvSpPr>
          <p:spPr>
            <a:xfrm>
              <a:off x="2782448" y="2265029"/>
              <a:ext cx="2686050" cy="79153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050">
                  <a:solidFill>
                    <a:schemeClr val="tx1"/>
                  </a:solidFill>
                </a:rPr>
                <a:t>Short Call</a:t>
              </a:r>
              <a:endParaRPr lang="en-GB" sz="1050">
                <a:solidFill>
                  <a:schemeClr val="tx1"/>
                </a:solidFill>
              </a:endParaRPr>
            </a:p>
          </p:txBody>
        </p:sp>
        <p:cxnSp>
          <p:nvCxnSpPr>
            <p:cNvPr id="32" name="Straight Arrow Connector 31">
              <a:extLst>
                <a:ext uri="{FF2B5EF4-FFF2-40B4-BE49-F238E27FC236}">
                  <a16:creationId xmlns:a16="http://schemas.microsoft.com/office/drawing/2014/main" id="{F25C719D-D113-E8BE-1767-68AAA18BF7B2}"/>
                </a:ext>
              </a:extLst>
            </p:cNvPr>
            <p:cNvCxnSpPr>
              <a:cxnSpLocks/>
            </p:cNvCxnSpPr>
            <p:nvPr/>
          </p:nvCxnSpPr>
          <p:spPr>
            <a:xfrm flipV="1">
              <a:off x="5391672" y="3223589"/>
              <a:ext cx="3412885" cy="14507"/>
            </a:xfrm>
            <a:prstGeom prst="straightConnector1">
              <a:avLst/>
            </a:prstGeom>
            <a:ln w="12700">
              <a:solidFill>
                <a:srgbClr val="1F396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B3F9254-35C9-45C2-3E3D-F113B291FA7E}"/>
                </a:ext>
              </a:extLst>
            </p:cNvPr>
            <p:cNvSpPr/>
            <p:nvPr/>
          </p:nvSpPr>
          <p:spPr>
            <a:xfrm>
              <a:off x="5615088" y="2613580"/>
              <a:ext cx="2686050" cy="791538"/>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050">
                  <a:solidFill>
                    <a:schemeClr val="tx1"/>
                  </a:solidFill>
                </a:rPr>
                <a:t>Abandoned Call</a:t>
              </a:r>
              <a:endParaRPr lang="en-GB" sz="1050" err="1">
                <a:solidFill>
                  <a:schemeClr val="tx1"/>
                </a:solidFill>
              </a:endParaRPr>
            </a:p>
          </p:txBody>
        </p:sp>
        <p:cxnSp>
          <p:nvCxnSpPr>
            <p:cNvPr id="34" name="Straight Arrow Connector 33">
              <a:extLst>
                <a:ext uri="{FF2B5EF4-FFF2-40B4-BE49-F238E27FC236}">
                  <a16:creationId xmlns:a16="http://schemas.microsoft.com/office/drawing/2014/main" id="{C1877D8C-2361-A19A-8F54-5C70BEEDF30F}"/>
                </a:ext>
              </a:extLst>
            </p:cNvPr>
            <p:cNvCxnSpPr>
              <a:cxnSpLocks/>
            </p:cNvCxnSpPr>
            <p:nvPr/>
          </p:nvCxnSpPr>
          <p:spPr>
            <a:xfrm>
              <a:off x="8931347" y="3722907"/>
              <a:ext cx="1593369" cy="0"/>
            </a:xfrm>
            <a:prstGeom prst="straightConnector1">
              <a:avLst/>
            </a:prstGeom>
            <a:ln w="12700">
              <a:solidFill>
                <a:srgbClr val="1F396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D9C17EC-329E-22C8-908B-F77AB7A3C711}"/>
                </a:ext>
              </a:extLst>
            </p:cNvPr>
            <p:cNvSpPr/>
            <p:nvPr/>
          </p:nvSpPr>
          <p:spPr>
            <a:xfrm>
              <a:off x="8390850" y="3018174"/>
              <a:ext cx="2686051" cy="791539"/>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050">
                  <a:solidFill>
                    <a:schemeClr val="tx1"/>
                  </a:solidFill>
                </a:rPr>
                <a:t>Sudden Disconnect</a:t>
              </a:r>
            </a:p>
          </p:txBody>
        </p:sp>
        <p:sp>
          <p:nvSpPr>
            <p:cNvPr id="36" name="Left Brace 35">
              <a:extLst>
                <a:ext uri="{FF2B5EF4-FFF2-40B4-BE49-F238E27FC236}">
                  <a16:creationId xmlns:a16="http://schemas.microsoft.com/office/drawing/2014/main" id="{6899D9AA-F366-5712-9643-02F8B74D53FA}"/>
                </a:ext>
              </a:extLst>
            </p:cNvPr>
            <p:cNvSpPr/>
            <p:nvPr/>
          </p:nvSpPr>
          <p:spPr>
            <a:xfrm>
              <a:off x="2253346" y="2432050"/>
              <a:ext cx="440250" cy="1559904"/>
            </a:xfrm>
            <a:prstGeom prst="leftBrac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7" name="Rectangle 36">
              <a:extLst>
                <a:ext uri="{FF2B5EF4-FFF2-40B4-BE49-F238E27FC236}">
                  <a16:creationId xmlns:a16="http://schemas.microsoft.com/office/drawing/2014/main" id="{43475032-514B-E1A7-EB02-767C96E656C5}"/>
                </a:ext>
              </a:extLst>
            </p:cNvPr>
            <p:cNvSpPr/>
            <p:nvPr/>
          </p:nvSpPr>
          <p:spPr>
            <a:xfrm>
              <a:off x="471681" y="2826381"/>
              <a:ext cx="2130839"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400" b="1" noProof="0">
                  <a:solidFill>
                    <a:schemeClr val="tx1"/>
                  </a:solidFill>
                </a:rPr>
                <a:t>Termination Type</a:t>
              </a:r>
              <a:endParaRPr lang="en-GB" sz="1400" b="1" noProof="0">
                <a:solidFill>
                  <a:schemeClr val="tx1"/>
                </a:solidFill>
              </a:endParaRPr>
            </a:p>
          </p:txBody>
        </p:sp>
        <p:sp>
          <p:nvSpPr>
            <p:cNvPr id="38" name="Rectangle 37">
              <a:extLst>
                <a:ext uri="{FF2B5EF4-FFF2-40B4-BE49-F238E27FC236}">
                  <a16:creationId xmlns:a16="http://schemas.microsoft.com/office/drawing/2014/main" id="{AEA7BB71-937D-AD19-5151-B3DA2ED445B5}"/>
                </a:ext>
              </a:extLst>
            </p:cNvPr>
            <p:cNvSpPr/>
            <p:nvPr/>
          </p:nvSpPr>
          <p:spPr>
            <a:xfrm>
              <a:off x="1792894" y="823821"/>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400" b="1" noProof="0">
                  <a:solidFill>
                    <a:schemeClr val="tx1"/>
                  </a:solidFill>
                </a:rPr>
                <a:t>Customer Calls</a:t>
              </a:r>
              <a:endParaRPr lang="en-GB" sz="1400" b="1" noProof="0">
                <a:solidFill>
                  <a:schemeClr val="tx1"/>
                </a:solidFill>
              </a:endParaRPr>
            </a:p>
          </p:txBody>
        </p:sp>
        <p:sp>
          <p:nvSpPr>
            <p:cNvPr id="39" name="Rectangle 38">
              <a:extLst>
                <a:ext uri="{FF2B5EF4-FFF2-40B4-BE49-F238E27FC236}">
                  <a16:creationId xmlns:a16="http://schemas.microsoft.com/office/drawing/2014/main" id="{83C28EE1-7AC3-BE79-714B-CB75FFC14CD6}"/>
                </a:ext>
              </a:extLst>
            </p:cNvPr>
            <p:cNvSpPr/>
            <p:nvPr/>
          </p:nvSpPr>
          <p:spPr>
            <a:xfrm>
              <a:off x="7698394" y="766052"/>
              <a:ext cx="2216901" cy="771243"/>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400" b="1" noProof="0">
                  <a:solidFill>
                    <a:schemeClr val="tx1"/>
                  </a:solidFill>
                </a:rPr>
                <a:t>Agent Answers</a:t>
              </a:r>
              <a:endParaRPr lang="en-GB" sz="1400" b="1" noProof="0">
                <a:solidFill>
                  <a:schemeClr val="tx1"/>
                </a:solidFill>
              </a:endParaRPr>
            </a:p>
          </p:txBody>
        </p:sp>
        <p:sp>
          <p:nvSpPr>
            <p:cNvPr id="40" name="Flowchart: Connector 9">
              <a:extLst>
                <a:ext uri="{FF2B5EF4-FFF2-40B4-BE49-F238E27FC236}">
                  <a16:creationId xmlns:a16="http://schemas.microsoft.com/office/drawing/2014/main" id="{704F9875-4AFC-513F-B36F-CDFD8D8BB384}"/>
                </a:ext>
              </a:extLst>
            </p:cNvPr>
            <p:cNvSpPr/>
            <p:nvPr/>
          </p:nvSpPr>
          <p:spPr>
            <a:xfrm>
              <a:off x="2782448" y="2301875"/>
              <a:ext cx="260350" cy="260350"/>
            </a:xfrm>
            <a:prstGeom prst="flowChartConnector">
              <a:avLst/>
            </a:prstGeom>
            <a:solidFill>
              <a:srgbClr val="FFFFFF"/>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endParaRPr lang="en-GB" sz="1500" err="1"/>
            </a:p>
          </p:txBody>
        </p:sp>
        <p:sp>
          <p:nvSpPr>
            <p:cNvPr id="41" name="Flowchart: Connector 42">
              <a:extLst>
                <a:ext uri="{FF2B5EF4-FFF2-40B4-BE49-F238E27FC236}">
                  <a16:creationId xmlns:a16="http://schemas.microsoft.com/office/drawing/2014/main" id="{3C72DA24-D17A-197D-CBA7-13CFDC6E8FCF}"/>
                </a:ext>
              </a:extLst>
            </p:cNvPr>
            <p:cNvSpPr/>
            <p:nvPr/>
          </p:nvSpPr>
          <p:spPr>
            <a:xfrm>
              <a:off x="8688044" y="2301875"/>
              <a:ext cx="260350" cy="260350"/>
            </a:xfrm>
            <a:prstGeom prst="flowChartConnector">
              <a:avLst/>
            </a:prstGeom>
            <a:solidFill>
              <a:srgbClr val="FFFFFF"/>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endParaRPr lang="en-GB" sz="1500" err="1"/>
            </a:p>
          </p:txBody>
        </p:sp>
      </p:grpSp>
      <p:sp>
        <p:nvSpPr>
          <p:cNvPr id="60" name="Rectangle 59">
            <a:extLst>
              <a:ext uri="{FF2B5EF4-FFF2-40B4-BE49-F238E27FC236}">
                <a16:creationId xmlns:a16="http://schemas.microsoft.com/office/drawing/2014/main" id="{CA347362-0C0C-9CA8-A1F1-F8B3522D8290}"/>
              </a:ext>
            </a:extLst>
          </p:cNvPr>
          <p:cNvSpPr/>
          <p:nvPr/>
        </p:nvSpPr>
        <p:spPr>
          <a:xfrm>
            <a:off x="7253891" y="3552478"/>
            <a:ext cx="2014538" cy="59365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050">
                <a:solidFill>
                  <a:schemeClr val="tx1"/>
                </a:solidFill>
              </a:rPr>
              <a:t>Normal</a:t>
            </a:r>
          </a:p>
        </p:txBody>
      </p:sp>
      <p:cxnSp>
        <p:nvCxnSpPr>
          <p:cNvPr id="61" name="Straight Arrow Connector 60">
            <a:extLst>
              <a:ext uri="{FF2B5EF4-FFF2-40B4-BE49-F238E27FC236}">
                <a16:creationId xmlns:a16="http://schemas.microsoft.com/office/drawing/2014/main" id="{85BC7B5E-A438-AC3B-5E28-68C5484A6B1F}"/>
              </a:ext>
            </a:extLst>
          </p:cNvPr>
          <p:cNvCxnSpPr>
            <a:cxnSpLocks/>
          </p:cNvCxnSpPr>
          <p:nvPr/>
        </p:nvCxnSpPr>
        <p:spPr>
          <a:xfrm>
            <a:off x="7983477" y="4087647"/>
            <a:ext cx="910177" cy="0"/>
          </a:xfrm>
          <a:prstGeom prst="straightConnector1">
            <a:avLst/>
          </a:prstGeom>
          <a:ln w="12700">
            <a:solidFill>
              <a:srgbClr val="1F39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87398FC-2907-7C6A-7EAD-476D1F6168B5}"/>
              </a:ext>
            </a:extLst>
          </p:cNvPr>
          <p:cNvCxnSpPr/>
          <p:nvPr/>
        </p:nvCxnSpPr>
        <p:spPr>
          <a:xfrm flipH="1" flipV="1">
            <a:off x="7949288" y="2456393"/>
            <a:ext cx="1" cy="18360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CE13DC0B-C5D7-8A57-77B4-488C662E4D42}"/>
              </a:ext>
            </a:extLst>
          </p:cNvPr>
          <p:cNvCxnSpPr/>
          <p:nvPr/>
        </p:nvCxnSpPr>
        <p:spPr>
          <a:xfrm flipH="1" flipV="1">
            <a:off x="3994762" y="2521797"/>
            <a:ext cx="1" cy="18360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 name="Rectangle 67">
            <a:extLst>
              <a:ext uri="{FF2B5EF4-FFF2-40B4-BE49-F238E27FC236}">
                <a16:creationId xmlns:a16="http://schemas.microsoft.com/office/drawing/2014/main" id="{EB38D991-67CE-21BA-03A1-6D41028B9287}"/>
              </a:ext>
            </a:extLst>
          </p:cNvPr>
          <p:cNvSpPr/>
          <p:nvPr/>
        </p:nvSpPr>
        <p:spPr>
          <a:xfrm>
            <a:off x="3143565" y="4300927"/>
            <a:ext cx="1662676" cy="57843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400" b="1" i="1" noProof="0">
                <a:solidFill>
                  <a:schemeClr val="tx1"/>
                </a:solidFill>
              </a:rPr>
              <a:t>Short Call Threshold</a:t>
            </a:r>
            <a:endParaRPr lang="en-GB" sz="1400" b="1" i="1" noProof="0">
              <a:solidFill>
                <a:schemeClr val="tx1"/>
              </a:solidFill>
            </a:endParaRPr>
          </a:p>
        </p:txBody>
      </p:sp>
      <p:sp>
        <p:nvSpPr>
          <p:cNvPr id="69" name="Rectangle 68">
            <a:extLst>
              <a:ext uri="{FF2B5EF4-FFF2-40B4-BE49-F238E27FC236}">
                <a16:creationId xmlns:a16="http://schemas.microsoft.com/office/drawing/2014/main" id="{B47BD542-A883-F002-35DA-CDF68945C18A}"/>
              </a:ext>
            </a:extLst>
          </p:cNvPr>
          <p:cNvSpPr/>
          <p:nvPr/>
        </p:nvSpPr>
        <p:spPr>
          <a:xfrm>
            <a:off x="6944698" y="4286183"/>
            <a:ext cx="2014533" cy="57843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78200" tIns="178200" rIns="178200" bIns="178200" rtlCol="0" anchor="ctr"/>
          <a:lstStyle/>
          <a:p>
            <a:pPr algn="ctr"/>
            <a:r>
              <a:rPr lang="en-US" sz="1400" b="1" i="1" noProof="0">
                <a:solidFill>
                  <a:schemeClr val="tx1"/>
                </a:solidFill>
              </a:rPr>
              <a:t>Sudden Disconnect Threshold</a:t>
            </a:r>
            <a:endParaRPr lang="en-GB" sz="1400" b="1" i="1" noProof="0">
              <a:solidFill>
                <a:schemeClr val="tx1"/>
              </a:solidFill>
            </a:endParaRPr>
          </a:p>
        </p:txBody>
      </p:sp>
      <p:sp>
        <p:nvSpPr>
          <p:cNvPr id="7" name="Slide Number Placeholder 6">
            <a:extLst>
              <a:ext uri="{FF2B5EF4-FFF2-40B4-BE49-F238E27FC236}">
                <a16:creationId xmlns:a16="http://schemas.microsoft.com/office/drawing/2014/main" id="{2B3870F9-5410-3E56-3836-93285ABCAC93}"/>
              </a:ext>
            </a:extLst>
          </p:cNvPr>
          <p:cNvSpPr>
            <a:spLocks noGrp="1"/>
          </p:cNvSpPr>
          <p:nvPr>
            <p:ph type="sldNum" sz="quarter" idx="4"/>
          </p:nvPr>
        </p:nvSpPr>
        <p:spPr/>
        <p:txBody>
          <a:bodyPr/>
          <a:lstStyle/>
          <a:p>
            <a:fld id="{96A97DD0-5BE7-4856-A2A9-C42C6688E607}" type="slidenum">
              <a:rPr lang="en-US" smtClean="0"/>
              <a:pPr/>
              <a:t>20</a:t>
            </a:fld>
            <a:endParaRPr lang="en-US" dirty="0"/>
          </a:p>
        </p:txBody>
      </p:sp>
    </p:spTree>
    <p:extLst>
      <p:ext uri="{BB962C8B-B14F-4D97-AF65-F5344CB8AC3E}">
        <p14:creationId xmlns:p14="http://schemas.microsoft.com/office/powerpoint/2010/main" val="2771187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a:extLst>
              <a:ext uri="{FF2B5EF4-FFF2-40B4-BE49-F238E27FC236}">
                <a16:creationId xmlns:a16="http://schemas.microsoft.com/office/drawing/2014/main" id="{9C7BCDC0-CB24-54CD-616F-0FAD949403BF}"/>
              </a:ext>
            </a:extLst>
          </p:cNvPr>
          <p:cNvSpPr/>
          <p:nvPr/>
        </p:nvSpPr>
        <p:spPr>
          <a:xfrm>
            <a:off x="4433256" y="3011636"/>
            <a:ext cx="2833338" cy="185885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37" name="Rounded Rectangle 36">
            <a:extLst>
              <a:ext uri="{FF2B5EF4-FFF2-40B4-BE49-F238E27FC236}">
                <a16:creationId xmlns:a16="http://schemas.microsoft.com/office/drawing/2014/main" id="{3F0F2433-ECAA-426D-A2FE-05C42F413D68}"/>
              </a:ext>
            </a:extLst>
          </p:cNvPr>
          <p:cNvSpPr/>
          <p:nvPr/>
        </p:nvSpPr>
        <p:spPr>
          <a:xfrm>
            <a:off x="1422564" y="3011636"/>
            <a:ext cx="2833338" cy="185885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36" name="Rounded Rectangle 35">
            <a:extLst>
              <a:ext uri="{FF2B5EF4-FFF2-40B4-BE49-F238E27FC236}">
                <a16:creationId xmlns:a16="http://schemas.microsoft.com/office/drawing/2014/main" id="{EDADDED3-75B6-1463-2909-CA7FEDE8E985}"/>
              </a:ext>
            </a:extLst>
          </p:cNvPr>
          <p:cNvSpPr/>
          <p:nvPr/>
        </p:nvSpPr>
        <p:spPr>
          <a:xfrm>
            <a:off x="6095589" y="1082230"/>
            <a:ext cx="2833338" cy="185885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35" name="Rounded Rectangle 34">
            <a:extLst>
              <a:ext uri="{FF2B5EF4-FFF2-40B4-BE49-F238E27FC236}">
                <a16:creationId xmlns:a16="http://schemas.microsoft.com/office/drawing/2014/main" id="{E9D5E55E-BB7D-FF89-15B2-2A72FD357ABA}"/>
              </a:ext>
            </a:extLst>
          </p:cNvPr>
          <p:cNvSpPr/>
          <p:nvPr/>
        </p:nvSpPr>
        <p:spPr>
          <a:xfrm>
            <a:off x="3135800" y="1076368"/>
            <a:ext cx="2833338" cy="185885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32" name="Rounded Rectangle 31">
            <a:extLst>
              <a:ext uri="{FF2B5EF4-FFF2-40B4-BE49-F238E27FC236}">
                <a16:creationId xmlns:a16="http://schemas.microsoft.com/office/drawing/2014/main" id="{73A5A441-0045-FE34-FDB4-AA3C3039D676}"/>
              </a:ext>
            </a:extLst>
          </p:cNvPr>
          <p:cNvSpPr/>
          <p:nvPr/>
        </p:nvSpPr>
        <p:spPr>
          <a:xfrm>
            <a:off x="176011" y="1051503"/>
            <a:ext cx="2833338" cy="185885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3" name="Title 2"/>
          <p:cNvSpPr>
            <a:spLocks noGrp="1"/>
          </p:cNvSpPr>
          <p:nvPr>
            <p:ph type="title"/>
          </p:nvPr>
        </p:nvSpPr>
        <p:spPr/>
        <p:txBody>
          <a:bodyPr/>
          <a:lstStyle/>
          <a:p>
            <a:r>
              <a:rPr lang="en-US"/>
              <a:t>4 + 1 Data User Personas</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41" name="TextBox 40">
            <a:extLst>
              <a:ext uri="{FF2B5EF4-FFF2-40B4-BE49-F238E27FC236}">
                <a16:creationId xmlns:a16="http://schemas.microsoft.com/office/drawing/2014/main" id="{869E10A0-2D1E-047F-0EFB-BEAFFCBBD0D6}"/>
              </a:ext>
            </a:extLst>
          </p:cNvPr>
          <p:cNvSpPr txBox="1"/>
          <p:nvPr/>
        </p:nvSpPr>
        <p:spPr>
          <a:xfrm>
            <a:off x="1179482" y="1074213"/>
            <a:ext cx="826395" cy="369332"/>
          </a:xfrm>
          <a:prstGeom prst="rect">
            <a:avLst/>
          </a:prstGeom>
          <a:noFill/>
        </p:spPr>
        <p:txBody>
          <a:bodyPr wrap="square">
            <a:spAutoFit/>
          </a:bodyPr>
          <a:lstStyle/>
          <a:p>
            <a:r>
              <a:rPr lang="en-BE" b="1">
                <a:solidFill>
                  <a:schemeClr val="bg2"/>
                </a:solidFill>
                <a:latin typeface="+mn-lt"/>
              </a:rPr>
              <a:t>Agent</a:t>
            </a:r>
            <a:endParaRPr lang="en-BE" sz="1400" b="1">
              <a:solidFill>
                <a:schemeClr val="bg2"/>
              </a:solidFill>
              <a:latin typeface="+mn-lt"/>
            </a:endParaRPr>
          </a:p>
        </p:txBody>
      </p:sp>
      <p:sp>
        <p:nvSpPr>
          <p:cNvPr id="42" name="TextBox 41">
            <a:extLst>
              <a:ext uri="{FF2B5EF4-FFF2-40B4-BE49-F238E27FC236}">
                <a16:creationId xmlns:a16="http://schemas.microsoft.com/office/drawing/2014/main" id="{52CF3F5F-BC31-0142-447E-7F47760AA12E}"/>
              </a:ext>
            </a:extLst>
          </p:cNvPr>
          <p:cNvSpPr txBox="1"/>
          <p:nvPr/>
        </p:nvSpPr>
        <p:spPr>
          <a:xfrm>
            <a:off x="3913207" y="1080044"/>
            <a:ext cx="1444036" cy="369332"/>
          </a:xfrm>
          <a:prstGeom prst="rect">
            <a:avLst/>
          </a:prstGeom>
          <a:noFill/>
        </p:spPr>
        <p:txBody>
          <a:bodyPr wrap="square">
            <a:spAutoFit/>
          </a:bodyPr>
          <a:lstStyle/>
          <a:p>
            <a:r>
              <a:rPr lang="en-BE" b="1">
                <a:solidFill>
                  <a:schemeClr val="bg2"/>
                </a:solidFill>
                <a:latin typeface="+mn-lt"/>
              </a:rPr>
              <a:t>Supervisor</a:t>
            </a:r>
            <a:endParaRPr lang="en-BE" sz="1400" b="1">
              <a:solidFill>
                <a:schemeClr val="bg2"/>
              </a:solidFill>
              <a:latin typeface="+mn-lt"/>
            </a:endParaRPr>
          </a:p>
        </p:txBody>
      </p:sp>
      <p:sp>
        <p:nvSpPr>
          <p:cNvPr id="43" name="TextBox 42">
            <a:extLst>
              <a:ext uri="{FF2B5EF4-FFF2-40B4-BE49-F238E27FC236}">
                <a16:creationId xmlns:a16="http://schemas.microsoft.com/office/drawing/2014/main" id="{816C7D4F-327F-7488-DD23-A737346AAEFD}"/>
              </a:ext>
            </a:extLst>
          </p:cNvPr>
          <p:cNvSpPr txBox="1"/>
          <p:nvPr/>
        </p:nvSpPr>
        <p:spPr>
          <a:xfrm>
            <a:off x="6818952" y="1074213"/>
            <a:ext cx="1633967" cy="369332"/>
          </a:xfrm>
          <a:prstGeom prst="rect">
            <a:avLst/>
          </a:prstGeom>
          <a:noFill/>
        </p:spPr>
        <p:txBody>
          <a:bodyPr wrap="square">
            <a:spAutoFit/>
          </a:bodyPr>
          <a:lstStyle/>
          <a:p>
            <a:r>
              <a:rPr lang="en-BE" b="1">
                <a:solidFill>
                  <a:schemeClr val="bg2"/>
                </a:solidFill>
                <a:latin typeface="+mn-lt"/>
              </a:rPr>
              <a:t>Administrator</a:t>
            </a:r>
            <a:endParaRPr lang="en-BE" sz="1400" b="1">
              <a:solidFill>
                <a:schemeClr val="bg2"/>
              </a:solidFill>
              <a:latin typeface="+mn-lt"/>
            </a:endParaRPr>
          </a:p>
        </p:txBody>
      </p:sp>
      <p:sp>
        <p:nvSpPr>
          <p:cNvPr id="44" name="TextBox 43">
            <a:extLst>
              <a:ext uri="{FF2B5EF4-FFF2-40B4-BE49-F238E27FC236}">
                <a16:creationId xmlns:a16="http://schemas.microsoft.com/office/drawing/2014/main" id="{79C73B9E-0505-5675-B276-1D33240582CC}"/>
              </a:ext>
            </a:extLst>
          </p:cNvPr>
          <p:cNvSpPr txBox="1"/>
          <p:nvPr/>
        </p:nvSpPr>
        <p:spPr>
          <a:xfrm>
            <a:off x="2349327" y="3037920"/>
            <a:ext cx="972266" cy="369332"/>
          </a:xfrm>
          <a:prstGeom prst="rect">
            <a:avLst/>
          </a:prstGeom>
          <a:noFill/>
        </p:spPr>
        <p:txBody>
          <a:bodyPr wrap="square">
            <a:spAutoFit/>
          </a:bodyPr>
          <a:lstStyle/>
          <a:p>
            <a:r>
              <a:rPr lang="en-BE" b="1">
                <a:solidFill>
                  <a:schemeClr val="bg2"/>
                </a:solidFill>
                <a:latin typeface="+mn-lt"/>
              </a:rPr>
              <a:t>Analyst</a:t>
            </a:r>
            <a:endParaRPr lang="en-BE" sz="1400" b="1">
              <a:solidFill>
                <a:schemeClr val="bg2"/>
              </a:solidFill>
              <a:latin typeface="+mn-lt"/>
            </a:endParaRPr>
          </a:p>
        </p:txBody>
      </p:sp>
      <p:sp>
        <p:nvSpPr>
          <p:cNvPr id="45" name="TextBox 44">
            <a:extLst>
              <a:ext uri="{FF2B5EF4-FFF2-40B4-BE49-F238E27FC236}">
                <a16:creationId xmlns:a16="http://schemas.microsoft.com/office/drawing/2014/main" id="{732DF7EF-F973-4E21-2748-BC1F8F3F16ED}"/>
              </a:ext>
            </a:extLst>
          </p:cNvPr>
          <p:cNvSpPr txBox="1"/>
          <p:nvPr/>
        </p:nvSpPr>
        <p:spPr>
          <a:xfrm>
            <a:off x="5149239" y="3037920"/>
            <a:ext cx="1633967" cy="369332"/>
          </a:xfrm>
          <a:prstGeom prst="rect">
            <a:avLst/>
          </a:prstGeom>
          <a:noFill/>
        </p:spPr>
        <p:txBody>
          <a:bodyPr wrap="square">
            <a:spAutoFit/>
          </a:bodyPr>
          <a:lstStyle/>
          <a:p>
            <a:r>
              <a:rPr lang="en-BE" b="1">
                <a:solidFill>
                  <a:schemeClr val="bg2"/>
                </a:solidFill>
                <a:latin typeface="+mn-lt"/>
              </a:rPr>
              <a:t>Programmer</a:t>
            </a:r>
            <a:endParaRPr lang="en-BE" sz="1400" b="1">
              <a:solidFill>
                <a:schemeClr val="bg2"/>
              </a:solidFill>
              <a:latin typeface="+mn-lt"/>
            </a:endParaRPr>
          </a:p>
        </p:txBody>
      </p:sp>
      <p:pic>
        <p:nvPicPr>
          <p:cNvPr id="46" name="Graphic 45">
            <a:extLst>
              <a:ext uri="{FF2B5EF4-FFF2-40B4-BE49-F238E27FC236}">
                <a16:creationId xmlns:a16="http://schemas.microsoft.com/office/drawing/2014/main" id="{1E559F59-0C53-44B3-27B5-FBB03970C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7142" y="1024821"/>
            <a:ext cx="416795" cy="418724"/>
          </a:xfrm>
          <a:prstGeom prst="rect">
            <a:avLst/>
          </a:prstGeom>
        </p:spPr>
      </p:pic>
      <p:sp>
        <p:nvSpPr>
          <p:cNvPr id="47" name="TextBox 46">
            <a:extLst>
              <a:ext uri="{FF2B5EF4-FFF2-40B4-BE49-F238E27FC236}">
                <a16:creationId xmlns:a16="http://schemas.microsoft.com/office/drawing/2014/main" id="{E3EDD264-2B32-4E61-B50B-3D96267A663E}"/>
              </a:ext>
            </a:extLst>
          </p:cNvPr>
          <p:cNvSpPr txBox="1"/>
          <p:nvPr/>
        </p:nvSpPr>
        <p:spPr>
          <a:xfrm>
            <a:off x="5139858" y="718341"/>
            <a:ext cx="0" cy="0"/>
          </a:xfrm>
          <a:prstGeom prst="rect">
            <a:avLst/>
          </a:prstGeom>
          <a:noFill/>
        </p:spPr>
        <p:txBody>
          <a:bodyPr wrap="none" lIns="0" tIns="0" rIns="0" bIns="0" rtlCol="0">
            <a:noAutofit/>
          </a:bodyPr>
          <a:lstStyle/>
          <a:p>
            <a:pPr algn="l">
              <a:lnSpc>
                <a:spcPct val="120000"/>
              </a:lnSpc>
            </a:pPr>
            <a:endParaRPr lang="en-US" sz="2133">
              <a:solidFill>
                <a:schemeClr val="bg2"/>
              </a:solidFill>
              <a:latin typeface="+mj-lt"/>
            </a:endParaRPr>
          </a:p>
        </p:txBody>
      </p:sp>
      <p:pic>
        <p:nvPicPr>
          <p:cNvPr id="50" name="Graphic 49">
            <a:extLst>
              <a:ext uri="{FF2B5EF4-FFF2-40B4-BE49-F238E27FC236}">
                <a16:creationId xmlns:a16="http://schemas.microsoft.com/office/drawing/2014/main" id="{867FEBCC-B92D-D9AE-AA58-9075A7D205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8814" y="3011636"/>
            <a:ext cx="368784" cy="370491"/>
          </a:xfrm>
          <a:prstGeom prst="rect">
            <a:avLst/>
          </a:prstGeom>
        </p:spPr>
      </p:pic>
      <p:pic>
        <p:nvPicPr>
          <p:cNvPr id="51" name="Picture Placeholder 23">
            <a:extLst>
              <a:ext uri="{FF2B5EF4-FFF2-40B4-BE49-F238E27FC236}">
                <a16:creationId xmlns:a16="http://schemas.microsoft.com/office/drawing/2014/main" id="{003BD559-0A23-3DF4-0A55-B3ACA1B8552A}"/>
              </a:ext>
            </a:extLst>
          </p:cNvPr>
          <p:cNvPicPr>
            <a:picLocks noChangeAspect="1"/>
          </p:cNvPicPr>
          <p:nvPr/>
        </p:nvPicPr>
        <p:blipFill>
          <a:blip r:embed="rId7">
            <a:extLst>
              <a:ext uri="{96DAC541-7B7A-43D3-8B79-37D633B846F1}">
                <asvg:svgBlip xmlns:asvg="http://schemas.microsoft.com/office/drawing/2016/SVG/main" r:embed="rId8"/>
              </a:ext>
            </a:extLst>
          </a:blip>
          <a:srcRect l="1453" r="1453"/>
          <a:stretch/>
        </p:blipFill>
        <p:spPr>
          <a:xfrm>
            <a:off x="8414289" y="1112814"/>
            <a:ext cx="276633" cy="284914"/>
          </a:xfrm>
          <a:prstGeom prst="rect">
            <a:avLst/>
          </a:prstGeom>
        </p:spPr>
      </p:pic>
      <p:sp>
        <p:nvSpPr>
          <p:cNvPr id="53" name="Graphic 39">
            <a:extLst>
              <a:ext uri="{FF2B5EF4-FFF2-40B4-BE49-F238E27FC236}">
                <a16:creationId xmlns:a16="http://schemas.microsoft.com/office/drawing/2014/main" id="{CDE0C015-0C79-7C3C-89C8-DE3387BDF5FB}"/>
              </a:ext>
            </a:extLst>
          </p:cNvPr>
          <p:cNvSpPr/>
          <p:nvPr/>
        </p:nvSpPr>
        <p:spPr>
          <a:xfrm>
            <a:off x="5205046" y="1123545"/>
            <a:ext cx="159689" cy="237947"/>
          </a:xfrm>
          <a:custGeom>
            <a:avLst/>
            <a:gdLst>
              <a:gd name="connsiteX0" fmla="*/ 34772 w 151962"/>
              <a:gd name="connsiteY0" fmla="*/ 310600 h 318362"/>
              <a:gd name="connsiteX1" fmla="*/ 34772 w 151962"/>
              <a:gd name="connsiteY1" fmla="*/ 318362 h 318362"/>
              <a:gd name="connsiteX2" fmla="*/ 75981 w 151962"/>
              <a:gd name="connsiteY2" fmla="*/ 318362 h 318362"/>
              <a:gd name="connsiteX3" fmla="*/ 79845 w 151962"/>
              <a:gd name="connsiteY3" fmla="*/ 314481 h 318362"/>
              <a:gd name="connsiteX4" fmla="*/ 79845 w 151962"/>
              <a:gd name="connsiteY4" fmla="*/ 152566 h 318362"/>
              <a:gd name="connsiteX5" fmla="*/ 151863 w 151962"/>
              <a:gd name="connsiteY5" fmla="*/ 72452 h 318362"/>
              <a:gd name="connsiteX6" fmla="*/ 72118 w 151962"/>
              <a:gd name="connsiteY6" fmla="*/ 101 h 318362"/>
              <a:gd name="connsiteX7" fmla="*/ 100 w 151962"/>
              <a:gd name="connsiteY7" fmla="*/ 80214 h 318362"/>
              <a:gd name="connsiteX8" fmla="*/ 72118 w 151962"/>
              <a:gd name="connsiteY8" fmla="*/ 152566 h 318362"/>
              <a:gd name="connsiteX9" fmla="*/ 72118 w 151962"/>
              <a:gd name="connsiteY9" fmla="*/ 227800 h 318362"/>
              <a:gd name="connsiteX10" fmla="*/ 34772 w 151962"/>
              <a:gd name="connsiteY10" fmla="*/ 227800 h 318362"/>
              <a:gd name="connsiteX11" fmla="*/ 34772 w 151962"/>
              <a:gd name="connsiteY11" fmla="*/ 235562 h 318362"/>
              <a:gd name="connsiteX12" fmla="*/ 72118 w 151962"/>
              <a:gd name="connsiteY12" fmla="*/ 235562 h 318362"/>
              <a:gd name="connsiteX13" fmla="*/ 72118 w 151962"/>
              <a:gd name="connsiteY13" fmla="*/ 269200 h 318362"/>
              <a:gd name="connsiteX14" fmla="*/ 45074 w 151962"/>
              <a:gd name="connsiteY14" fmla="*/ 269200 h 318362"/>
              <a:gd name="connsiteX15" fmla="*/ 45074 w 151962"/>
              <a:gd name="connsiteY15" fmla="*/ 276962 h 318362"/>
              <a:gd name="connsiteX16" fmla="*/ 72118 w 151962"/>
              <a:gd name="connsiteY16" fmla="*/ 276962 h 318362"/>
              <a:gd name="connsiteX17" fmla="*/ 72118 w 151962"/>
              <a:gd name="connsiteY17" fmla="*/ 310600 h 318362"/>
              <a:gd name="connsiteX18" fmla="*/ 7728 w 151962"/>
              <a:gd name="connsiteY18" fmla="*/ 76431 h 318362"/>
              <a:gd name="connsiteX19" fmla="*/ 75981 w 151962"/>
              <a:gd name="connsiteY19" fmla="*/ 7862 h 318362"/>
              <a:gd name="connsiteX20" fmla="*/ 144234 w 151962"/>
              <a:gd name="connsiteY20" fmla="*/ 76431 h 318362"/>
              <a:gd name="connsiteX21" fmla="*/ 75981 w 151962"/>
              <a:gd name="connsiteY21" fmla="*/ 145000 h 318362"/>
              <a:gd name="connsiteX22" fmla="*/ 7728 w 151962"/>
              <a:gd name="connsiteY22" fmla="*/ 76431 h 3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1962" h="318362">
                <a:moveTo>
                  <a:pt x="34772" y="310600"/>
                </a:moveTo>
                <a:lnTo>
                  <a:pt x="34772" y="318362"/>
                </a:lnTo>
                <a:lnTo>
                  <a:pt x="75981" y="318362"/>
                </a:lnTo>
                <a:cubicBezTo>
                  <a:pt x="78115" y="318362"/>
                  <a:pt x="79844" y="316624"/>
                  <a:pt x="79845" y="314481"/>
                </a:cubicBezTo>
                <a:lnTo>
                  <a:pt x="79845" y="152566"/>
                </a:lnTo>
                <a:cubicBezTo>
                  <a:pt x="121753" y="150422"/>
                  <a:pt x="153996" y="114554"/>
                  <a:pt x="151863" y="72452"/>
                </a:cubicBezTo>
                <a:cubicBezTo>
                  <a:pt x="149729" y="30350"/>
                  <a:pt x="114026" y="-2043"/>
                  <a:pt x="72118" y="101"/>
                </a:cubicBezTo>
                <a:cubicBezTo>
                  <a:pt x="30210" y="2244"/>
                  <a:pt x="-2034" y="38112"/>
                  <a:pt x="100" y="80214"/>
                </a:cubicBezTo>
                <a:cubicBezTo>
                  <a:pt x="2082" y="119318"/>
                  <a:pt x="33194" y="150575"/>
                  <a:pt x="72118" y="152566"/>
                </a:cubicBezTo>
                <a:lnTo>
                  <a:pt x="72118" y="227800"/>
                </a:lnTo>
                <a:lnTo>
                  <a:pt x="34772" y="227800"/>
                </a:lnTo>
                <a:lnTo>
                  <a:pt x="34772" y="235562"/>
                </a:lnTo>
                <a:lnTo>
                  <a:pt x="72118" y="235562"/>
                </a:lnTo>
                <a:lnTo>
                  <a:pt x="72118" y="269200"/>
                </a:lnTo>
                <a:lnTo>
                  <a:pt x="45074" y="269200"/>
                </a:lnTo>
                <a:lnTo>
                  <a:pt x="45074" y="276962"/>
                </a:lnTo>
                <a:lnTo>
                  <a:pt x="72118" y="276962"/>
                </a:lnTo>
                <a:lnTo>
                  <a:pt x="72118" y="310600"/>
                </a:lnTo>
                <a:close/>
                <a:moveTo>
                  <a:pt x="7728" y="76431"/>
                </a:moveTo>
                <a:cubicBezTo>
                  <a:pt x="7728" y="38561"/>
                  <a:pt x="38286" y="7862"/>
                  <a:pt x="75981" y="7862"/>
                </a:cubicBezTo>
                <a:cubicBezTo>
                  <a:pt x="113677" y="7862"/>
                  <a:pt x="144234" y="38561"/>
                  <a:pt x="144234" y="76431"/>
                </a:cubicBezTo>
                <a:cubicBezTo>
                  <a:pt x="144234" y="114301"/>
                  <a:pt x="113677" y="145000"/>
                  <a:pt x="75981" y="145000"/>
                </a:cubicBezTo>
                <a:cubicBezTo>
                  <a:pt x="38304" y="144957"/>
                  <a:pt x="7771" y="114283"/>
                  <a:pt x="7728" y="76431"/>
                </a:cubicBezTo>
                <a:close/>
              </a:path>
            </a:pathLst>
          </a:custGeom>
          <a:solidFill>
            <a:schemeClr val="tx1"/>
          </a:solidFill>
          <a:ln w="5120" cap="flat">
            <a:solidFill>
              <a:schemeClr val="accent5"/>
            </a:solidFill>
            <a:prstDash val="solid"/>
            <a:miter/>
          </a:ln>
        </p:spPr>
        <p:txBody>
          <a:bodyPr rtlCol="0" anchor="ctr"/>
          <a:lstStyle/>
          <a:p>
            <a:endParaRPr lang="en-BE"/>
          </a:p>
        </p:txBody>
      </p:sp>
      <p:pic>
        <p:nvPicPr>
          <p:cNvPr id="54" name="Picture Placeholder 23">
            <a:extLst>
              <a:ext uri="{FF2B5EF4-FFF2-40B4-BE49-F238E27FC236}">
                <a16:creationId xmlns:a16="http://schemas.microsoft.com/office/drawing/2014/main" id="{EDB1DAA9-4C74-E4CD-ED30-592BD58BA64B}"/>
              </a:ext>
            </a:extLst>
          </p:cNvPr>
          <p:cNvPicPr>
            <a:picLocks noChangeAspect="1"/>
          </p:cNvPicPr>
          <p:nvPr/>
        </p:nvPicPr>
        <p:blipFill>
          <a:blip r:embed="rId9">
            <a:extLst>
              <a:ext uri="{96DAC541-7B7A-43D3-8B79-37D633B846F1}">
                <asvg:svgBlip xmlns:asvg="http://schemas.microsoft.com/office/drawing/2016/SVG/main" r:embed="rId10"/>
              </a:ext>
            </a:extLst>
          </a:blip>
          <a:srcRect l="1453" r="1453"/>
          <a:stretch/>
        </p:blipFill>
        <p:spPr>
          <a:xfrm>
            <a:off x="3324442" y="3002511"/>
            <a:ext cx="376839" cy="388119"/>
          </a:xfrm>
          <a:prstGeom prst="rect">
            <a:avLst/>
          </a:prstGeom>
        </p:spPr>
      </p:pic>
      <p:sp>
        <p:nvSpPr>
          <p:cNvPr id="56" name="TextBox 55">
            <a:extLst>
              <a:ext uri="{FF2B5EF4-FFF2-40B4-BE49-F238E27FC236}">
                <a16:creationId xmlns:a16="http://schemas.microsoft.com/office/drawing/2014/main" id="{E06CE39F-CA94-4842-311C-17867280B016}"/>
              </a:ext>
            </a:extLst>
          </p:cNvPr>
          <p:cNvSpPr txBox="1"/>
          <p:nvPr/>
        </p:nvSpPr>
        <p:spPr>
          <a:xfrm>
            <a:off x="150405" y="1449376"/>
            <a:ext cx="2833338" cy="1107996"/>
          </a:xfrm>
          <a:prstGeom prst="rect">
            <a:avLst/>
          </a:prstGeom>
          <a:noFill/>
        </p:spPr>
        <p:txBody>
          <a:bodyPr wrap="square">
            <a:spAutoFit/>
          </a:bodyPr>
          <a:lstStyle/>
          <a:p>
            <a:pPr marL="285750" indent="-285750" defTabSz="609570">
              <a:buFont typeface="Wingdings" pitchFamily="2" charset="2"/>
              <a:buChar char="q"/>
            </a:pPr>
            <a:r>
              <a:rPr lang="en-US" sz="1100" dirty="0">
                <a:solidFill>
                  <a:schemeClr val="bg2"/>
                </a:solidFill>
                <a:latin typeface="+mj-lt"/>
              </a:rPr>
              <a:t>Do I have all the necessary </a:t>
            </a:r>
            <a:br>
              <a:rPr lang="en-US" sz="1100" dirty="0">
                <a:solidFill>
                  <a:schemeClr val="bg2"/>
                </a:solidFill>
                <a:latin typeface="+mj-lt"/>
              </a:rPr>
            </a:br>
            <a:r>
              <a:rPr lang="en-US" sz="1100" dirty="0">
                <a:solidFill>
                  <a:schemeClr val="bg2"/>
                </a:solidFill>
                <a:latin typeface="+mj-lt"/>
              </a:rPr>
              <a:t>information to handle the call?</a:t>
            </a:r>
          </a:p>
          <a:p>
            <a:pPr marL="285750" indent="-285750" defTabSz="609570">
              <a:buFont typeface="Wingdings" pitchFamily="2" charset="2"/>
              <a:buChar char="q"/>
            </a:pPr>
            <a:r>
              <a:rPr lang="en-US" sz="1100" dirty="0">
                <a:solidFill>
                  <a:schemeClr val="bg2"/>
                </a:solidFill>
                <a:latin typeface="+mj-lt"/>
              </a:rPr>
              <a:t>Who is my customer? What is their </a:t>
            </a:r>
            <a:br>
              <a:rPr lang="en-US" sz="1100" dirty="0">
                <a:solidFill>
                  <a:schemeClr val="bg2"/>
                </a:solidFill>
                <a:latin typeface="+mj-lt"/>
              </a:rPr>
            </a:br>
            <a:r>
              <a:rPr lang="en-US" sz="1100" dirty="0">
                <a:solidFill>
                  <a:schemeClr val="bg2"/>
                </a:solidFill>
                <a:latin typeface="+mj-lt"/>
              </a:rPr>
              <a:t>contact history with us?</a:t>
            </a:r>
          </a:p>
          <a:p>
            <a:pPr marL="285750" indent="-285750" defTabSz="609570">
              <a:buFont typeface="Wingdings" pitchFamily="2" charset="2"/>
              <a:buChar char="q"/>
            </a:pPr>
            <a:r>
              <a:rPr lang="en-US" sz="1100" dirty="0">
                <a:solidFill>
                  <a:schemeClr val="bg2"/>
                </a:solidFill>
                <a:latin typeface="+mj-lt"/>
              </a:rPr>
              <a:t>How are my teammates doing? Do we need additional resources?</a:t>
            </a:r>
          </a:p>
        </p:txBody>
      </p:sp>
      <p:sp>
        <p:nvSpPr>
          <p:cNvPr id="57" name="TextBox 56">
            <a:extLst>
              <a:ext uri="{FF2B5EF4-FFF2-40B4-BE49-F238E27FC236}">
                <a16:creationId xmlns:a16="http://schemas.microsoft.com/office/drawing/2014/main" id="{2DEE3F4B-26D5-8CDC-AFE4-12C7AF9782E2}"/>
              </a:ext>
            </a:extLst>
          </p:cNvPr>
          <p:cNvSpPr txBox="1"/>
          <p:nvPr/>
        </p:nvSpPr>
        <p:spPr>
          <a:xfrm>
            <a:off x="3155331" y="1437904"/>
            <a:ext cx="2833338" cy="1107996"/>
          </a:xfrm>
          <a:prstGeom prst="rect">
            <a:avLst/>
          </a:prstGeom>
          <a:noFill/>
        </p:spPr>
        <p:txBody>
          <a:bodyPr wrap="square">
            <a:spAutoFit/>
          </a:bodyPr>
          <a:lstStyle/>
          <a:p>
            <a:pPr marL="285750" indent="-285750" defTabSz="609570">
              <a:buFont typeface="Wingdings" pitchFamily="2" charset="2"/>
              <a:buChar char="q"/>
            </a:pPr>
            <a:r>
              <a:rPr lang="en-US" sz="1100">
                <a:solidFill>
                  <a:schemeClr val="bg2"/>
                </a:solidFill>
                <a:latin typeface="+mj-lt"/>
              </a:rPr>
              <a:t>How is my team doing? Do I need to provide additional resources?</a:t>
            </a:r>
          </a:p>
          <a:p>
            <a:pPr marL="285750" indent="-285750" defTabSz="609570">
              <a:buFont typeface="Wingdings" pitchFamily="2" charset="2"/>
              <a:buChar char="q"/>
            </a:pPr>
            <a:r>
              <a:rPr lang="en-US" sz="1100">
                <a:solidFill>
                  <a:schemeClr val="bg2"/>
                </a:solidFill>
                <a:latin typeface="+mj-lt"/>
              </a:rPr>
              <a:t>Are we handling </a:t>
            </a:r>
            <a:r>
              <a:rPr lang="en-US" sz="1100" u="sng">
                <a:solidFill>
                  <a:schemeClr val="bg2"/>
                </a:solidFill>
                <a:latin typeface="+mj-lt"/>
              </a:rPr>
              <a:t>my team’s</a:t>
            </a:r>
            <a:r>
              <a:rPr lang="en-US" sz="1100">
                <a:solidFill>
                  <a:schemeClr val="bg2"/>
                </a:solidFill>
                <a:latin typeface="+mj-lt"/>
              </a:rPr>
              <a:t> calls quickly &amp; efficiently?</a:t>
            </a:r>
          </a:p>
          <a:p>
            <a:pPr marL="285750" indent="-285750" defTabSz="609570">
              <a:buFont typeface="Wingdings" pitchFamily="2" charset="2"/>
              <a:buChar char="q"/>
            </a:pPr>
            <a:r>
              <a:rPr lang="en-US" sz="1100">
                <a:solidFill>
                  <a:schemeClr val="bg2"/>
                </a:solidFill>
                <a:latin typeface="+mj-lt"/>
              </a:rPr>
              <a:t>Are the customers satisfied with </a:t>
            </a:r>
            <a:br>
              <a:rPr lang="en-US" sz="1100">
                <a:solidFill>
                  <a:schemeClr val="bg2"/>
                </a:solidFill>
                <a:latin typeface="+mj-lt"/>
              </a:rPr>
            </a:br>
            <a:r>
              <a:rPr lang="en-US" sz="1100" u="sng">
                <a:solidFill>
                  <a:schemeClr val="bg2"/>
                </a:solidFill>
                <a:latin typeface="+mj-lt"/>
              </a:rPr>
              <a:t>my team</a:t>
            </a:r>
            <a:r>
              <a:rPr lang="en-US" sz="1100">
                <a:solidFill>
                  <a:schemeClr val="bg2"/>
                </a:solidFill>
                <a:latin typeface="+mj-lt"/>
              </a:rPr>
              <a:t>?</a:t>
            </a:r>
          </a:p>
        </p:txBody>
      </p:sp>
      <p:sp>
        <p:nvSpPr>
          <p:cNvPr id="58" name="TextBox 57">
            <a:extLst>
              <a:ext uri="{FF2B5EF4-FFF2-40B4-BE49-F238E27FC236}">
                <a16:creationId xmlns:a16="http://schemas.microsoft.com/office/drawing/2014/main" id="{9E082C8C-E3AE-653F-F452-AFEB388A7996}"/>
              </a:ext>
            </a:extLst>
          </p:cNvPr>
          <p:cNvSpPr txBox="1"/>
          <p:nvPr/>
        </p:nvSpPr>
        <p:spPr>
          <a:xfrm>
            <a:off x="6203489" y="1384135"/>
            <a:ext cx="2833338" cy="1785104"/>
          </a:xfrm>
          <a:prstGeom prst="rect">
            <a:avLst/>
          </a:prstGeom>
          <a:noFill/>
        </p:spPr>
        <p:txBody>
          <a:bodyPr wrap="square">
            <a:spAutoFit/>
          </a:bodyPr>
          <a:lstStyle/>
          <a:p>
            <a:pPr marL="285750" indent="-285750" defTabSz="609570">
              <a:buFont typeface="Wingdings" pitchFamily="2" charset="2"/>
              <a:buChar char="q"/>
            </a:pPr>
            <a:r>
              <a:rPr lang="en-US" sz="1100" dirty="0">
                <a:solidFill>
                  <a:schemeClr val="bg2"/>
                </a:solidFill>
                <a:latin typeface="+mj-lt"/>
              </a:rPr>
              <a:t>Are all calls handled properly or are there any issues to troubleshoot?</a:t>
            </a:r>
          </a:p>
          <a:p>
            <a:pPr marL="285750" indent="-285750" defTabSz="609570">
              <a:buFont typeface="Wingdings" pitchFamily="2" charset="2"/>
              <a:buChar char="q"/>
            </a:pPr>
            <a:r>
              <a:rPr lang="en-US" sz="1100" dirty="0">
                <a:solidFill>
                  <a:schemeClr val="bg2"/>
                </a:solidFill>
                <a:latin typeface="+mj-lt"/>
              </a:rPr>
              <a:t>How can I provide my teams with </a:t>
            </a:r>
            <a:br>
              <a:rPr lang="en-US" sz="1100" dirty="0">
                <a:solidFill>
                  <a:schemeClr val="bg2"/>
                </a:solidFill>
                <a:latin typeface="+mj-lt"/>
              </a:rPr>
            </a:br>
            <a:r>
              <a:rPr lang="en-US" sz="1100" dirty="0">
                <a:solidFill>
                  <a:schemeClr val="bg2"/>
                </a:solidFill>
                <a:latin typeface="+mj-lt"/>
              </a:rPr>
              <a:t>the necessary information and </a:t>
            </a:r>
            <a:br>
              <a:rPr lang="en-US" sz="1100" dirty="0">
                <a:solidFill>
                  <a:schemeClr val="bg2"/>
                </a:solidFill>
                <a:latin typeface="+mj-lt"/>
              </a:rPr>
            </a:br>
            <a:r>
              <a:rPr lang="en-US" sz="1100" dirty="0">
                <a:solidFill>
                  <a:schemeClr val="bg2"/>
                </a:solidFill>
                <a:latin typeface="+mj-lt"/>
              </a:rPr>
              <a:t>metrics to handle the calls and </a:t>
            </a:r>
            <a:br>
              <a:rPr lang="en-US" sz="1100" dirty="0">
                <a:solidFill>
                  <a:schemeClr val="bg2"/>
                </a:solidFill>
                <a:latin typeface="+mj-lt"/>
              </a:rPr>
            </a:br>
            <a:r>
              <a:rPr lang="en-US" sz="1100" dirty="0">
                <a:solidFill>
                  <a:schemeClr val="bg2"/>
                </a:solidFill>
                <a:latin typeface="+mj-lt"/>
              </a:rPr>
              <a:t>assess their performance?</a:t>
            </a:r>
          </a:p>
          <a:p>
            <a:pPr marL="285750" indent="-285750" defTabSz="609570">
              <a:buFont typeface="Wingdings" pitchFamily="2" charset="2"/>
              <a:buChar char="q"/>
            </a:pPr>
            <a:r>
              <a:rPr lang="en-US" sz="1100" dirty="0">
                <a:solidFill>
                  <a:schemeClr val="bg2"/>
                </a:solidFill>
                <a:latin typeface="+mj-lt"/>
              </a:rPr>
              <a:t>How do we capture customer </a:t>
            </a:r>
            <a:br>
              <a:rPr lang="en-US" sz="1100" dirty="0">
                <a:solidFill>
                  <a:schemeClr val="bg2"/>
                </a:solidFill>
                <a:latin typeface="+mj-lt"/>
              </a:rPr>
            </a:br>
            <a:r>
              <a:rPr lang="en-US" sz="1100" dirty="0">
                <a:solidFill>
                  <a:schemeClr val="bg2"/>
                </a:solidFill>
                <a:latin typeface="+mj-lt"/>
              </a:rPr>
              <a:t>information &amp; feedback for future use?</a:t>
            </a:r>
          </a:p>
          <a:p>
            <a:pPr marL="285750" indent="-285750" defTabSz="609570">
              <a:buFont typeface="Wingdings" pitchFamily="2" charset="2"/>
              <a:buChar char="q"/>
            </a:pPr>
            <a:endParaRPr lang="en-US" sz="1100" dirty="0">
              <a:solidFill>
                <a:schemeClr val="bg2"/>
              </a:solidFill>
              <a:latin typeface="+mj-lt"/>
            </a:endParaRPr>
          </a:p>
        </p:txBody>
      </p:sp>
      <p:sp>
        <p:nvSpPr>
          <p:cNvPr id="59" name="TextBox 58">
            <a:extLst>
              <a:ext uri="{FF2B5EF4-FFF2-40B4-BE49-F238E27FC236}">
                <a16:creationId xmlns:a16="http://schemas.microsoft.com/office/drawing/2014/main" id="{B286E409-E52F-946F-84A0-B3FDA3D271B1}"/>
              </a:ext>
            </a:extLst>
          </p:cNvPr>
          <p:cNvSpPr txBox="1"/>
          <p:nvPr/>
        </p:nvSpPr>
        <p:spPr>
          <a:xfrm>
            <a:off x="1462683" y="3403683"/>
            <a:ext cx="2833338" cy="1277273"/>
          </a:xfrm>
          <a:prstGeom prst="rect">
            <a:avLst/>
          </a:prstGeom>
          <a:noFill/>
        </p:spPr>
        <p:txBody>
          <a:bodyPr wrap="square">
            <a:spAutoFit/>
          </a:bodyPr>
          <a:lstStyle/>
          <a:p>
            <a:pPr marL="285750" indent="-285750" defTabSz="609570">
              <a:buFont typeface="Wingdings" pitchFamily="2" charset="2"/>
              <a:buChar char="q"/>
            </a:pPr>
            <a:r>
              <a:rPr lang="en-US" sz="1100">
                <a:solidFill>
                  <a:schemeClr val="bg2"/>
                </a:solidFill>
                <a:latin typeface="+mj-lt"/>
              </a:rPr>
              <a:t>Are we handling </a:t>
            </a:r>
            <a:r>
              <a:rPr lang="en-US" sz="1100" u="sng">
                <a:solidFill>
                  <a:schemeClr val="bg2"/>
                </a:solidFill>
                <a:latin typeface="+mj-lt"/>
              </a:rPr>
              <a:t>all</a:t>
            </a:r>
            <a:r>
              <a:rPr lang="en-US" sz="1100">
                <a:solidFill>
                  <a:schemeClr val="bg2"/>
                </a:solidFill>
                <a:latin typeface="+mj-lt"/>
              </a:rPr>
              <a:t> calls quickly &amp; efficiently?</a:t>
            </a:r>
          </a:p>
          <a:p>
            <a:pPr marL="285750" indent="-285750" defTabSz="609570">
              <a:buFont typeface="Wingdings" pitchFamily="2" charset="2"/>
              <a:buChar char="q"/>
            </a:pPr>
            <a:r>
              <a:rPr lang="en-US" sz="1100">
                <a:solidFill>
                  <a:schemeClr val="bg2"/>
                </a:solidFill>
                <a:latin typeface="+mj-lt"/>
              </a:rPr>
              <a:t>Are the customers satisfied with </a:t>
            </a:r>
            <a:br>
              <a:rPr lang="en-US" sz="1100">
                <a:solidFill>
                  <a:schemeClr val="bg2"/>
                </a:solidFill>
                <a:latin typeface="+mj-lt"/>
              </a:rPr>
            </a:br>
            <a:r>
              <a:rPr lang="en-US" sz="1100" u="sng">
                <a:solidFill>
                  <a:schemeClr val="bg2"/>
                </a:solidFill>
                <a:latin typeface="+mj-lt"/>
              </a:rPr>
              <a:t>our service</a:t>
            </a:r>
            <a:r>
              <a:rPr lang="en-US" sz="1100">
                <a:solidFill>
                  <a:schemeClr val="bg2"/>
                </a:solidFill>
                <a:latin typeface="+mj-lt"/>
              </a:rPr>
              <a:t>?</a:t>
            </a:r>
          </a:p>
          <a:p>
            <a:pPr marL="285750" indent="-285750" defTabSz="609570">
              <a:buFont typeface="Wingdings" pitchFamily="2" charset="2"/>
              <a:buChar char="q"/>
            </a:pPr>
            <a:r>
              <a:rPr lang="en-US" sz="1100">
                <a:solidFill>
                  <a:schemeClr val="bg2"/>
                </a:solidFill>
                <a:latin typeface="+mj-lt"/>
              </a:rPr>
              <a:t>With what actions can we improve both the agent productivity and the customer satisfaction?</a:t>
            </a:r>
          </a:p>
        </p:txBody>
      </p:sp>
      <p:sp>
        <p:nvSpPr>
          <p:cNvPr id="60" name="TextBox 59">
            <a:extLst>
              <a:ext uri="{FF2B5EF4-FFF2-40B4-BE49-F238E27FC236}">
                <a16:creationId xmlns:a16="http://schemas.microsoft.com/office/drawing/2014/main" id="{DD467112-E5F3-2338-5BA6-47355008E112}"/>
              </a:ext>
            </a:extLst>
          </p:cNvPr>
          <p:cNvSpPr txBox="1"/>
          <p:nvPr/>
        </p:nvSpPr>
        <p:spPr>
          <a:xfrm>
            <a:off x="4477522" y="3397391"/>
            <a:ext cx="2833338" cy="938719"/>
          </a:xfrm>
          <a:prstGeom prst="rect">
            <a:avLst/>
          </a:prstGeom>
          <a:noFill/>
        </p:spPr>
        <p:txBody>
          <a:bodyPr wrap="square">
            <a:spAutoFit/>
          </a:bodyPr>
          <a:lstStyle/>
          <a:p>
            <a:pPr marL="285750" indent="-285750" defTabSz="609570">
              <a:buFont typeface="Wingdings" pitchFamily="2" charset="2"/>
              <a:buChar char="q"/>
            </a:pPr>
            <a:r>
              <a:rPr lang="en-US" sz="1100">
                <a:solidFill>
                  <a:schemeClr val="bg2"/>
                </a:solidFill>
                <a:latin typeface="+mj-lt"/>
              </a:rPr>
              <a:t>Do I have the necessary tools from the product to do my job?</a:t>
            </a:r>
          </a:p>
          <a:p>
            <a:pPr marL="285750" indent="-285750" defTabSz="609570">
              <a:buFont typeface="Wingdings" pitchFamily="2" charset="2"/>
              <a:buChar char="q"/>
            </a:pPr>
            <a:r>
              <a:rPr lang="en-US" sz="1100">
                <a:solidFill>
                  <a:schemeClr val="bg2"/>
                </a:solidFill>
                <a:latin typeface="+mj-lt"/>
              </a:rPr>
              <a:t>What automations can I create to support the other roles in their daily tasks?</a:t>
            </a:r>
          </a:p>
        </p:txBody>
      </p:sp>
      <p:sp>
        <p:nvSpPr>
          <p:cNvPr id="2" name="Text Placeholder 1">
            <a:extLst>
              <a:ext uri="{FF2B5EF4-FFF2-40B4-BE49-F238E27FC236}">
                <a16:creationId xmlns:a16="http://schemas.microsoft.com/office/drawing/2014/main" id="{074D2E1E-C300-1C35-0053-0509FC30FEE3}"/>
              </a:ext>
            </a:extLst>
          </p:cNvPr>
          <p:cNvSpPr>
            <a:spLocks noGrp="1"/>
          </p:cNvSpPr>
          <p:nvPr>
            <p:ph sz="quarter" idx="11"/>
          </p:nvPr>
        </p:nvSpPr>
        <p:spPr>
          <a:xfrm>
            <a:off x="7443948" y="4409939"/>
            <a:ext cx="1853601" cy="608271"/>
          </a:xfrm>
        </p:spPr>
        <p:txBody>
          <a:bodyPr/>
          <a:lstStyle/>
          <a:p>
            <a:pPr marL="0" indent="0">
              <a:buNone/>
            </a:pPr>
            <a:r>
              <a:rPr lang="en-US" sz="1100" dirty="0">
                <a:hlinkClick r:id="rId11"/>
              </a:rPr>
              <a:t>Learn more about</a:t>
            </a:r>
            <a:br>
              <a:rPr lang="en-US" sz="1100" dirty="0">
                <a:hlinkClick r:id="rId11"/>
              </a:rPr>
            </a:br>
            <a:r>
              <a:rPr lang="en-US" sz="1100" dirty="0">
                <a:hlinkClick r:id="rId11"/>
              </a:rPr>
              <a:t>Webex CC Personas</a:t>
            </a:r>
            <a:endParaRPr lang="en-US" sz="1100" b="1" dirty="0"/>
          </a:p>
        </p:txBody>
      </p:sp>
      <p:sp>
        <p:nvSpPr>
          <p:cNvPr id="6" name="Slide Number Placeholder 5">
            <a:extLst>
              <a:ext uri="{FF2B5EF4-FFF2-40B4-BE49-F238E27FC236}">
                <a16:creationId xmlns:a16="http://schemas.microsoft.com/office/drawing/2014/main" id="{9C43B01E-8DBE-970C-8819-B0C44DB47718}"/>
              </a:ext>
            </a:extLst>
          </p:cNvPr>
          <p:cNvSpPr>
            <a:spLocks noGrp="1"/>
          </p:cNvSpPr>
          <p:nvPr>
            <p:ph type="sldNum" sz="quarter" idx="4"/>
          </p:nvPr>
        </p:nvSpPr>
        <p:spPr/>
        <p:txBody>
          <a:bodyPr/>
          <a:lstStyle/>
          <a:p>
            <a:fld id="{96A97DD0-5BE7-4856-A2A9-C42C6688E607}" type="slidenum">
              <a:rPr lang="en-US" smtClean="0"/>
              <a:pPr/>
              <a:t>21</a:t>
            </a:fld>
            <a:endParaRPr lang="en-US" dirty="0"/>
          </a:p>
        </p:txBody>
      </p:sp>
    </p:spTree>
    <p:extLst>
      <p:ext uri="{BB962C8B-B14F-4D97-AF65-F5344CB8AC3E}">
        <p14:creationId xmlns:p14="http://schemas.microsoft.com/office/powerpoint/2010/main" val="223291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1000"/>
                                        <p:tgtEl>
                                          <p:spTgt spid="57"/>
                                        </p:tgtEl>
                                      </p:cBhvr>
                                    </p:animEffect>
                                    <p:anim calcmode="lin" valueType="num">
                                      <p:cBhvr>
                                        <p:cTn id="31" dur="1000" fill="hold"/>
                                        <p:tgtEl>
                                          <p:spTgt spid="57"/>
                                        </p:tgtEl>
                                        <p:attrNameLst>
                                          <p:attrName>ppt_x</p:attrName>
                                        </p:attrNameLst>
                                      </p:cBhvr>
                                      <p:tavLst>
                                        <p:tav tm="0">
                                          <p:val>
                                            <p:strVal val="#ppt_x"/>
                                          </p:val>
                                        </p:tav>
                                        <p:tav tm="100000">
                                          <p:val>
                                            <p:strVal val="#ppt_x"/>
                                          </p:val>
                                        </p:tav>
                                      </p:tavLst>
                                    </p:anim>
                                    <p:anim calcmode="lin" valueType="num">
                                      <p:cBhvr>
                                        <p:cTn id="3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10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10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1000"/>
                                        <p:tgtEl>
                                          <p:spTgt spid="54"/>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1000"/>
                                        <p:tgtEl>
                                          <p:spTgt spid="59"/>
                                        </p:tgtEl>
                                      </p:cBhvr>
                                    </p:animEffect>
                                    <p:anim calcmode="lin" valueType="num">
                                      <p:cBhvr>
                                        <p:cTn id="61" dur="1000" fill="hold"/>
                                        <p:tgtEl>
                                          <p:spTgt spid="59"/>
                                        </p:tgtEl>
                                        <p:attrNameLst>
                                          <p:attrName>ppt_x</p:attrName>
                                        </p:attrNameLst>
                                      </p:cBhvr>
                                      <p:tavLst>
                                        <p:tav tm="0">
                                          <p:val>
                                            <p:strVal val="#ppt_x"/>
                                          </p:val>
                                        </p:tav>
                                        <p:tav tm="100000">
                                          <p:val>
                                            <p:strVal val="#ppt_x"/>
                                          </p:val>
                                        </p:tav>
                                      </p:tavLst>
                                    </p:anim>
                                    <p:anim calcmode="lin" valueType="num">
                                      <p:cBhvr>
                                        <p:cTn id="6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1000"/>
                                        <p:tgtEl>
                                          <p:spTgt spid="50"/>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1000"/>
                                        <p:tgtEl>
                                          <p:spTgt spid="60"/>
                                        </p:tgtEl>
                                      </p:cBhvr>
                                    </p:animEffect>
                                    <p:anim calcmode="lin" valueType="num">
                                      <p:cBhvr>
                                        <p:cTn id="76" dur="1000" fill="hold"/>
                                        <p:tgtEl>
                                          <p:spTgt spid="60"/>
                                        </p:tgtEl>
                                        <p:attrNameLst>
                                          <p:attrName>ppt_x</p:attrName>
                                        </p:attrNameLst>
                                      </p:cBhvr>
                                      <p:tavLst>
                                        <p:tav tm="0">
                                          <p:val>
                                            <p:strVal val="#ppt_x"/>
                                          </p:val>
                                        </p:tav>
                                        <p:tav tm="100000">
                                          <p:val>
                                            <p:strVal val="#ppt_x"/>
                                          </p:val>
                                        </p:tav>
                                      </p:tavLst>
                                    </p:anim>
                                    <p:anim calcmode="lin" valueType="num">
                                      <p:cBhvr>
                                        <p:cTn id="7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
                                            <p:txEl>
                                              <p:pRg st="0" end="0"/>
                                            </p:txEl>
                                          </p:spTgt>
                                        </p:tgtEl>
                                        <p:attrNameLst>
                                          <p:attrName>style.visibility</p:attrName>
                                        </p:attrNameLst>
                                      </p:cBhvr>
                                      <p:to>
                                        <p:strVal val="visible"/>
                                      </p:to>
                                    </p:set>
                                    <p:animEffect transition="in" filter="fade">
                                      <p:cBhvr>
                                        <p:cTn id="82" dur="1000"/>
                                        <p:tgtEl>
                                          <p:spTgt spid="2">
                                            <p:txEl>
                                              <p:pRg st="0" end="0"/>
                                            </p:txEl>
                                          </p:spTgt>
                                        </p:tgtEl>
                                      </p:cBhvr>
                                    </p:animEffect>
                                    <p:anim calcmode="lin" valueType="num">
                                      <p:cBhvr>
                                        <p:cTn id="8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53" grpId="0" animBg="1"/>
      <p:bldP spid="56" grpId="0"/>
      <p:bldP spid="57" grpId="0"/>
      <p:bldP spid="58" grpId="0"/>
      <p:bldP spid="59" grpId="0"/>
      <p:bldP spid="60" grpId="0"/>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6DAB1-4751-594D-B445-45CD58F7D655}"/>
              </a:ext>
            </a:extLst>
          </p:cNvPr>
          <p:cNvSpPr>
            <a:spLocks noGrp="1"/>
          </p:cNvSpPr>
          <p:nvPr>
            <p:ph type="title"/>
          </p:nvPr>
        </p:nvSpPr>
        <p:spPr/>
        <p:txBody>
          <a:bodyPr/>
          <a:lstStyle/>
          <a:p>
            <a:r>
              <a:rPr lang="en-US"/>
              <a:t>Analyzer</a:t>
            </a:r>
          </a:p>
        </p:txBody>
      </p:sp>
    </p:spTree>
    <p:extLst>
      <p:ext uri="{BB962C8B-B14F-4D97-AF65-F5344CB8AC3E}">
        <p14:creationId xmlns:p14="http://schemas.microsoft.com/office/powerpoint/2010/main" val="329357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Analyzer?</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843616" y="1205898"/>
            <a:ext cx="3886200" cy="3485282"/>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dirty="0"/>
              <a:t>Analyzer </a:t>
            </a:r>
            <a:r>
              <a:rPr lang="en-GB" dirty="0"/>
              <a:t>is the main reporting tool of Webex Contact </a:t>
            </a:r>
            <a:r>
              <a:rPr lang="en-GB" dirty="0" err="1"/>
              <a:t>Center</a:t>
            </a:r>
            <a:r>
              <a:rPr lang="en-GB" dirty="0"/>
              <a:t>.</a:t>
            </a:r>
          </a:p>
          <a:p>
            <a:r>
              <a:rPr lang="en-GB" b="1" dirty="0"/>
              <a:t>Analyzer</a:t>
            </a:r>
            <a:r>
              <a:rPr lang="en-GB" dirty="0"/>
              <a:t> allows users to create visualizations (=reports) in various formats, combine them in dashboards and schedule report distribution via email. </a:t>
            </a:r>
          </a:p>
          <a:p>
            <a:r>
              <a:rPr lang="en-GB" b="1" dirty="0"/>
              <a:t>Analyzer</a:t>
            </a:r>
            <a:r>
              <a:rPr lang="en-GB" dirty="0"/>
              <a:t> provides both customer &amp; agent data</a:t>
            </a:r>
          </a:p>
          <a:p>
            <a:r>
              <a:rPr lang="en-GB" b="1" dirty="0"/>
              <a:t>Analyzer</a:t>
            </a:r>
            <a:r>
              <a:rPr lang="en-GB" dirty="0"/>
              <a:t> contains a plethora of Stock reports to quickly onboard in addition to the option of creating a custom report from scratch.</a:t>
            </a:r>
          </a:p>
          <a:p>
            <a:endParaRPr lang="en-GB" dirty="0"/>
          </a:p>
        </p:txBody>
      </p:sp>
      <p:pic>
        <p:nvPicPr>
          <p:cNvPr id="11" name="Picture 10" descr="A magnifying glass with a wooden handle&#10;&#10;Description automatically generated">
            <a:extLst>
              <a:ext uri="{FF2B5EF4-FFF2-40B4-BE49-F238E27FC236}">
                <a16:creationId xmlns:a16="http://schemas.microsoft.com/office/drawing/2014/main" id="{925BB72D-FACD-C237-56AD-09943390CE3A}"/>
              </a:ext>
            </a:extLst>
          </p:cNvPr>
          <p:cNvPicPr>
            <a:picLocks noChangeAspect="1"/>
          </p:cNvPicPr>
          <p:nvPr/>
        </p:nvPicPr>
        <p:blipFill>
          <a:blip r:embed="rId10"/>
          <a:stretch>
            <a:fillRect/>
          </a:stretch>
        </p:blipFill>
        <p:spPr>
          <a:xfrm>
            <a:off x="1755529" y="2153203"/>
            <a:ext cx="1241205" cy="1401763"/>
          </a:xfrm>
          <a:prstGeom prst="rect">
            <a:avLst/>
          </a:prstGeom>
        </p:spPr>
      </p:pic>
      <p:sp>
        <p:nvSpPr>
          <p:cNvPr id="10" name="Slide Number Placeholder 9">
            <a:extLst>
              <a:ext uri="{FF2B5EF4-FFF2-40B4-BE49-F238E27FC236}">
                <a16:creationId xmlns:a16="http://schemas.microsoft.com/office/drawing/2014/main" id="{42EF2A83-8933-F827-09F9-2CD31FC8C97A}"/>
              </a:ext>
            </a:extLst>
          </p:cNvPr>
          <p:cNvSpPr>
            <a:spLocks noGrp="1"/>
          </p:cNvSpPr>
          <p:nvPr>
            <p:ph type="sldNum" sz="quarter" idx="4"/>
          </p:nvPr>
        </p:nvSpPr>
        <p:spPr/>
        <p:txBody>
          <a:bodyPr/>
          <a:lstStyle/>
          <a:p>
            <a:fld id="{96A97DD0-5BE7-4856-A2A9-C42C6688E607}" type="slidenum">
              <a:rPr lang="en-US" smtClean="0"/>
              <a:pPr/>
              <a:t>23</a:t>
            </a:fld>
            <a:endParaRPr lang="en-US" dirty="0"/>
          </a:p>
        </p:txBody>
      </p:sp>
    </p:spTree>
    <p:extLst>
      <p:ext uri="{BB962C8B-B14F-4D97-AF65-F5344CB8AC3E}">
        <p14:creationId xmlns:p14="http://schemas.microsoft.com/office/powerpoint/2010/main" val="3245200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3.7037E-7 L -0.0073 -0.26883 " pathEditMode="relative" rAng="0" ptsTypes="AA">
                                      <p:cBhvr>
                                        <p:cTn id="6" dur="2000" fill="hold"/>
                                        <p:tgtEl>
                                          <p:spTgt spid="11"/>
                                        </p:tgtEl>
                                        <p:attrNameLst>
                                          <p:attrName>ppt_x</p:attrName>
                                          <p:attrName>ppt_y</p:attrName>
                                        </p:attrNameLst>
                                      </p:cBhvr>
                                      <p:rCtr x="-365" y="-13457"/>
                                    </p:animMotion>
                                  </p:childTnLst>
                                </p:cTn>
                              </p:par>
                              <p:par>
                                <p:cTn id="7" presetID="42"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fade">
                                      <p:cBhvr>
                                        <p:cTn id="9" dur="1000"/>
                                        <p:tgtEl>
                                          <p:spTgt spid="9">
                                            <p:txEl>
                                              <p:pRg st="0" end="0"/>
                                            </p:txEl>
                                          </p:spTgt>
                                        </p:tgtEl>
                                      </p:cBhvr>
                                    </p:animEffect>
                                    <p:anim calcmode="lin" valueType="num">
                                      <p:cBhvr>
                                        <p:cTn id="1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1000"/>
                                        <p:tgtEl>
                                          <p:spTgt spid="9">
                                            <p:txEl>
                                              <p:pRg st="1" end="1"/>
                                            </p:txEl>
                                          </p:spTgt>
                                        </p:tgtEl>
                                      </p:cBhvr>
                                    </p:animEffect>
                                    <p:anim calcmode="lin" valueType="num">
                                      <p:cBhvr>
                                        <p:cTn id="1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1000"/>
                                        <p:tgtEl>
                                          <p:spTgt spid="9">
                                            <p:txEl>
                                              <p:pRg st="2" end="2"/>
                                            </p:txEl>
                                          </p:spTgt>
                                        </p:tgtEl>
                                      </p:cBhvr>
                                    </p:animEffect>
                                    <p:anim calcmode="lin" valueType="num">
                                      <p:cBhvr>
                                        <p:cTn id="2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1000"/>
                                        <p:tgtEl>
                                          <p:spTgt spid="9">
                                            <p:txEl>
                                              <p:pRg st="3" end="3"/>
                                            </p:txEl>
                                          </p:spTgt>
                                        </p:tgtEl>
                                      </p:cBhvr>
                                    </p:animEffect>
                                    <p:anim calcmode="lin" valueType="num">
                                      <p:cBhvr>
                                        <p:cTn id="31"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Graphic 58" descr="Telephone with solid fill">
            <a:extLst>
              <a:ext uri="{FF2B5EF4-FFF2-40B4-BE49-F238E27FC236}">
                <a16:creationId xmlns:a16="http://schemas.microsoft.com/office/drawing/2014/main" id="{EB66E219-E5BE-1B4C-93F3-4A59295BF2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634" y="1037265"/>
            <a:ext cx="552203" cy="552203"/>
          </a:xfrm>
          <a:prstGeom prst="rect">
            <a:avLst/>
          </a:prstGeom>
        </p:spPr>
      </p:pic>
      <p:sp>
        <p:nvSpPr>
          <p:cNvPr id="60" name="Rounded Rectangle 59">
            <a:extLst>
              <a:ext uri="{FF2B5EF4-FFF2-40B4-BE49-F238E27FC236}">
                <a16:creationId xmlns:a16="http://schemas.microsoft.com/office/drawing/2014/main" id="{168E4DC5-696C-AF46-A16D-868753D37752}"/>
              </a:ext>
            </a:extLst>
          </p:cNvPr>
          <p:cNvSpPr/>
          <p:nvPr/>
        </p:nvSpPr>
        <p:spPr>
          <a:xfrm>
            <a:off x="640342" y="1532655"/>
            <a:ext cx="1205796" cy="476726"/>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iscoSansTT Light"/>
                <a:ea typeface="+mn-ea"/>
                <a:cs typeface="+mn-cs"/>
              </a:rPr>
              <a:t>Inbound Dialed number</a:t>
            </a:r>
          </a:p>
        </p:txBody>
      </p:sp>
      <p:sp>
        <p:nvSpPr>
          <p:cNvPr id="61" name="Rounded Rectangle 60">
            <a:extLst>
              <a:ext uri="{FF2B5EF4-FFF2-40B4-BE49-F238E27FC236}">
                <a16:creationId xmlns:a16="http://schemas.microsoft.com/office/drawing/2014/main" id="{E19163E8-AF37-5D46-9434-C3A01F491F0F}"/>
              </a:ext>
            </a:extLst>
          </p:cNvPr>
          <p:cNvSpPr/>
          <p:nvPr/>
        </p:nvSpPr>
        <p:spPr>
          <a:xfrm>
            <a:off x="666439" y="2092136"/>
            <a:ext cx="1153602"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Entry Point</a:t>
            </a:r>
          </a:p>
        </p:txBody>
      </p:sp>
      <p:sp>
        <p:nvSpPr>
          <p:cNvPr id="62" name="Rounded Rectangle 61">
            <a:extLst>
              <a:ext uri="{FF2B5EF4-FFF2-40B4-BE49-F238E27FC236}">
                <a16:creationId xmlns:a16="http://schemas.microsoft.com/office/drawing/2014/main" id="{7C25CF78-800B-D74A-B674-AB86467C01A4}"/>
              </a:ext>
            </a:extLst>
          </p:cNvPr>
          <p:cNvSpPr/>
          <p:nvPr/>
        </p:nvSpPr>
        <p:spPr>
          <a:xfrm>
            <a:off x="678129" y="2461653"/>
            <a:ext cx="1153601"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IVR</a:t>
            </a:r>
          </a:p>
        </p:txBody>
      </p:sp>
      <p:sp>
        <p:nvSpPr>
          <p:cNvPr id="63" name="Rounded Rectangle 62">
            <a:extLst>
              <a:ext uri="{FF2B5EF4-FFF2-40B4-BE49-F238E27FC236}">
                <a16:creationId xmlns:a16="http://schemas.microsoft.com/office/drawing/2014/main" id="{CB3407A4-D80D-1549-8584-AEB24EE69214}"/>
              </a:ext>
            </a:extLst>
          </p:cNvPr>
          <p:cNvSpPr/>
          <p:nvPr/>
        </p:nvSpPr>
        <p:spPr>
          <a:xfrm>
            <a:off x="678129" y="2826347"/>
            <a:ext cx="1153601"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Queue</a:t>
            </a:r>
          </a:p>
        </p:txBody>
      </p:sp>
      <p:sp>
        <p:nvSpPr>
          <p:cNvPr id="64" name="Rounded Rectangle 63">
            <a:extLst>
              <a:ext uri="{FF2B5EF4-FFF2-40B4-BE49-F238E27FC236}">
                <a16:creationId xmlns:a16="http://schemas.microsoft.com/office/drawing/2014/main" id="{D5292DD0-D301-0B4C-B3C7-5A7048A7FBC1}"/>
              </a:ext>
            </a:extLst>
          </p:cNvPr>
          <p:cNvSpPr/>
          <p:nvPr/>
        </p:nvSpPr>
        <p:spPr>
          <a:xfrm>
            <a:off x="695606" y="3205393"/>
            <a:ext cx="1153601"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Team</a:t>
            </a:r>
          </a:p>
        </p:txBody>
      </p:sp>
      <p:pic>
        <p:nvPicPr>
          <p:cNvPr id="65" name="Picture 2">
            <a:extLst>
              <a:ext uri="{FF2B5EF4-FFF2-40B4-BE49-F238E27FC236}">
                <a16:creationId xmlns:a16="http://schemas.microsoft.com/office/drawing/2014/main" id="{7B801118-8E23-414E-BEE3-F4A9A61E865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05457" y="767047"/>
            <a:ext cx="647386" cy="675739"/>
          </a:xfrm>
          <a:prstGeom prst="rect">
            <a:avLst/>
          </a:prstGeom>
          <a:noFill/>
          <a:extLst>
            <a:ext uri="{909E8E84-426E-40DD-AFC4-6F175D3DCCD1}">
              <a14:hiddenFill xmlns:a14="http://schemas.microsoft.com/office/drawing/2010/main">
                <a:solidFill>
                  <a:srgbClr val="FFFFFF"/>
                </a:solidFill>
              </a14:hiddenFill>
            </a:ext>
          </a:extLst>
        </p:spPr>
      </p:pic>
      <p:sp>
        <p:nvSpPr>
          <p:cNvPr id="66" name="Rounded Rectangle 65">
            <a:extLst>
              <a:ext uri="{FF2B5EF4-FFF2-40B4-BE49-F238E27FC236}">
                <a16:creationId xmlns:a16="http://schemas.microsoft.com/office/drawing/2014/main" id="{3D7109CC-7205-DC4A-88D8-0EAA53C3CF9E}"/>
              </a:ext>
            </a:extLst>
          </p:cNvPr>
          <p:cNvSpPr/>
          <p:nvPr/>
        </p:nvSpPr>
        <p:spPr>
          <a:xfrm>
            <a:off x="725750" y="4375814"/>
            <a:ext cx="1105980"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End</a:t>
            </a:r>
          </a:p>
        </p:txBody>
      </p:sp>
      <p:sp>
        <p:nvSpPr>
          <p:cNvPr id="67" name="Rounded Rectangle 66">
            <a:extLst>
              <a:ext uri="{FF2B5EF4-FFF2-40B4-BE49-F238E27FC236}">
                <a16:creationId xmlns:a16="http://schemas.microsoft.com/office/drawing/2014/main" id="{FE597BE5-66E3-2A45-90BA-D8DCA7D5BA30}"/>
              </a:ext>
            </a:extLst>
          </p:cNvPr>
          <p:cNvSpPr/>
          <p:nvPr/>
        </p:nvSpPr>
        <p:spPr>
          <a:xfrm>
            <a:off x="695607" y="3577978"/>
            <a:ext cx="1150532"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Ringing</a:t>
            </a:r>
          </a:p>
        </p:txBody>
      </p:sp>
      <p:sp>
        <p:nvSpPr>
          <p:cNvPr id="68" name="Rounded Rectangle 67">
            <a:extLst>
              <a:ext uri="{FF2B5EF4-FFF2-40B4-BE49-F238E27FC236}">
                <a16:creationId xmlns:a16="http://schemas.microsoft.com/office/drawing/2014/main" id="{C9CEB234-EAD5-CE40-B75A-056A607FF664}"/>
              </a:ext>
            </a:extLst>
          </p:cNvPr>
          <p:cNvSpPr/>
          <p:nvPr/>
        </p:nvSpPr>
        <p:spPr>
          <a:xfrm>
            <a:off x="695607" y="3968748"/>
            <a:ext cx="1150532" cy="323493"/>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Connected</a:t>
            </a:r>
          </a:p>
        </p:txBody>
      </p:sp>
      <p:sp>
        <p:nvSpPr>
          <p:cNvPr id="69" name="Rounded Rectangle 68">
            <a:extLst>
              <a:ext uri="{FF2B5EF4-FFF2-40B4-BE49-F238E27FC236}">
                <a16:creationId xmlns:a16="http://schemas.microsoft.com/office/drawing/2014/main" id="{F1032418-68E1-1144-9A01-F1555B1D09FB}"/>
              </a:ext>
            </a:extLst>
          </p:cNvPr>
          <p:cNvSpPr/>
          <p:nvPr/>
        </p:nvSpPr>
        <p:spPr>
          <a:xfrm>
            <a:off x="3032329" y="1470995"/>
            <a:ext cx="1153601" cy="270671"/>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Login</a:t>
            </a:r>
          </a:p>
        </p:txBody>
      </p:sp>
      <p:sp>
        <p:nvSpPr>
          <p:cNvPr id="70" name="Rounded Rectangle 69">
            <a:extLst>
              <a:ext uri="{FF2B5EF4-FFF2-40B4-BE49-F238E27FC236}">
                <a16:creationId xmlns:a16="http://schemas.microsoft.com/office/drawing/2014/main" id="{8BB34812-8836-7C48-A699-6EF929AF73BF}"/>
              </a:ext>
            </a:extLst>
          </p:cNvPr>
          <p:cNvSpPr/>
          <p:nvPr/>
        </p:nvSpPr>
        <p:spPr>
          <a:xfrm>
            <a:off x="3055475" y="1829979"/>
            <a:ext cx="1153601" cy="270671"/>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Idle State</a:t>
            </a:r>
          </a:p>
        </p:txBody>
      </p:sp>
      <p:sp>
        <p:nvSpPr>
          <p:cNvPr id="71" name="Rounded Rectangle 70">
            <a:extLst>
              <a:ext uri="{FF2B5EF4-FFF2-40B4-BE49-F238E27FC236}">
                <a16:creationId xmlns:a16="http://schemas.microsoft.com/office/drawing/2014/main" id="{2E36C700-8E34-5744-8FE3-AE311C443A4A}"/>
              </a:ext>
            </a:extLst>
          </p:cNvPr>
          <p:cNvSpPr/>
          <p:nvPr/>
        </p:nvSpPr>
        <p:spPr>
          <a:xfrm>
            <a:off x="3060937" y="2142423"/>
            <a:ext cx="1153601" cy="28741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Available</a:t>
            </a:r>
          </a:p>
        </p:txBody>
      </p:sp>
      <p:sp>
        <p:nvSpPr>
          <p:cNvPr id="72" name="Rounded Rectangle 71">
            <a:extLst>
              <a:ext uri="{FF2B5EF4-FFF2-40B4-BE49-F238E27FC236}">
                <a16:creationId xmlns:a16="http://schemas.microsoft.com/office/drawing/2014/main" id="{AFE5C830-62F6-384A-B276-A7A9EB4EA52F}"/>
              </a:ext>
            </a:extLst>
          </p:cNvPr>
          <p:cNvSpPr/>
          <p:nvPr/>
        </p:nvSpPr>
        <p:spPr>
          <a:xfrm>
            <a:off x="3081747" y="3243353"/>
            <a:ext cx="1153601"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Wrap-up</a:t>
            </a:r>
          </a:p>
        </p:txBody>
      </p:sp>
      <p:sp>
        <p:nvSpPr>
          <p:cNvPr id="73" name="Rounded Rectangle 72">
            <a:extLst>
              <a:ext uri="{FF2B5EF4-FFF2-40B4-BE49-F238E27FC236}">
                <a16:creationId xmlns:a16="http://schemas.microsoft.com/office/drawing/2014/main" id="{EF780FD5-6EFD-3840-85ED-BA82C031E855}"/>
              </a:ext>
            </a:extLst>
          </p:cNvPr>
          <p:cNvSpPr/>
          <p:nvPr/>
        </p:nvSpPr>
        <p:spPr>
          <a:xfrm>
            <a:off x="3084816" y="4020143"/>
            <a:ext cx="1153601" cy="320262"/>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Idle State</a:t>
            </a:r>
          </a:p>
        </p:txBody>
      </p:sp>
      <p:sp>
        <p:nvSpPr>
          <p:cNvPr id="74" name="Rounded Rectangle 73">
            <a:extLst>
              <a:ext uri="{FF2B5EF4-FFF2-40B4-BE49-F238E27FC236}">
                <a16:creationId xmlns:a16="http://schemas.microsoft.com/office/drawing/2014/main" id="{D0C6F7E3-AB26-AB45-904D-618C6A7752B7}"/>
              </a:ext>
            </a:extLst>
          </p:cNvPr>
          <p:cNvSpPr/>
          <p:nvPr/>
        </p:nvSpPr>
        <p:spPr>
          <a:xfrm>
            <a:off x="3081746" y="4413802"/>
            <a:ext cx="1153601" cy="306468"/>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Logout</a:t>
            </a:r>
          </a:p>
        </p:txBody>
      </p:sp>
      <p:sp>
        <p:nvSpPr>
          <p:cNvPr id="75" name="Rounded Rectangle 74">
            <a:extLst>
              <a:ext uri="{FF2B5EF4-FFF2-40B4-BE49-F238E27FC236}">
                <a16:creationId xmlns:a16="http://schemas.microsoft.com/office/drawing/2014/main" id="{9A8A376B-F7AB-FD40-8E52-2D6ECD807AD5}"/>
              </a:ext>
            </a:extLst>
          </p:cNvPr>
          <p:cNvSpPr/>
          <p:nvPr/>
        </p:nvSpPr>
        <p:spPr>
          <a:xfrm>
            <a:off x="3102557" y="3629467"/>
            <a:ext cx="1153601"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Available</a:t>
            </a:r>
          </a:p>
        </p:txBody>
      </p:sp>
      <p:sp>
        <p:nvSpPr>
          <p:cNvPr id="76" name="Rounded Rectangle 75">
            <a:extLst>
              <a:ext uri="{FF2B5EF4-FFF2-40B4-BE49-F238E27FC236}">
                <a16:creationId xmlns:a16="http://schemas.microsoft.com/office/drawing/2014/main" id="{7FB0F345-54F3-C142-BBDA-58EDE5EE91BF}"/>
              </a:ext>
            </a:extLst>
          </p:cNvPr>
          <p:cNvSpPr/>
          <p:nvPr/>
        </p:nvSpPr>
        <p:spPr>
          <a:xfrm>
            <a:off x="3067075" y="2467058"/>
            <a:ext cx="1150532"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Ringing</a:t>
            </a:r>
          </a:p>
        </p:txBody>
      </p:sp>
      <p:sp>
        <p:nvSpPr>
          <p:cNvPr id="77" name="Rounded Rectangle 76">
            <a:extLst>
              <a:ext uri="{FF2B5EF4-FFF2-40B4-BE49-F238E27FC236}">
                <a16:creationId xmlns:a16="http://schemas.microsoft.com/office/drawing/2014/main" id="{8D3E9DF9-7EF0-A142-8E27-A6211BBD0F07}"/>
              </a:ext>
            </a:extLst>
          </p:cNvPr>
          <p:cNvSpPr/>
          <p:nvPr/>
        </p:nvSpPr>
        <p:spPr>
          <a:xfrm>
            <a:off x="3084815" y="2858690"/>
            <a:ext cx="1150532"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Connected</a:t>
            </a:r>
          </a:p>
        </p:txBody>
      </p:sp>
      <p:sp>
        <p:nvSpPr>
          <p:cNvPr id="80" name="Left-right Arrow 79">
            <a:extLst>
              <a:ext uri="{FF2B5EF4-FFF2-40B4-BE49-F238E27FC236}">
                <a16:creationId xmlns:a16="http://schemas.microsoft.com/office/drawing/2014/main" id="{A945FCAC-AA0A-DD4C-8C42-BA955ADE4923}"/>
              </a:ext>
            </a:extLst>
          </p:cNvPr>
          <p:cNvSpPr/>
          <p:nvPr/>
        </p:nvSpPr>
        <p:spPr>
          <a:xfrm rot="16200000">
            <a:off x="-1229483" y="2940013"/>
            <a:ext cx="3183667" cy="402140"/>
          </a:xfrm>
          <a:prstGeom prst="leftRightArrow">
            <a:avLst/>
          </a:prstGeom>
          <a:solidFill>
            <a:schemeClr val="accent2"/>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D274D"/>
                </a:solidFill>
                <a:effectLst/>
                <a:uLnTx/>
                <a:uFillTx/>
                <a:latin typeface="CiscoSansTT Light"/>
                <a:ea typeface="+mn-ea"/>
                <a:cs typeface="+mn-cs"/>
              </a:rPr>
              <a:t>CSR</a:t>
            </a:r>
          </a:p>
        </p:txBody>
      </p:sp>
      <p:sp>
        <p:nvSpPr>
          <p:cNvPr id="81" name="Left-right Arrow 80">
            <a:extLst>
              <a:ext uri="{FF2B5EF4-FFF2-40B4-BE49-F238E27FC236}">
                <a16:creationId xmlns:a16="http://schemas.microsoft.com/office/drawing/2014/main" id="{9B1D5714-0E78-DC4D-9D8E-1A46FCB8E86C}"/>
              </a:ext>
            </a:extLst>
          </p:cNvPr>
          <p:cNvSpPr/>
          <p:nvPr/>
        </p:nvSpPr>
        <p:spPr>
          <a:xfrm rot="16200000">
            <a:off x="3071358" y="2853687"/>
            <a:ext cx="3249274" cy="483890"/>
          </a:xfrm>
          <a:prstGeom prst="leftRightArrow">
            <a:avLst/>
          </a:prstGeom>
          <a:solidFill>
            <a:schemeClr val="accent5"/>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D274D"/>
                </a:solidFill>
                <a:effectLst/>
                <a:uLnTx/>
                <a:uFillTx/>
                <a:latin typeface="CiscoSansTT Light"/>
                <a:ea typeface="+mn-ea"/>
                <a:cs typeface="+mn-cs"/>
              </a:rPr>
              <a:t>ASR</a:t>
            </a:r>
          </a:p>
        </p:txBody>
      </p:sp>
      <p:sp>
        <p:nvSpPr>
          <p:cNvPr id="82" name="Oval Callout 81">
            <a:extLst>
              <a:ext uri="{FF2B5EF4-FFF2-40B4-BE49-F238E27FC236}">
                <a16:creationId xmlns:a16="http://schemas.microsoft.com/office/drawing/2014/main" id="{F36C7C35-AC92-B447-A88D-28A5875897A1}"/>
              </a:ext>
            </a:extLst>
          </p:cNvPr>
          <p:cNvSpPr/>
          <p:nvPr/>
        </p:nvSpPr>
        <p:spPr>
          <a:xfrm>
            <a:off x="2077227" y="1488167"/>
            <a:ext cx="822749" cy="354520"/>
          </a:xfrm>
          <a:prstGeom prst="wedgeEllipseCallout">
            <a:avLst>
              <a:gd name="adj1" fmla="val -75819"/>
              <a:gd name="adj2" fmla="val 462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D274D"/>
                </a:solidFill>
                <a:effectLst/>
                <a:uLnTx/>
                <a:uFillTx/>
                <a:latin typeface="CiscoSansTT Light"/>
                <a:ea typeface="+mn-ea"/>
                <a:cs typeface="+mn-cs"/>
              </a:rPr>
              <a:t>CAR</a:t>
            </a:r>
          </a:p>
        </p:txBody>
      </p:sp>
      <p:sp>
        <p:nvSpPr>
          <p:cNvPr id="83" name="Oval Callout 82">
            <a:extLst>
              <a:ext uri="{FF2B5EF4-FFF2-40B4-BE49-F238E27FC236}">
                <a16:creationId xmlns:a16="http://schemas.microsoft.com/office/drawing/2014/main" id="{087517A6-C12E-E84C-A5AB-C88A043C68F5}"/>
              </a:ext>
            </a:extLst>
          </p:cNvPr>
          <p:cNvSpPr/>
          <p:nvPr/>
        </p:nvSpPr>
        <p:spPr>
          <a:xfrm>
            <a:off x="1984223" y="4282022"/>
            <a:ext cx="822749" cy="354520"/>
          </a:xfrm>
          <a:prstGeom prst="wedgeEllipseCallout">
            <a:avLst>
              <a:gd name="adj1" fmla="val 89337"/>
              <a:gd name="adj2" fmla="val 2177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D274D"/>
                </a:solidFill>
                <a:effectLst/>
                <a:uLnTx/>
                <a:uFillTx/>
                <a:latin typeface="CiscoSansTT Light"/>
                <a:ea typeface="+mn-ea"/>
                <a:cs typeface="+mn-cs"/>
              </a:rPr>
              <a:t>AAR</a:t>
            </a:r>
          </a:p>
        </p:txBody>
      </p:sp>
      <p:sp>
        <p:nvSpPr>
          <p:cNvPr id="84" name="Oval Callout 83">
            <a:extLst>
              <a:ext uri="{FF2B5EF4-FFF2-40B4-BE49-F238E27FC236}">
                <a16:creationId xmlns:a16="http://schemas.microsoft.com/office/drawing/2014/main" id="{BE037073-B0DF-2E48-BABD-36CAAC82E340}"/>
              </a:ext>
            </a:extLst>
          </p:cNvPr>
          <p:cNvSpPr/>
          <p:nvPr/>
        </p:nvSpPr>
        <p:spPr>
          <a:xfrm>
            <a:off x="1981772" y="4278468"/>
            <a:ext cx="822749" cy="354520"/>
          </a:xfrm>
          <a:prstGeom prst="wedgeEllipseCallout">
            <a:avLst>
              <a:gd name="adj1" fmla="val 77780"/>
              <a:gd name="adj2" fmla="val -80304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D274D"/>
                </a:solidFill>
                <a:effectLst/>
                <a:uLnTx/>
                <a:uFillTx/>
                <a:latin typeface="CiscoSansTT Light"/>
                <a:ea typeface="+mn-ea"/>
                <a:cs typeface="+mn-cs"/>
              </a:rPr>
              <a:t>AAR</a:t>
            </a:r>
          </a:p>
        </p:txBody>
      </p:sp>
      <p:sp>
        <p:nvSpPr>
          <p:cNvPr id="85" name="Oval Callout 84">
            <a:extLst>
              <a:ext uri="{FF2B5EF4-FFF2-40B4-BE49-F238E27FC236}">
                <a16:creationId xmlns:a16="http://schemas.microsoft.com/office/drawing/2014/main" id="{02196F1F-F71E-0348-A21C-C0F55C390D76}"/>
              </a:ext>
            </a:extLst>
          </p:cNvPr>
          <p:cNvSpPr/>
          <p:nvPr/>
        </p:nvSpPr>
        <p:spPr>
          <a:xfrm>
            <a:off x="2042041" y="1493247"/>
            <a:ext cx="822749" cy="354520"/>
          </a:xfrm>
          <a:prstGeom prst="wedgeEllipseCallout">
            <a:avLst>
              <a:gd name="adj1" fmla="val -74649"/>
              <a:gd name="adj2" fmla="val 814558"/>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D274D"/>
                </a:solidFill>
                <a:effectLst/>
                <a:uLnTx/>
                <a:uFillTx/>
                <a:latin typeface="CiscoSansTT Light"/>
                <a:ea typeface="+mn-ea"/>
                <a:cs typeface="+mn-cs"/>
              </a:rPr>
              <a:t>CAR</a:t>
            </a:r>
          </a:p>
        </p:txBody>
      </p:sp>
      <p:sp>
        <p:nvSpPr>
          <p:cNvPr id="86" name="Rectangle 85">
            <a:extLst>
              <a:ext uri="{FF2B5EF4-FFF2-40B4-BE49-F238E27FC236}">
                <a16:creationId xmlns:a16="http://schemas.microsoft.com/office/drawing/2014/main" id="{333AD246-46E2-3642-967C-E398ED1E4F34}"/>
              </a:ext>
            </a:extLst>
          </p:cNvPr>
          <p:cNvSpPr/>
          <p:nvPr/>
        </p:nvSpPr>
        <p:spPr>
          <a:xfrm>
            <a:off x="5171258" y="1316237"/>
            <a:ext cx="3870307" cy="1977464"/>
          </a:xfrm>
          <a:prstGeom prst="rect">
            <a:avLst/>
          </a:prstGeom>
          <a:ln>
            <a:solidFill>
              <a:schemeClr val="accent1"/>
            </a:solidFill>
          </a:ln>
        </p:spPr>
        <p:txBody>
          <a:bodyPr wrap="square">
            <a:spAutoFit/>
          </a:bodyPr>
          <a:lstStyle/>
          <a:p>
            <a:pPr marL="12700" marR="0" lvl="0" indent="0" algn="l" defTabSz="457200" rtl="0" eaLnBrk="1" fontAlgn="base" latinLnBrk="0" hangingPunct="1">
              <a:lnSpc>
                <a:spcPts val="1670"/>
              </a:lnSpc>
              <a:spcBef>
                <a:spcPct val="0"/>
              </a:spcBef>
              <a:spcAft>
                <a:spcPct val="0"/>
              </a:spcAft>
              <a:buClrTx/>
              <a:buSzTx/>
              <a:buFontTx/>
              <a:buNone/>
              <a:tabLst>
                <a:tab pos="297815" algn="l"/>
                <a:tab pos="298450" algn="l"/>
              </a:tabLst>
              <a:defRPr/>
            </a:pPr>
            <a:endPar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endParaRPr>
          </a:p>
          <a:p>
            <a:pPr marL="12700" marR="0" lvl="0" indent="0" algn="l" defTabSz="457200" rtl="0" eaLnBrk="1" fontAlgn="base" latinLnBrk="0" hangingPunct="1">
              <a:lnSpc>
                <a:spcPts val="1670"/>
              </a:lnSpc>
              <a:spcBef>
                <a:spcPct val="0"/>
              </a:spcBef>
              <a:spcAft>
                <a:spcPct val="0"/>
              </a:spcAft>
              <a:buClrTx/>
              <a:buSzTx/>
              <a:buFontTx/>
              <a:buNone/>
              <a:tabLst>
                <a:tab pos="297815" algn="l"/>
                <a:tab pos="298450" algn="l"/>
              </a:tabLst>
              <a:defRPr/>
            </a:pPr>
            <a:r>
              <a:rPr kumimoji="0" lang="en-IN" sz="1600" b="0" i="0" u="none" strike="noStrike" kern="1200" cap="none" spc="-5" normalizeH="0" baseline="0" noProof="0">
                <a:ln>
                  <a:noFill/>
                </a:ln>
                <a:solidFill>
                  <a:srgbClr val="00BCEB"/>
                </a:solidFill>
                <a:effectLst/>
                <a:uLnTx/>
                <a:uFillTx/>
                <a:latin typeface="CiscoSansTT Light"/>
                <a:ea typeface="ＭＳ Ｐゴシック" charset="0"/>
                <a:cs typeface="CiscoSansTTLight"/>
              </a:rPr>
              <a:t>Customer</a:t>
            </a:r>
          </a:p>
          <a:p>
            <a:pPr marL="298450" marR="0" lvl="0" indent="-285750" algn="l" defTabSz="457200" rtl="0" eaLnBrk="1" fontAlgn="base" latinLnBrk="0" hangingPunct="1">
              <a:lnSpc>
                <a:spcPts val="1670"/>
              </a:lnSpc>
              <a:spcBef>
                <a:spcPct val="0"/>
              </a:spcBef>
              <a:spcAft>
                <a:spcPct val="0"/>
              </a:spcAft>
              <a:buClrTx/>
              <a:buSzTx/>
              <a:buFont typeface="Arial"/>
              <a:buChar char="•"/>
              <a:tabLst>
                <a:tab pos="297815" algn="l"/>
                <a:tab pos="298450" algn="l"/>
              </a:tabLst>
              <a:defRPr/>
            </a:pP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Customer </a:t>
            </a:r>
            <a:r>
              <a:rPr kumimoji="0" lang="en-IN" sz="1600" b="0" i="0" u="none" strike="noStrike" kern="1200" cap="none" spc="-10" normalizeH="0" baseline="0" noProof="0">
                <a:ln>
                  <a:noFill/>
                </a:ln>
                <a:solidFill>
                  <a:srgbClr val="1E4471"/>
                </a:solidFill>
                <a:effectLst/>
                <a:uLnTx/>
                <a:uFillTx/>
                <a:latin typeface="CiscoSansTT Light"/>
                <a:ea typeface="ＭＳ Ｐゴシック" charset="0"/>
                <a:cs typeface="CiscoSansTTLight"/>
              </a:rPr>
              <a:t>Session</a:t>
            </a:r>
            <a:r>
              <a:rPr kumimoji="0" lang="en-IN" sz="1600" b="0" i="0" u="none" strike="noStrike" kern="1200" cap="none" spc="-45" normalizeH="0" baseline="0" noProof="0">
                <a:ln>
                  <a:noFill/>
                </a:ln>
                <a:solidFill>
                  <a:srgbClr val="1E4471"/>
                </a:solidFill>
                <a:effectLst/>
                <a:uLnTx/>
                <a:uFillTx/>
                <a:latin typeface="CiscoSansTT Light"/>
                <a:ea typeface="ＭＳ Ｐゴシック" charset="0"/>
                <a:cs typeface="CiscoSansTTLight"/>
              </a:rPr>
              <a:t> </a:t>
            </a: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Record (CSR)</a:t>
            </a:r>
            <a:endParaRPr kumimoji="0" lang="en-IN" sz="1600" b="0" i="0" u="none" strike="noStrike" kern="1200" cap="none" spc="0" normalizeH="0" baseline="0" noProof="0">
              <a:ln>
                <a:noFill/>
              </a:ln>
              <a:solidFill>
                <a:srgbClr val="1E4471"/>
              </a:solidFill>
              <a:effectLst/>
              <a:uLnTx/>
              <a:uFillTx/>
              <a:latin typeface="CiscoSansTT Light"/>
              <a:ea typeface="ＭＳ Ｐゴシック" charset="0"/>
              <a:cs typeface="CiscoSansTTLight"/>
            </a:endParaRPr>
          </a:p>
          <a:p>
            <a:pPr marL="298450" marR="0" lvl="0" indent="-285750" algn="l" defTabSz="457200" rtl="0" eaLnBrk="1" fontAlgn="base" latinLnBrk="0" hangingPunct="1">
              <a:lnSpc>
                <a:spcPct val="100000"/>
              </a:lnSpc>
              <a:spcBef>
                <a:spcPts val="25"/>
              </a:spcBef>
              <a:spcAft>
                <a:spcPct val="0"/>
              </a:spcAft>
              <a:buClrTx/>
              <a:buSzTx/>
              <a:buFont typeface="Arial"/>
              <a:buChar char="•"/>
              <a:tabLst>
                <a:tab pos="297815" algn="l"/>
                <a:tab pos="298450" algn="l"/>
              </a:tabLst>
              <a:defRPr/>
            </a:pP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Customer Activity</a:t>
            </a:r>
            <a:r>
              <a:rPr kumimoji="0" lang="en-IN" sz="1600" b="0" i="0" u="none" strike="noStrike" kern="1200" cap="none" spc="-50" normalizeH="0" baseline="0" noProof="0">
                <a:ln>
                  <a:noFill/>
                </a:ln>
                <a:solidFill>
                  <a:srgbClr val="1E4471"/>
                </a:solidFill>
                <a:effectLst/>
                <a:uLnTx/>
                <a:uFillTx/>
                <a:latin typeface="CiscoSansTT Light"/>
                <a:ea typeface="ＭＳ Ｐゴシック" charset="0"/>
                <a:cs typeface="CiscoSansTTLight"/>
              </a:rPr>
              <a:t> </a:t>
            </a: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Record (CAR)</a:t>
            </a:r>
            <a:endParaRPr kumimoji="0" lang="en-IN" sz="1600" b="0" i="0" u="none" strike="noStrike" kern="1200" cap="none" spc="0" normalizeH="0" baseline="0" noProof="0">
              <a:ln>
                <a:noFill/>
              </a:ln>
              <a:solidFill>
                <a:srgbClr val="1E4471"/>
              </a:solidFill>
              <a:effectLst/>
              <a:uLnTx/>
              <a:uFillTx/>
              <a:latin typeface="CiscoSansTT Light"/>
              <a:ea typeface="ＭＳ Ｐゴシック" charset="0"/>
              <a:cs typeface="CiscoSansTTLight"/>
            </a:endParaRPr>
          </a:p>
          <a:p>
            <a:pPr marL="12700" marR="0" lvl="0" indent="0" algn="l" defTabSz="457200" rtl="0" eaLnBrk="1" fontAlgn="base" latinLnBrk="0" hangingPunct="1">
              <a:lnSpc>
                <a:spcPct val="100000"/>
              </a:lnSpc>
              <a:spcBef>
                <a:spcPct val="0"/>
              </a:spcBef>
              <a:spcAft>
                <a:spcPct val="0"/>
              </a:spcAft>
              <a:buClrTx/>
              <a:buSzTx/>
              <a:buFontTx/>
              <a:buNone/>
              <a:tabLst>
                <a:tab pos="297815" algn="l"/>
                <a:tab pos="298450" algn="l"/>
              </a:tabLst>
              <a:defRPr/>
            </a:pPr>
            <a:endPar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endParaRPr>
          </a:p>
          <a:p>
            <a:pPr marL="12700" marR="0" lvl="0" indent="0" algn="l" defTabSz="457200" rtl="0" eaLnBrk="1" fontAlgn="base" latinLnBrk="0" hangingPunct="1">
              <a:lnSpc>
                <a:spcPct val="100000"/>
              </a:lnSpc>
              <a:spcBef>
                <a:spcPct val="0"/>
              </a:spcBef>
              <a:spcAft>
                <a:spcPct val="0"/>
              </a:spcAft>
              <a:buClrTx/>
              <a:buSzTx/>
              <a:buFontTx/>
              <a:buNone/>
              <a:tabLst>
                <a:tab pos="297815" algn="l"/>
                <a:tab pos="298450" algn="l"/>
              </a:tabLst>
              <a:defRPr/>
            </a:pPr>
            <a:r>
              <a:rPr kumimoji="0" lang="en-IN" sz="1600" b="0" i="0" u="none" strike="noStrike" kern="1200" cap="none" spc="-5" normalizeH="0" baseline="0" noProof="0">
                <a:ln>
                  <a:noFill/>
                </a:ln>
                <a:solidFill>
                  <a:srgbClr val="00BCEB"/>
                </a:solidFill>
                <a:effectLst/>
                <a:uLnTx/>
                <a:uFillTx/>
                <a:latin typeface="CiscoSansTT Light"/>
                <a:ea typeface="ＭＳ Ｐゴシック" charset="0"/>
                <a:cs typeface="CiscoSansTTLight"/>
              </a:rPr>
              <a:t>Agent</a:t>
            </a:r>
          </a:p>
          <a:p>
            <a:pPr marL="298450" marR="0" lvl="0" indent="-285750" algn="l" defTabSz="457200" rtl="0" eaLnBrk="1" fontAlgn="base" latinLnBrk="0" hangingPunct="1">
              <a:lnSpc>
                <a:spcPct val="100000"/>
              </a:lnSpc>
              <a:spcBef>
                <a:spcPct val="0"/>
              </a:spcBef>
              <a:spcAft>
                <a:spcPct val="0"/>
              </a:spcAft>
              <a:buClrTx/>
              <a:buSzTx/>
              <a:buFont typeface="Arial"/>
              <a:buChar char="•"/>
              <a:tabLst>
                <a:tab pos="297815" algn="l"/>
                <a:tab pos="298450" algn="l"/>
              </a:tabLst>
              <a:defRPr/>
            </a:pP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Agent Session Record (ASR)</a:t>
            </a:r>
            <a:endParaRPr kumimoji="0" lang="en-IN" sz="1600" b="0" i="0" u="none" strike="noStrike" kern="1200" cap="none" spc="0" normalizeH="0" baseline="0" noProof="0">
              <a:ln>
                <a:noFill/>
              </a:ln>
              <a:solidFill>
                <a:srgbClr val="1E4471"/>
              </a:solidFill>
              <a:effectLst/>
              <a:uLnTx/>
              <a:uFillTx/>
              <a:latin typeface="CiscoSansTT Light"/>
              <a:ea typeface="ＭＳ Ｐゴシック" charset="0"/>
              <a:cs typeface="CiscoSansTTLight"/>
            </a:endParaRPr>
          </a:p>
          <a:p>
            <a:pPr marL="298450" marR="0" lvl="0" indent="-285750" algn="l" defTabSz="457200" rtl="0" eaLnBrk="1" fontAlgn="base" latinLnBrk="0" hangingPunct="1">
              <a:lnSpc>
                <a:spcPct val="100000"/>
              </a:lnSpc>
              <a:spcBef>
                <a:spcPts val="20"/>
              </a:spcBef>
              <a:spcAft>
                <a:spcPct val="0"/>
              </a:spcAft>
              <a:buClrTx/>
              <a:buSzTx/>
              <a:buFont typeface="Arial"/>
              <a:buChar char="•"/>
              <a:tabLst>
                <a:tab pos="297815" algn="l"/>
                <a:tab pos="298450" algn="l"/>
              </a:tabLst>
              <a:defRPr/>
            </a:pP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Agent Activity</a:t>
            </a: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 </a:t>
            </a:r>
            <a:r>
              <a:rPr kumimoji="0" lang="en-IN" sz="1600" b="0" i="0" u="none" strike="noStrike" kern="1200" cap="none" spc="-5" normalizeH="0" baseline="0" noProof="0">
                <a:ln>
                  <a:noFill/>
                </a:ln>
                <a:solidFill>
                  <a:srgbClr val="1E4471"/>
                </a:solidFill>
                <a:effectLst/>
                <a:uLnTx/>
                <a:uFillTx/>
                <a:latin typeface="CiscoSansTT Light"/>
                <a:ea typeface="ＭＳ Ｐゴシック" charset="0"/>
                <a:cs typeface="CiscoSansTTLight"/>
              </a:rPr>
              <a:t>Record (AAR)</a:t>
            </a:r>
            <a:endParaRPr kumimoji="0" lang="en-IN" sz="1600" b="0" i="0" u="none" strike="noStrike" kern="1200" cap="none" spc="0" normalizeH="0" baseline="0" noProof="0">
              <a:ln>
                <a:noFill/>
              </a:ln>
              <a:solidFill>
                <a:srgbClr val="1E4471"/>
              </a:solidFill>
              <a:effectLst/>
              <a:uLnTx/>
              <a:uFillTx/>
              <a:latin typeface="CiscoSansTT Light"/>
              <a:ea typeface="ＭＳ Ｐゴシック" charset="0"/>
              <a:cs typeface="CiscoSansTTLight"/>
            </a:endParaRPr>
          </a:p>
        </p:txBody>
      </p:sp>
      <p:sp>
        <p:nvSpPr>
          <p:cNvPr id="4" name="Title 3">
            <a:extLst>
              <a:ext uri="{FF2B5EF4-FFF2-40B4-BE49-F238E27FC236}">
                <a16:creationId xmlns:a16="http://schemas.microsoft.com/office/drawing/2014/main" id="{1D07361E-67CE-1E4E-8A92-FFBE85F59CFC}"/>
              </a:ext>
            </a:extLst>
          </p:cNvPr>
          <p:cNvSpPr>
            <a:spLocks noGrp="1"/>
          </p:cNvSpPr>
          <p:nvPr>
            <p:ph type="title"/>
          </p:nvPr>
        </p:nvSpPr>
        <p:spPr/>
        <p:txBody>
          <a:bodyPr/>
          <a:lstStyle/>
          <a:p>
            <a:r>
              <a:rPr lang="en-IN"/>
              <a:t>Data Repositories</a:t>
            </a:r>
            <a:endParaRPr lang="en-US"/>
          </a:p>
        </p:txBody>
      </p:sp>
      <p:sp>
        <p:nvSpPr>
          <p:cNvPr id="3" name="Footer Placeholder 2">
            <a:extLst>
              <a:ext uri="{FF2B5EF4-FFF2-40B4-BE49-F238E27FC236}">
                <a16:creationId xmlns:a16="http://schemas.microsoft.com/office/drawing/2014/main" id="{5BC9463A-4346-4700-9BCD-8E9F77F78675}"/>
              </a:ext>
            </a:extLst>
          </p:cNvPr>
          <p:cNvSpPr>
            <a:spLocks noGrp="1"/>
          </p:cNvSpPr>
          <p:nvPr>
            <p:ph type="ftr" sz="quarter" idx="3"/>
          </p:nvPr>
        </p:nvSpPr>
        <p:spPr/>
        <p:txBody>
          <a:bodyPr/>
          <a:lstStyle/>
          <a:p>
            <a:pPr defTabSz="610744"/>
            <a:r>
              <a:rPr lang="en-US"/>
              <a:t>LTRCCT-2011</a:t>
            </a:r>
          </a:p>
        </p:txBody>
      </p:sp>
      <p:sp>
        <p:nvSpPr>
          <p:cNvPr id="2" name="Slide Number Placeholder 1">
            <a:extLst>
              <a:ext uri="{FF2B5EF4-FFF2-40B4-BE49-F238E27FC236}">
                <a16:creationId xmlns:a16="http://schemas.microsoft.com/office/drawing/2014/main" id="{AEFE99DB-EDB0-0F88-AC37-5EC2CA4E1DC7}"/>
              </a:ext>
            </a:extLst>
          </p:cNvPr>
          <p:cNvSpPr>
            <a:spLocks noGrp="1"/>
          </p:cNvSpPr>
          <p:nvPr>
            <p:ph type="sldNum" sz="quarter" idx="4"/>
          </p:nvPr>
        </p:nvSpPr>
        <p:spPr/>
        <p:txBody>
          <a:bodyPr/>
          <a:lstStyle/>
          <a:p>
            <a:fld id="{96A97DD0-5BE7-4856-A2A9-C42C6688E607}" type="slidenum">
              <a:rPr lang="en-US" smtClean="0"/>
              <a:pPr/>
              <a:t>24</a:t>
            </a:fld>
            <a:endParaRPr lang="en-US" dirty="0"/>
          </a:p>
        </p:txBody>
      </p:sp>
    </p:spTree>
    <p:custDataLst>
      <p:tags r:id="rId1"/>
    </p:custDataLst>
    <p:extLst>
      <p:ext uri="{BB962C8B-B14F-4D97-AF65-F5344CB8AC3E}">
        <p14:creationId xmlns:p14="http://schemas.microsoft.com/office/powerpoint/2010/main" val="37484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0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10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10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10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1000"/>
                                        <p:tgtEl>
                                          <p:spTgt spid="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childTnLst>
                                </p:cTn>
                              </p:par>
                              <p:par>
                                <p:cTn id="35" presetID="10"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10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10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1000"/>
                                        <p:tgtEl>
                                          <p:spTgt spid="6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Effect transition="in" filter="fade">
                                      <p:cBhvr>
                                        <p:cTn id="55" dur="1000"/>
                                        <p:tgtEl>
                                          <p:spTgt spid="6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fade">
                                      <p:cBhvr>
                                        <p:cTn id="58" dur="1000"/>
                                        <p:tgtEl>
                                          <p:spTgt spid="6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1000"/>
                                        <p:tgtEl>
                                          <p:spTgt spid="8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1000"/>
                                        <p:tgtEl>
                                          <p:spTgt spid="8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500"/>
                                        <p:tgtEl>
                                          <p:spTgt spid="8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fade">
                                      <p:cBhvr>
                                        <p:cTn id="84" dur="1000"/>
                                        <p:tgtEl>
                                          <p:spTgt spid="8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83"/>
                                        </p:tgtEl>
                                        <p:attrNameLst>
                                          <p:attrName>style.visibility</p:attrName>
                                        </p:attrNameLst>
                                      </p:cBhvr>
                                      <p:to>
                                        <p:strVal val="visible"/>
                                      </p:to>
                                    </p:set>
                                    <p:animEffect transition="in" filter="fade">
                                      <p:cBhvr>
                                        <p:cTn id="89" dur="500"/>
                                        <p:tgtEl>
                                          <p:spTgt spid="8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4"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80" grpId="0" animBg="1"/>
      <p:bldP spid="81" grpId="0" animBg="1"/>
      <p:bldP spid="82" grpId="0" animBg="1"/>
      <p:bldP spid="83" grpId="0" animBg="1"/>
      <p:bldP spid="84" grpId="0" animBg="1"/>
      <p:bldP spid="85" grpId="0" animBg="1"/>
      <p:bldP spid="8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5ACAD3-EE7A-FE0A-1957-3B8C4F08ACB9}"/>
              </a:ext>
            </a:extLst>
          </p:cNvPr>
          <p:cNvSpPr>
            <a:spLocks noGrp="1"/>
          </p:cNvSpPr>
          <p:nvPr>
            <p:ph type="ftr" sz="quarter" idx="3"/>
          </p:nvPr>
        </p:nvSpPr>
        <p:spPr/>
        <p:txBody>
          <a:bodyPr/>
          <a:lstStyle/>
          <a:p>
            <a:pPr defTabSz="610744"/>
            <a:r>
              <a:rPr lang="en-US" dirty="0"/>
              <a:t>LTRCCT-2011</a:t>
            </a:r>
          </a:p>
        </p:txBody>
      </p:sp>
      <p:sp>
        <p:nvSpPr>
          <p:cNvPr id="5" name="Slide Number Placeholder 4">
            <a:extLst>
              <a:ext uri="{FF2B5EF4-FFF2-40B4-BE49-F238E27FC236}">
                <a16:creationId xmlns:a16="http://schemas.microsoft.com/office/drawing/2014/main" id="{E310132E-F1F5-8F20-B494-38BB793CEBB8}"/>
              </a:ext>
            </a:extLst>
          </p:cNvPr>
          <p:cNvSpPr>
            <a:spLocks noGrp="1"/>
          </p:cNvSpPr>
          <p:nvPr>
            <p:ph type="sldNum" sz="quarter" idx="4"/>
          </p:nvPr>
        </p:nvSpPr>
        <p:spPr/>
        <p:txBody>
          <a:bodyPr/>
          <a:lstStyle/>
          <a:p>
            <a:fld id="{96A97DD0-5BE7-4856-A2A9-C42C6688E607}" type="slidenum">
              <a:rPr lang="en-US" smtClean="0"/>
              <a:pPr/>
              <a:t>25</a:t>
            </a:fld>
            <a:endParaRPr lang="en-US" dirty="0"/>
          </a:p>
        </p:txBody>
      </p:sp>
      <p:sp>
        <p:nvSpPr>
          <p:cNvPr id="12" name="Rectangle 11">
            <a:extLst>
              <a:ext uri="{FF2B5EF4-FFF2-40B4-BE49-F238E27FC236}">
                <a16:creationId xmlns:a16="http://schemas.microsoft.com/office/drawing/2014/main" id="{E76DD114-C689-41FB-8765-40A1163B1FF8}"/>
              </a:ext>
            </a:extLst>
          </p:cNvPr>
          <p:cNvSpPr/>
          <p:nvPr/>
        </p:nvSpPr>
        <p:spPr>
          <a:xfrm>
            <a:off x="4175760" y="4762500"/>
            <a:ext cx="4968240" cy="3810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TextBox 114">
            <a:extLst>
              <a:ext uri="{FF2B5EF4-FFF2-40B4-BE49-F238E27FC236}">
                <a16:creationId xmlns:a16="http://schemas.microsoft.com/office/drawing/2014/main" id="{D87BED30-D8F0-4A47-8A0A-CC163363908C}"/>
              </a:ext>
            </a:extLst>
          </p:cNvPr>
          <p:cNvSpPr txBox="1"/>
          <p:nvPr/>
        </p:nvSpPr>
        <p:spPr>
          <a:xfrm>
            <a:off x="1000712" y="4500547"/>
            <a:ext cx="1414050" cy="230832"/>
          </a:xfrm>
          <a:prstGeom prst="rect">
            <a:avLst/>
          </a:prstGeom>
          <a:solidFill>
            <a:schemeClr val="accent5"/>
          </a:solidFill>
          <a:ln>
            <a:solidFill>
              <a:srgbClr val="00BCEB"/>
            </a:solidFill>
          </a:ln>
        </p:spPr>
        <p:txBody>
          <a:bodyPr wrap="square" rtlCol="0">
            <a:spAutoFit/>
          </a:bodyPr>
          <a:lstStyle>
            <a:defPPr>
              <a:defRPr lang="en-US"/>
            </a:defPPr>
            <a:lvl1pPr>
              <a:defRPr sz="1200">
                <a:solidFill>
                  <a:schemeClr val="bg2"/>
                </a:solidFill>
                <a:latin typeface="+mn-lt"/>
              </a:defRPr>
            </a:lvl1pPr>
          </a:lstStyle>
          <a:p>
            <a:r>
              <a:rPr lang="en-US" sz="900"/>
              <a:t>Agent Activity Record</a:t>
            </a:r>
          </a:p>
        </p:txBody>
      </p:sp>
      <p:sp>
        <p:nvSpPr>
          <p:cNvPr id="39" name="Rounded Rectangle 38">
            <a:extLst>
              <a:ext uri="{FF2B5EF4-FFF2-40B4-BE49-F238E27FC236}">
                <a16:creationId xmlns:a16="http://schemas.microsoft.com/office/drawing/2014/main" id="{97029713-2767-5D41-9DB6-4CCBD5556D4F}"/>
              </a:ext>
            </a:extLst>
          </p:cNvPr>
          <p:cNvSpPr/>
          <p:nvPr/>
        </p:nvSpPr>
        <p:spPr>
          <a:xfrm>
            <a:off x="8165311" y="2813053"/>
            <a:ext cx="850084" cy="422248"/>
          </a:xfrm>
          <a:prstGeom prst="roundRect">
            <a:avLst/>
          </a:prstGeom>
          <a:solidFill>
            <a:schemeClr val="accent5">
              <a:alpha val="3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5B11C64-FF25-1049-BF17-9A35E7365E40}"/>
              </a:ext>
            </a:extLst>
          </p:cNvPr>
          <p:cNvSpPr/>
          <p:nvPr/>
        </p:nvSpPr>
        <p:spPr>
          <a:xfrm>
            <a:off x="119601" y="2789192"/>
            <a:ext cx="5669130" cy="422248"/>
          </a:xfrm>
          <a:prstGeom prst="roundRect">
            <a:avLst/>
          </a:prstGeom>
          <a:solidFill>
            <a:schemeClr val="accent5">
              <a:alpha val="3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821B2FD4-1BF6-B042-81B8-8D1112FFC6A0}"/>
              </a:ext>
            </a:extLst>
          </p:cNvPr>
          <p:cNvSpPr/>
          <p:nvPr/>
        </p:nvSpPr>
        <p:spPr>
          <a:xfrm>
            <a:off x="119601" y="2051221"/>
            <a:ext cx="4332441" cy="422248"/>
          </a:xfrm>
          <a:prstGeom prst="roundRect">
            <a:avLst/>
          </a:prstGeom>
          <a:solidFill>
            <a:schemeClr val="accent1">
              <a:alpha val="3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Telephone with solid fill">
            <a:extLst>
              <a:ext uri="{FF2B5EF4-FFF2-40B4-BE49-F238E27FC236}">
                <a16:creationId xmlns:a16="http://schemas.microsoft.com/office/drawing/2014/main" id="{4A1EB2A8-C43C-2F46-8850-32B455A574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601" y="2051221"/>
            <a:ext cx="422248" cy="422248"/>
          </a:xfrm>
          <a:prstGeom prst="rect">
            <a:avLst/>
          </a:prstGeom>
        </p:spPr>
      </p:pic>
      <p:sp>
        <p:nvSpPr>
          <p:cNvPr id="9" name="TextBox 8">
            <a:extLst>
              <a:ext uri="{FF2B5EF4-FFF2-40B4-BE49-F238E27FC236}">
                <a16:creationId xmlns:a16="http://schemas.microsoft.com/office/drawing/2014/main" id="{DFC17F57-C84B-884B-93B0-F2CA320E05E7}"/>
              </a:ext>
            </a:extLst>
          </p:cNvPr>
          <p:cNvSpPr txBox="1"/>
          <p:nvPr/>
        </p:nvSpPr>
        <p:spPr>
          <a:xfrm>
            <a:off x="1246831" y="2138536"/>
            <a:ext cx="971741" cy="215444"/>
          </a:xfrm>
          <a:prstGeom prst="rect">
            <a:avLst/>
          </a:prstGeom>
          <a:solidFill>
            <a:schemeClr val="bg1"/>
          </a:solidFill>
          <a:ln>
            <a:solidFill>
              <a:schemeClr val="accent1">
                <a:shade val="95000"/>
                <a:satMod val="105000"/>
              </a:schemeClr>
            </a:solidFill>
          </a:ln>
        </p:spPr>
        <p:txBody>
          <a:bodyPr wrap="square" rtlCol="0">
            <a:spAutoFit/>
          </a:bodyPr>
          <a:lstStyle/>
          <a:p>
            <a:r>
              <a:rPr lang="en-US" sz="800">
                <a:solidFill>
                  <a:schemeClr val="bg2"/>
                </a:solidFill>
                <a:latin typeface="+mn-lt"/>
              </a:rPr>
              <a:t>Dialed Number</a:t>
            </a:r>
          </a:p>
        </p:txBody>
      </p:sp>
      <p:sp>
        <p:nvSpPr>
          <p:cNvPr id="10" name="TextBox 9">
            <a:extLst>
              <a:ext uri="{FF2B5EF4-FFF2-40B4-BE49-F238E27FC236}">
                <a16:creationId xmlns:a16="http://schemas.microsoft.com/office/drawing/2014/main" id="{877DBD68-E837-A949-8891-3A87054CAE0E}"/>
              </a:ext>
            </a:extLst>
          </p:cNvPr>
          <p:cNvSpPr txBox="1"/>
          <p:nvPr/>
        </p:nvSpPr>
        <p:spPr>
          <a:xfrm>
            <a:off x="2244743" y="2138536"/>
            <a:ext cx="761747" cy="246221"/>
          </a:xfrm>
          <a:prstGeom prst="rect">
            <a:avLst/>
          </a:prstGeom>
          <a:solidFill>
            <a:schemeClr val="bg1"/>
          </a:solidFill>
          <a:ln>
            <a:solidFill>
              <a:schemeClr val="accent1">
                <a:shade val="95000"/>
                <a:satMod val="105000"/>
              </a:schemeClr>
            </a:solidFill>
          </a:ln>
        </p:spPr>
        <p:txBody>
          <a:bodyPr wrap="none" rtlCol="0">
            <a:spAutoFit/>
          </a:bodyPr>
          <a:lstStyle>
            <a:defPPr>
              <a:defRPr lang="en-US"/>
            </a:defPPr>
            <a:lvl1pPr>
              <a:defRPr sz="1000">
                <a:solidFill>
                  <a:schemeClr val="bg2"/>
                </a:solidFill>
                <a:latin typeface="+mn-lt"/>
              </a:defRPr>
            </a:lvl1pPr>
          </a:lstStyle>
          <a:p>
            <a:r>
              <a:rPr lang="en-US"/>
              <a:t>Entry Point</a:t>
            </a:r>
          </a:p>
        </p:txBody>
      </p:sp>
      <p:sp>
        <p:nvSpPr>
          <p:cNvPr id="13" name="TextBox 12">
            <a:extLst>
              <a:ext uri="{FF2B5EF4-FFF2-40B4-BE49-F238E27FC236}">
                <a16:creationId xmlns:a16="http://schemas.microsoft.com/office/drawing/2014/main" id="{54DA0608-A02B-D940-BE30-C2FB2F0BBA8A}"/>
              </a:ext>
            </a:extLst>
          </p:cNvPr>
          <p:cNvSpPr txBox="1"/>
          <p:nvPr/>
        </p:nvSpPr>
        <p:spPr>
          <a:xfrm>
            <a:off x="3507306" y="2141996"/>
            <a:ext cx="357790" cy="246221"/>
          </a:xfrm>
          <a:prstGeom prst="rect">
            <a:avLst/>
          </a:prstGeom>
          <a:solidFill>
            <a:schemeClr val="bg1"/>
          </a:solidFill>
          <a:ln>
            <a:solidFill>
              <a:schemeClr val="accent1">
                <a:shade val="95000"/>
                <a:satMod val="105000"/>
              </a:schemeClr>
            </a:solidFill>
          </a:ln>
        </p:spPr>
        <p:txBody>
          <a:bodyPr wrap="none" rtlCol="0">
            <a:spAutoFit/>
          </a:bodyPr>
          <a:lstStyle>
            <a:defPPr>
              <a:defRPr lang="en-US"/>
            </a:defPPr>
            <a:lvl1pPr>
              <a:defRPr sz="1000">
                <a:solidFill>
                  <a:schemeClr val="bg2"/>
                </a:solidFill>
                <a:latin typeface="+mn-lt"/>
              </a:defRPr>
            </a:lvl1pPr>
          </a:lstStyle>
          <a:p>
            <a:r>
              <a:rPr lang="en-US"/>
              <a:t>IVR</a:t>
            </a:r>
          </a:p>
        </p:txBody>
      </p:sp>
      <p:sp>
        <p:nvSpPr>
          <p:cNvPr id="14" name="TextBox 13">
            <a:extLst>
              <a:ext uri="{FF2B5EF4-FFF2-40B4-BE49-F238E27FC236}">
                <a16:creationId xmlns:a16="http://schemas.microsoft.com/office/drawing/2014/main" id="{10FA09B0-F279-AF42-83DF-6CD55A18D2B7}"/>
              </a:ext>
            </a:extLst>
          </p:cNvPr>
          <p:cNvSpPr txBox="1"/>
          <p:nvPr/>
        </p:nvSpPr>
        <p:spPr>
          <a:xfrm>
            <a:off x="3917921" y="2150381"/>
            <a:ext cx="534121" cy="246221"/>
          </a:xfrm>
          <a:prstGeom prst="rect">
            <a:avLst/>
          </a:prstGeom>
          <a:solidFill>
            <a:schemeClr val="bg1"/>
          </a:solidFill>
          <a:ln>
            <a:solidFill>
              <a:schemeClr val="accent1">
                <a:shade val="95000"/>
                <a:satMod val="105000"/>
              </a:schemeClr>
            </a:solidFill>
          </a:ln>
        </p:spPr>
        <p:txBody>
          <a:bodyPr wrap="none" rtlCol="0">
            <a:spAutoFit/>
          </a:bodyPr>
          <a:lstStyle>
            <a:defPPr>
              <a:defRPr lang="en-US"/>
            </a:defPPr>
            <a:lvl1pPr>
              <a:defRPr sz="1000">
                <a:solidFill>
                  <a:schemeClr val="bg2"/>
                </a:solidFill>
                <a:latin typeface="+mn-lt"/>
              </a:defRPr>
            </a:lvl1pPr>
          </a:lstStyle>
          <a:p>
            <a:r>
              <a:rPr lang="en-US"/>
              <a:t>Queue</a:t>
            </a:r>
          </a:p>
        </p:txBody>
      </p:sp>
      <p:sp>
        <p:nvSpPr>
          <p:cNvPr id="17" name="TextBox 16">
            <a:extLst>
              <a:ext uri="{FF2B5EF4-FFF2-40B4-BE49-F238E27FC236}">
                <a16:creationId xmlns:a16="http://schemas.microsoft.com/office/drawing/2014/main" id="{034C5ADC-FB89-C945-9708-70628E14F1EB}"/>
              </a:ext>
            </a:extLst>
          </p:cNvPr>
          <p:cNvSpPr txBox="1"/>
          <p:nvPr/>
        </p:nvSpPr>
        <p:spPr>
          <a:xfrm>
            <a:off x="5871566" y="2368635"/>
            <a:ext cx="567784"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Ringing</a:t>
            </a:r>
          </a:p>
        </p:txBody>
      </p:sp>
      <p:sp>
        <p:nvSpPr>
          <p:cNvPr id="18" name="TextBox 17">
            <a:extLst>
              <a:ext uri="{FF2B5EF4-FFF2-40B4-BE49-F238E27FC236}">
                <a16:creationId xmlns:a16="http://schemas.microsoft.com/office/drawing/2014/main" id="{E675A4D5-8DEA-DE41-9AD7-738907CBB589}"/>
              </a:ext>
            </a:extLst>
          </p:cNvPr>
          <p:cNvSpPr txBox="1"/>
          <p:nvPr/>
        </p:nvSpPr>
        <p:spPr>
          <a:xfrm>
            <a:off x="6389775" y="2370176"/>
            <a:ext cx="748923"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Connected</a:t>
            </a:r>
          </a:p>
        </p:txBody>
      </p:sp>
      <p:sp>
        <p:nvSpPr>
          <p:cNvPr id="19" name="TextBox 18">
            <a:extLst>
              <a:ext uri="{FF2B5EF4-FFF2-40B4-BE49-F238E27FC236}">
                <a16:creationId xmlns:a16="http://schemas.microsoft.com/office/drawing/2014/main" id="{A17517CD-A6B6-A74F-8826-AEDABD1B0E12}"/>
              </a:ext>
            </a:extLst>
          </p:cNvPr>
          <p:cNvSpPr txBox="1"/>
          <p:nvPr/>
        </p:nvSpPr>
        <p:spPr>
          <a:xfrm>
            <a:off x="7089122" y="2366670"/>
            <a:ext cx="513282"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Ended</a:t>
            </a:r>
          </a:p>
        </p:txBody>
      </p:sp>
      <p:sp>
        <p:nvSpPr>
          <p:cNvPr id="20" name="TextBox 19">
            <a:extLst>
              <a:ext uri="{FF2B5EF4-FFF2-40B4-BE49-F238E27FC236}">
                <a16:creationId xmlns:a16="http://schemas.microsoft.com/office/drawing/2014/main" id="{0ABEB9C6-4213-2647-96A5-C11BA1E86E10}"/>
              </a:ext>
            </a:extLst>
          </p:cNvPr>
          <p:cNvSpPr txBox="1"/>
          <p:nvPr/>
        </p:nvSpPr>
        <p:spPr>
          <a:xfrm>
            <a:off x="7540302" y="2363164"/>
            <a:ext cx="644728"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Wrap-up</a:t>
            </a:r>
          </a:p>
        </p:txBody>
      </p:sp>
      <p:pic>
        <p:nvPicPr>
          <p:cNvPr id="27" name="Picture 2">
            <a:extLst>
              <a:ext uri="{FF2B5EF4-FFF2-40B4-BE49-F238E27FC236}">
                <a16:creationId xmlns:a16="http://schemas.microsoft.com/office/drawing/2014/main" id="{C078BA69-589A-E34D-9D58-E130253C1A7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8606" y="2771077"/>
            <a:ext cx="404531" cy="42224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7BD45B4-298B-3A41-B6FB-0D2003DF8433}"/>
              </a:ext>
            </a:extLst>
          </p:cNvPr>
          <p:cNvSpPr txBox="1"/>
          <p:nvPr/>
        </p:nvSpPr>
        <p:spPr>
          <a:xfrm>
            <a:off x="1645878" y="2901067"/>
            <a:ext cx="2145139"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Login                  AgentDN             TEAM</a:t>
            </a:r>
          </a:p>
        </p:txBody>
      </p:sp>
      <p:sp>
        <p:nvSpPr>
          <p:cNvPr id="32" name="TextBox 31">
            <a:extLst>
              <a:ext uri="{FF2B5EF4-FFF2-40B4-BE49-F238E27FC236}">
                <a16:creationId xmlns:a16="http://schemas.microsoft.com/office/drawing/2014/main" id="{1964827B-2272-F84D-B807-48D964B43312}"/>
              </a:ext>
            </a:extLst>
          </p:cNvPr>
          <p:cNvSpPr txBox="1"/>
          <p:nvPr/>
        </p:nvSpPr>
        <p:spPr>
          <a:xfrm>
            <a:off x="4814674" y="2901067"/>
            <a:ext cx="955711"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Available State</a:t>
            </a:r>
          </a:p>
        </p:txBody>
      </p:sp>
      <p:cxnSp>
        <p:nvCxnSpPr>
          <p:cNvPr id="36" name="Curved Connector 35">
            <a:extLst>
              <a:ext uri="{FF2B5EF4-FFF2-40B4-BE49-F238E27FC236}">
                <a16:creationId xmlns:a16="http://schemas.microsoft.com/office/drawing/2014/main" id="{C338B3D0-C39F-6146-A995-108391F8C977}"/>
              </a:ext>
            </a:extLst>
          </p:cNvPr>
          <p:cNvCxnSpPr>
            <a:cxnSpLocks/>
            <a:stCxn id="14" idx="3"/>
            <a:endCxn id="84" idx="1"/>
          </p:cNvCxnSpPr>
          <p:nvPr/>
        </p:nvCxnSpPr>
        <p:spPr>
          <a:xfrm>
            <a:off x="4452042" y="2273492"/>
            <a:ext cx="1352104" cy="317433"/>
          </a:xfrm>
          <a:prstGeom prst="curvedConnector3">
            <a:avLst>
              <a:gd name="adj1" fmla="val 50000"/>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D39B259-4513-254F-B953-A78990DA59C0}"/>
              </a:ext>
            </a:extLst>
          </p:cNvPr>
          <p:cNvSpPr txBox="1"/>
          <p:nvPr/>
        </p:nvSpPr>
        <p:spPr>
          <a:xfrm>
            <a:off x="3019024" y="2138535"/>
            <a:ext cx="431528" cy="246221"/>
          </a:xfrm>
          <a:prstGeom prst="rect">
            <a:avLst/>
          </a:prstGeom>
          <a:solidFill>
            <a:schemeClr val="bg1"/>
          </a:solidFill>
          <a:ln>
            <a:solidFill>
              <a:schemeClr val="accent1">
                <a:shade val="95000"/>
                <a:satMod val="105000"/>
              </a:schemeClr>
            </a:solidFill>
          </a:ln>
        </p:spPr>
        <p:txBody>
          <a:bodyPr wrap="none" rtlCol="0">
            <a:spAutoFit/>
          </a:bodyPr>
          <a:lstStyle>
            <a:defPPr>
              <a:defRPr lang="en-US"/>
            </a:defPPr>
            <a:lvl1pPr>
              <a:defRPr sz="1000">
                <a:solidFill>
                  <a:schemeClr val="bg2"/>
                </a:solidFill>
                <a:latin typeface="+mn-lt"/>
              </a:defRPr>
            </a:lvl1pPr>
          </a:lstStyle>
          <a:p>
            <a:r>
              <a:rPr lang="en-US"/>
              <a:t>Flow</a:t>
            </a:r>
          </a:p>
        </p:txBody>
      </p:sp>
      <p:sp>
        <p:nvSpPr>
          <p:cNvPr id="59" name="TextBox 58">
            <a:extLst>
              <a:ext uri="{FF2B5EF4-FFF2-40B4-BE49-F238E27FC236}">
                <a16:creationId xmlns:a16="http://schemas.microsoft.com/office/drawing/2014/main" id="{B9D78887-E7F1-0247-8D53-589770D700D8}"/>
              </a:ext>
            </a:extLst>
          </p:cNvPr>
          <p:cNvSpPr txBox="1"/>
          <p:nvPr/>
        </p:nvSpPr>
        <p:spPr>
          <a:xfrm>
            <a:off x="8241244" y="2920852"/>
            <a:ext cx="617477"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Sign-out</a:t>
            </a:r>
          </a:p>
        </p:txBody>
      </p:sp>
      <p:graphicFrame>
        <p:nvGraphicFramePr>
          <p:cNvPr id="73" name="Table 73">
            <a:extLst>
              <a:ext uri="{FF2B5EF4-FFF2-40B4-BE49-F238E27FC236}">
                <a16:creationId xmlns:a16="http://schemas.microsoft.com/office/drawing/2014/main" id="{244C0794-E97A-924B-A515-5E96C0EA077D}"/>
              </a:ext>
            </a:extLst>
          </p:cNvPr>
          <p:cNvGraphicFramePr>
            <a:graphicFrameLocks noGrp="1"/>
          </p:cNvGraphicFramePr>
          <p:nvPr/>
        </p:nvGraphicFramePr>
        <p:xfrm>
          <a:off x="119601" y="1316107"/>
          <a:ext cx="4680601" cy="689610"/>
        </p:xfrm>
        <a:graphic>
          <a:graphicData uri="http://schemas.openxmlformats.org/drawingml/2006/table">
            <a:tbl>
              <a:tblPr firstRow="1" bandRow="1">
                <a:tableStyleId>{69012ECD-51FC-41F1-AA8D-1B2483CD663E}</a:tableStyleId>
              </a:tblPr>
              <a:tblGrid>
                <a:gridCol w="838733">
                  <a:extLst>
                    <a:ext uri="{9D8B030D-6E8A-4147-A177-3AD203B41FA5}">
                      <a16:colId xmlns:a16="http://schemas.microsoft.com/office/drawing/2014/main" val="2295141501"/>
                    </a:ext>
                  </a:extLst>
                </a:gridCol>
                <a:gridCol w="264507">
                  <a:extLst>
                    <a:ext uri="{9D8B030D-6E8A-4147-A177-3AD203B41FA5}">
                      <a16:colId xmlns:a16="http://schemas.microsoft.com/office/drawing/2014/main" val="1231067167"/>
                    </a:ext>
                  </a:extLst>
                </a:gridCol>
                <a:gridCol w="488954">
                  <a:extLst>
                    <a:ext uri="{9D8B030D-6E8A-4147-A177-3AD203B41FA5}">
                      <a16:colId xmlns:a16="http://schemas.microsoft.com/office/drawing/2014/main" val="1633204232"/>
                    </a:ext>
                  </a:extLst>
                </a:gridCol>
                <a:gridCol w="530733">
                  <a:extLst>
                    <a:ext uri="{9D8B030D-6E8A-4147-A177-3AD203B41FA5}">
                      <a16:colId xmlns:a16="http://schemas.microsoft.com/office/drawing/2014/main" val="1246545479"/>
                    </a:ext>
                  </a:extLst>
                </a:gridCol>
                <a:gridCol w="424074">
                  <a:extLst>
                    <a:ext uri="{9D8B030D-6E8A-4147-A177-3AD203B41FA5}">
                      <a16:colId xmlns:a16="http://schemas.microsoft.com/office/drawing/2014/main" val="4186371543"/>
                    </a:ext>
                  </a:extLst>
                </a:gridCol>
                <a:gridCol w="557561">
                  <a:extLst>
                    <a:ext uri="{9D8B030D-6E8A-4147-A177-3AD203B41FA5}">
                      <a16:colId xmlns:a16="http://schemas.microsoft.com/office/drawing/2014/main" val="1383961475"/>
                    </a:ext>
                  </a:extLst>
                </a:gridCol>
                <a:gridCol w="498088">
                  <a:extLst>
                    <a:ext uri="{9D8B030D-6E8A-4147-A177-3AD203B41FA5}">
                      <a16:colId xmlns:a16="http://schemas.microsoft.com/office/drawing/2014/main" val="870947145"/>
                    </a:ext>
                  </a:extLst>
                </a:gridCol>
                <a:gridCol w="550127">
                  <a:extLst>
                    <a:ext uri="{9D8B030D-6E8A-4147-A177-3AD203B41FA5}">
                      <a16:colId xmlns:a16="http://schemas.microsoft.com/office/drawing/2014/main" val="3273039810"/>
                    </a:ext>
                  </a:extLst>
                </a:gridCol>
                <a:gridCol w="527824">
                  <a:extLst>
                    <a:ext uri="{9D8B030D-6E8A-4147-A177-3AD203B41FA5}">
                      <a16:colId xmlns:a16="http://schemas.microsoft.com/office/drawing/2014/main" val="1811989354"/>
                    </a:ext>
                  </a:extLst>
                </a:gridCol>
              </a:tblGrid>
              <a:tr h="190947">
                <a:tc>
                  <a:txBody>
                    <a:bodyPr/>
                    <a:lstStyle/>
                    <a:p>
                      <a:pPr algn="ctr" fontAlgn="ctr"/>
                      <a:r>
                        <a:rPr lang="en-IN" sz="800" b="1" u="none" strike="noStrike">
                          <a:solidFill>
                            <a:srgbClr val="000000"/>
                          </a:solidFill>
                          <a:effectLst/>
                        </a:rPr>
                        <a:t>CSR Session ID</a:t>
                      </a:r>
                      <a:endParaRPr lang="en-IN" sz="800" b="1"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ANI</a:t>
                      </a:r>
                      <a:endParaRPr lang="en-IN" sz="800" b="1"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Call Start Time ↑</a:t>
                      </a:r>
                      <a:endParaRPr lang="en-IN" sz="800" b="1"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DNIS</a:t>
                      </a:r>
                      <a:endParaRPr lang="en-IN" sz="800" b="1" i="0" u="none" strike="noStrike">
                        <a:solidFill>
                          <a:srgbClr val="000000"/>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Entry</a:t>
                      </a:r>
                      <a:br>
                        <a:rPr lang="en-IN" sz="800" b="1" u="none" strike="noStrike">
                          <a:solidFill>
                            <a:srgbClr val="000000"/>
                          </a:solidFill>
                          <a:effectLst/>
                        </a:rPr>
                      </a:br>
                      <a:r>
                        <a:rPr lang="en-IN" sz="800" b="1" u="none" strike="noStrike">
                          <a:solidFill>
                            <a:srgbClr val="000000"/>
                          </a:solidFill>
                          <a:effectLst/>
                        </a:rPr>
                        <a:t>Point</a:t>
                      </a:r>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Flow Name</a:t>
                      </a:r>
                      <a:endParaRPr lang="en-IN"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IVR Time</a:t>
                      </a:r>
                      <a:endParaRPr lang="en-IN"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Queue</a:t>
                      </a:r>
                      <a:endParaRPr lang="en-IN"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u="none" strike="noStrike">
                          <a:solidFill>
                            <a:srgbClr val="000000"/>
                          </a:solidFill>
                          <a:effectLst/>
                        </a:rPr>
                        <a:t>Queue Duration</a:t>
                      </a:r>
                      <a:endParaRPr lang="en-IN"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229526420"/>
                  </a:ext>
                </a:extLst>
              </a:tr>
              <a:tr h="373734">
                <a:tc>
                  <a:txBody>
                    <a:bodyPr/>
                    <a:lstStyle/>
                    <a:p>
                      <a:pPr algn="l" fontAlgn="b"/>
                      <a:r>
                        <a:rPr lang="en-IN" sz="700" b="1" u="none" strike="noStrike">
                          <a:solidFill>
                            <a:srgbClr val="000000"/>
                          </a:solidFill>
                          <a:effectLst/>
                        </a:rPr>
                        <a:t>6f45bd49-8334-4fb7-b1c5-7d18597b694b</a:t>
                      </a:r>
                      <a:endParaRPr lang="en-IN" sz="7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+14692553791</a:t>
                      </a:r>
                      <a:endParaRPr lang="en-IN" sz="7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2022-05-23 05:21:52 PM</a:t>
                      </a:r>
                      <a:endParaRPr lang="en-IN" sz="7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+14152307687</a:t>
                      </a:r>
                      <a:endParaRPr lang="en-IN" sz="7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Demo_EP</a:t>
                      </a:r>
                      <a:endParaRPr lang="en-IN" sz="700" b="0" i="0" u="none" strike="noStrike" err="1">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Exec_Demo_Exp0</a:t>
                      </a:r>
                      <a:endParaRPr lang="en-IN" sz="7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00:00:16</a:t>
                      </a:r>
                      <a:endParaRPr lang="en-IN" sz="7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KT_TelephonyQ</a:t>
                      </a:r>
                      <a:endParaRPr lang="en-IN" sz="700" b="0" i="0" u="none" strike="noStrike" err="1">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u="none" strike="noStrike">
                          <a:solidFill>
                            <a:srgbClr val="000000"/>
                          </a:solidFill>
                          <a:effectLst/>
                        </a:rPr>
                        <a:t>0:00:47</a:t>
                      </a:r>
                      <a:endParaRPr lang="en-IN" sz="7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591640"/>
                  </a:ext>
                </a:extLst>
              </a:tr>
            </a:tbl>
          </a:graphicData>
        </a:graphic>
      </p:graphicFrame>
      <p:graphicFrame>
        <p:nvGraphicFramePr>
          <p:cNvPr id="77" name="Table 73">
            <a:extLst>
              <a:ext uri="{FF2B5EF4-FFF2-40B4-BE49-F238E27FC236}">
                <a16:creationId xmlns:a16="http://schemas.microsoft.com/office/drawing/2014/main" id="{4BA95F2A-497A-DE4D-86A3-003665966D27}"/>
              </a:ext>
            </a:extLst>
          </p:cNvPr>
          <p:cNvGraphicFramePr>
            <a:graphicFrameLocks noGrp="1"/>
          </p:cNvGraphicFramePr>
          <p:nvPr/>
        </p:nvGraphicFramePr>
        <p:xfrm>
          <a:off x="111512" y="3354368"/>
          <a:ext cx="5704261" cy="497165"/>
        </p:xfrm>
        <a:graphic>
          <a:graphicData uri="http://schemas.openxmlformats.org/drawingml/2006/table">
            <a:tbl>
              <a:tblPr firstRow="1" bandRow="1">
                <a:tableStyleId>{69012ECD-51FC-41F1-AA8D-1B2483CD663E}</a:tableStyleId>
              </a:tblPr>
              <a:tblGrid>
                <a:gridCol w="899656">
                  <a:extLst>
                    <a:ext uri="{9D8B030D-6E8A-4147-A177-3AD203B41FA5}">
                      <a16:colId xmlns:a16="http://schemas.microsoft.com/office/drawing/2014/main" val="2295141501"/>
                    </a:ext>
                  </a:extLst>
                </a:gridCol>
                <a:gridCol w="677304">
                  <a:extLst>
                    <a:ext uri="{9D8B030D-6E8A-4147-A177-3AD203B41FA5}">
                      <a16:colId xmlns:a16="http://schemas.microsoft.com/office/drawing/2014/main" val="1231067167"/>
                    </a:ext>
                  </a:extLst>
                </a:gridCol>
                <a:gridCol w="750616">
                  <a:extLst>
                    <a:ext uri="{9D8B030D-6E8A-4147-A177-3AD203B41FA5}">
                      <a16:colId xmlns:a16="http://schemas.microsoft.com/office/drawing/2014/main" val="1633204232"/>
                    </a:ext>
                  </a:extLst>
                </a:gridCol>
                <a:gridCol w="814752">
                  <a:extLst>
                    <a:ext uri="{9D8B030D-6E8A-4147-A177-3AD203B41FA5}">
                      <a16:colId xmlns:a16="http://schemas.microsoft.com/office/drawing/2014/main" val="1246545479"/>
                    </a:ext>
                  </a:extLst>
                </a:gridCol>
                <a:gridCol w="814752">
                  <a:extLst>
                    <a:ext uri="{9D8B030D-6E8A-4147-A177-3AD203B41FA5}">
                      <a16:colId xmlns:a16="http://schemas.microsoft.com/office/drawing/2014/main" val="4186371543"/>
                    </a:ext>
                  </a:extLst>
                </a:gridCol>
                <a:gridCol w="814752">
                  <a:extLst>
                    <a:ext uri="{9D8B030D-6E8A-4147-A177-3AD203B41FA5}">
                      <a16:colId xmlns:a16="http://schemas.microsoft.com/office/drawing/2014/main" val="1383961475"/>
                    </a:ext>
                  </a:extLst>
                </a:gridCol>
                <a:gridCol w="932429">
                  <a:extLst>
                    <a:ext uri="{9D8B030D-6E8A-4147-A177-3AD203B41FA5}">
                      <a16:colId xmlns:a16="http://schemas.microsoft.com/office/drawing/2014/main" val="870947145"/>
                    </a:ext>
                  </a:extLst>
                </a:gridCol>
              </a:tblGrid>
              <a:tr h="243800">
                <a:tc>
                  <a:txBody>
                    <a:bodyPr/>
                    <a:lstStyle/>
                    <a:p>
                      <a:pPr algn="ctr" fontAlgn="ctr"/>
                      <a:r>
                        <a:rPr lang="en-IN" sz="800" b="1" i="0" u="none" strike="noStrike">
                          <a:solidFill>
                            <a:srgbClr val="000000"/>
                          </a:solidFill>
                          <a:effectLst/>
                          <a:latin typeface="Calibri" panose="020F0502020204030204" pitchFamily="34" charset="0"/>
                        </a:rPr>
                        <a:t>ASR SessionID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Agent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Login Timestamp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Agent Endpoint (DN)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Team Name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Idle Duration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Available Duration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229526420"/>
                  </a:ext>
                </a:extLst>
              </a:tr>
              <a:tr h="243800">
                <a:tc>
                  <a:txBody>
                    <a:bodyPr/>
                    <a:lstStyle/>
                    <a:p>
                      <a:pPr algn="l" fontAlgn="b"/>
                      <a:r>
                        <a:rPr lang="en-IN" sz="700" b="0" i="0" u="none" strike="noStrike">
                          <a:solidFill>
                            <a:srgbClr val="000000"/>
                          </a:solidFill>
                          <a:effectLst/>
                          <a:latin typeface="Calibri" panose="020F0502020204030204" pitchFamily="34" charset="0"/>
                        </a:rPr>
                        <a:t>f2f45e74-8fe6-4361-a48d-bd9487ce8e58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ktyagi ktyagi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2022-05-23 05:22:40 PM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+14695622405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Bosco_COVIDTestingApp</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0:00:14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0:00:06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591640"/>
                  </a:ext>
                </a:extLst>
              </a:tr>
            </a:tbl>
          </a:graphicData>
        </a:graphic>
      </p:graphicFrame>
      <p:sp>
        <p:nvSpPr>
          <p:cNvPr id="79" name="TextBox 78">
            <a:extLst>
              <a:ext uri="{FF2B5EF4-FFF2-40B4-BE49-F238E27FC236}">
                <a16:creationId xmlns:a16="http://schemas.microsoft.com/office/drawing/2014/main" id="{05202906-8581-204B-9DB7-563557101503}"/>
              </a:ext>
            </a:extLst>
          </p:cNvPr>
          <p:cNvSpPr txBox="1"/>
          <p:nvPr/>
        </p:nvSpPr>
        <p:spPr>
          <a:xfrm>
            <a:off x="4060972" y="2901067"/>
            <a:ext cx="676788" cy="215444"/>
          </a:xfrm>
          <a:prstGeom prst="rect">
            <a:avLst/>
          </a:prstGeom>
          <a:solidFill>
            <a:schemeClr val="bg1"/>
          </a:solidFill>
          <a:ln>
            <a:solidFill>
              <a:schemeClr val="accent1">
                <a:shade val="95000"/>
                <a:satMod val="105000"/>
              </a:schemeClr>
            </a:solidFill>
          </a:ln>
        </p:spPr>
        <p:txBody>
          <a:bodyPr wrap="square" rtlCol="0">
            <a:spAutoFit/>
          </a:bodyPr>
          <a:lstStyle>
            <a:defPPr>
              <a:defRPr lang="en-US"/>
            </a:defPPr>
            <a:lvl1pPr>
              <a:defRPr sz="1000">
                <a:solidFill>
                  <a:schemeClr val="bg2"/>
                </a:solidFill>
                <a:latin typeface="+mn-lt"/>
              </a:defRPr>
            </a:lvl1pPr>
          </a:lstStyle>
          <a:p>
            <a:r>
              <a:rPr lang="en-US" sz="800"/>
              <a:t>Idle State</a:t>
            </a:r>
          </a:p>
        </p:txBody>
      </p:sp>
      <p:cxnSp>
        <p:nvCxnSpPr>
          <p:cNvPr id="88" name="Curved Connector 87">
            <a:extLst>
              <a:ext uri="{FF2B5EF4-FFF2-40B4-BE49-F238E27FC236}">
                <a16:creationId xmlns:a16="http://schemas.microsoft.com/office/drawing/2014/main" id="{CDBFA508-A002-5649-A48F-553B441FCD7B}"/>
              </a:ext>
            </a:extLst>
          </p:cNvPr>
          <p:cNvCxnSpPr>
            <a:cxnSpLocks/>
            <a:stCxn id="32" idx="0"/>
            <a:endCxn id="84" idx="1"/>
          </p:cNvCxnSpPr>
          <p:nvPr/>
        </p:nvCxnSpPr>
        <p:spPr>
          <a:xfrm rot="5400000" flipH="1" flipV="1">
            <a:off x="5393267" y="2490188"/>
            <a:ext cx="310142" cy="511616"/>
          </a:xfrm>
          <a:prstGeom prst="curved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Table 101">
            <a:extLst>
              <a:ext uri="{FF2B5EF4-FFF2-40B4-BE49-F238E27FC236}">
                <a16:creationId xmlns:a16="http://schemas.microsoft.com/office/drawing/2014/main" id="{2BDE236C-AD79-6647-8310-236605D14D66}"/>
              </a:ext>
            </a:extLst>
          </p:cNvPr>
          <p:cNvGraphicFramePr>
            <a:graphicFrameLocks noGrp="1"/>
          </p:cNvGraphicFramePr>
          <p:nvPr>
            <p:extLst>
              <p:ext uri="{D42A27DB-BD31-4B8C-83A1-F6EECF244321}">
                <p14:modId xmlns:p14="http://schemas.microsoft.com/office/powerpoint/2010/main" val="3109855611"/>
              </p:ext>
            </p:extLst>
          </p:nvPr>
        </p:nvGraphicFramePr>
        <p:xfrm>
          <a:off x="2621190" y="3865912"/>
          <a:ext cx="6335081" cy="1251770"/>
        </p:xfrm>
        <a:graphic>
          <a:graphicData uri="http://schemas.openxmlformats.org/drawingml/2006/table">
            <a:tbl>
              <a:tblPr>
                <a:tableStyleId>{F5AB1C69-6EDB-4FF4-983F-18BD219EF322}</a:tableStyleId>
              </a:tblPr>
              <a:tblGrid>
                <a:gridCol w="606140">
                  <a:extLst>
                    <a:ext uri="{9D8B030D-6E8A-4147-A177-3AD203B41FA5}">
                      <a16:colId xmlns:a16="http://schemas.microsoft.com/office/drawing/2014/main" val="1025412919"/>
                    </a:ext>
                  </a:extLst>
                </a:gridCol>
                <a:gridCol w="1687285">
                  <a:extLst>
                    <a:ext uri="{9D8B030D-6E8A-4147-A177-3AD203B41FA5}">
                      <a16:colId xmlns:a16="http://schemas.microsoft.com/office/drawing/2014/main" val="652479596"/>
                    </a:ext>
                  </a:extLst>
                </a:gridCol>
                <a:gridCol w="825993">
                  <a:extLst>
                    <a:ext uri="{9D8B030D-6E8A-4147-A177-3AD203B41FA5}">
                      <a16:colId xmlns:a16="http://schemas.microsoft.com/office/drawing/2014/main" val="1289572276"/>
                    </a:ext>
                  </a:extLst>
                </a:gridCol>
                <a:gridCol w="1270759">
                  <a:extLst>
                    <a:ext uri="{9D8B030D-6E8A-4147-A177-3AD203B41FA5}">
                      <a16:colId xmlns:a16="http://schemas.microsoft.com/office/drawing/2014/main" val="1687743293"/>
                    </a:ext>
                  </a:extLst>
                </a:gridCol>
                <a:gridCol w="1944904">
                  <a:extLst>
                    <a:ext uri="{9D8B030D-6E8A-4147-A177-3AD203B41FA5}">
                      <a16:colId xmlns:a16="http://schemas.microsoft.com/office/drawing/2014/main" val="3532333467"/>
                    </a:ext>
                  </a:extLst>
                </a:gridCol>
              </a:tblGrid>
              <a:tr h="63100">
                <a:tc>
                  <a:txBody>
                    <a:bodyPr/>
                    <a:lstStyle/>
                    <a:p>
                      <a:pPr algn="ctr" fontAlgn="ctr"/>
                      <a:r>
                        <a:rPr lang="en-IN" sz="800" u="none" strike="noStrike">
                          <a:solidFill>
                            <a:schemeClr val="accent6"/>
                          </a:solidFill>
                          <a:effectLst/>
                        </a:rPr>
                        <a:t>Activity State</a:t>
                      </a:r>
                      <a:endParaRPr lang="en-IN" sz="800" b="1" i="0" u="none" strike="noStrike">
                        <a:solidFill>
                          <a:schemeClr val="accent6"/>
                        </a:solidFill>
                        <a:effectLst/>
                        <a:latin typeface="Calibri" panose="020F0502020204030204" pitchFamily="34" charset="0"/>
                      </a:endParaRPr>
                    </a:p>
                  </a:txBody>
                  <a:tcPr marL="6830" marR="6830" marT="6830" marB="0" anchor="ctr"/>
                </a:tc>
                <a:tc>
                  <a:txBody>
                    <a:bodyPr/>
                    <a:lstStyle/>
                    <a:p>
                      <a:pPr algn="ctr" fontAlgn="ctr"/>
                      <a:r>
                        <a:rPr lang="en-IN" sz="800" u="none" strike="noStrike">
                          <a:solidFill>
                            <a:schemeClr val="accent6"/>
                          </a:solidFill>
                          <a:effectLst/>
                        </a:rPr>
                        <a:t>Contact Session ID</a:t>
                      </a:r>
                      <a:endParaRPr lang="en-IN" sz="800" b="1" i="0" u="none" strike="noStrike">
                        <a:solidFill>
                          <a:schemeClr val="accent6"/>
                        </a:solidFill>
                        <a:effectLst/>
                        <a:latin typeface="Calibri" panose="020F0502020204030204" pitchFamily="34" charset="0"/>
                      </a:endParaRPr>
                    </a:p>
                  </a:txBody>
                  <a:tcPr marL="6830" marR="6830" marT="6830" marB="0" anchor="ctr"/>
                </a:tc>
                <a:tc>
                  <a:txBody>
                    <a:bodyPr/>
                    <a:lstStyle/>
                    <a:p>
                      <a:pPr algn="ctr" fontAlgn="ctr"/>
                      <a:r>
                        <a:rPr lang="en-IN" sz="800" u="none" strike="noStrike">
                          <a:solidFill>
                            <a:schemeClr val="accent6"/>
                          </a:solidFill>
                          <a:effectLst/>
                        </a:rPr>
                        <a:t>Activity Duration</a:t>
                      </a:r>
                      <a:endParaRPr lang="en-IN" sz="800" b="1" i="0" u="none" strike="noStrike">
                        <a:solidFill>
                          <a:schemeClr val="accent6"/>
                        </a:solidFill>
                        <a:effectLst/>
                        <a:latin typeface="Calibri" panose="020F0502020204030204" pitchFamily="34" charset="0"/>
                      </a:endParaRPr>
                    </a:p>
                  </a:txBody>
                  <a:tcPr marL="6830" marR="6830" marT="6830" marB="0" anchor="ctr"/>
                </a:tc>
                <a:tc>
                  <a:txBody>
                    <a:bodyPr/>
                    <a:lstStyle/>
                    <a:p>
                      <a:pPr algn="ctr" fontAlgn="ctr"/>
                      <a:r>
                        <a:rPr lang="en-IN" sz="800" u="none" strike="noStrike">
                          <a:solidFill>
                            <a:schemeClr val="accent6"/>
                          </a:solidFill>
                          <a:effectLst/>
                        </a:rPr>
                        <a:t>Activity Start Timestamp</a:t>
                      </a:r>
                      <a:endParaRPr lang="en-IN" sz="800" b="1" i="0" u="none" strike="noStrike">
                        <a:solidFill>
                          <a:schemeClr val="accent6"/>
                        </a:solidFill>
                        <a:effectLst/>
                        <a:latin typeface="Calibri" panose="020F0502020204030204" pitchFamily="34" charset="0"/>
                      </a:endParaRPr>
                    </a:p>
                  </a:txBody>
                  <a:tcPr marL="6830" marR="6830" marT="6830" marB="0" anchor="ctr"/>
                </a:tc>
                <a:tc>
                  <a:txBody>
                    <a:bodyPr/>
                    <a:lstStyle/>
                    <a:p>
                      <a:pPr algn="ctr" fontAlgn="ctr"/>
                      <a:r>
                        <a:rPr lang="en-IN" sz="800" u="none" strike="noStrike" dirty="0">
                          <a:solidFill>
                            <a:schemeClr val="accent6"/>
                          </a:solidFill>
                          <a:effectLst/>
                        </a:rPr>
                        <a:t>Activity End Timestamp</a:t>
                      </a:r>
                      <a:endParaRPr lang="en-IN" sz="800" b="1" i="0" u="none" strike="noStrike" dirty="0">
                        <a:solidFill>
                          <a:schemeClr val="accent6"/>
                        </a:solidFill>
                        <a:effectLst/>
                        <a:latin typeface="Calibri" panose="020F0502020204030204" pitchFamily="34" charset="0"/>
                      </a:endParaRPr>
                    </a:p>
                  </a:txBody>
                  <a:tcPr marL="6830" marR="6830" marT="6830" marB="0" anchor="ctr"/>
                </a:tc>
                <a:extLst>
                  <a:ext uri="{0D108BD9-81ED-4DB2-BD59-A6C34878D82A}">
                    <a16:rowId xmlns:a16="http://schemas.microsoft.com/office/drawing/2014/main" val="3096698081"/>
                  </a:ext>
                </a:extLst>
              </a:tr>
              <a:tr h="63100">
                <a:tc>
                  <a:txBody>
                    <a:bodyPr/>
                    <a:lstStyle/>
                    <a:p>
                      <a:pPr algn="ctr" fontAlgn="b"/>
                      <a:r>
                        <a:rPr lang="en-IN" sz="700" u="none" strike="noStrike">
                          <a:effectLst/>
                        </a:rPr>
                        <a:t>idle</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00:00:14</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05:22:40 PM</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05:22:55 PM</a:t>
                      </a:r>
                      <a:endParaRPr lang="en-IN" sz="700" b="0" i="0" u="none" strike="noStrike">
                        <a:solidFill>
                          <a:srgbClr val="000000"/>
                        </a:solidFill>
                        <a:effectLst/>
                        <a:latin typeface="Calibri" panose="020F0502020204030204" pitchFamily="34" charset="0"/>
                      </a:endParaRPr>
                    </a:p>
                  </a:txBody>
                  <a:tcPr marL="6830" marR="6830" marT="6830" marB="0" anchor="b"/>
                </a:tc>
                <a:extLst>
                  <a:ext uri="{0D108BD9-81ED-4DB2-BD59-A6C34878D82A}">
                    <a16:rowId xmlns:a16="http://schemas.microsoft.com/office/drawing/2014/main" val="1294494501"/>
                  </a:ext>
                </a:extLst>
              </a:tr>
              <a:tr h="63100">
                <a:tc>
                  <a:txBody>
                    <a:bodyPr/>
                    <a:lstStyle/>
                    <a:p>
                      <a:pPr algn="ctr" fontAlgn="b"/>
                      <a:r>
                        <a:rPr lang="en-IN" sz="700" u="none" strike="noStrike">
                          <a:effectLst/>
                        </a:rPr>
                        <a:t>available</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00:00:02</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05:22:55 PM</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05:22:57 PM</a:t>
                      </a:r>
                      <a:endParaRPr lang="en-IN" sz="700" b="0" i="0" u="none" strike="noStrike">
                        <a:solidFill>
                          <a:srgbClr val="000000"/>
                        </a:solidFill>
                        <a:effectLst/>
                        <a:latin typeface="Calibri" panose="020F0502020204030204" pitchFamily="34" charset="0"/>
                      </a:endParaRPr>
                    </a:p>
                  </a:txBody>
                  <a:tcPr marL="6830" marR="6830" marT="6830" marB="0" anchor="b"/>
                </a:tc>
                <a:extLst>
                  <a:ext uri="{0D108BD9-81ED-4DB2-BD59-A6C34878D82A}">
                    <a16:rowId xmlns:a16="http://schemas.microsoft.com/office/drawing/2014/main" val="1683119476"/>
                  </a:ext>
                </a:extLst>
              </a:tr>
              <a:tr h="63100">
                <a:tc>
                  <a:txBody>
                    <a:bodyPr/>
                    <a:lstStyle/>
                    <a:p>
                      <a:pPr algn="ctr" fontAlgn="b"/>
                      <a:r>
                        <a:rPr lang="en-IN" sz="700" u="none" strike="noStrike">
                          <a:effectLst/>
                        </a:rPr>
                        <a:t>ringing</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b="1" u="none" strike="noStrike">
                          <a:effectLst/>
                        </a:rPr>
                        <a:t>6f45bd49-8334-4fb7-b1c5-7d18597b694b</a:t>
                      </a:r>
                      <a:endParaRPr lang="en-IN" sz="700" b="1"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00:00:07</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05:22:57 PM</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05:23:03 PM</a:t>
                      </a:r>
                      <a:endParaRPr lang="en-IN" sz="700" b="0" i="0" u="none" strike="noStrike">
                        <a:solidFill>
                          <a:srgbClr val="000000"/>
                        </a:solidFill>
                        <a:effectLst/>
                        <a:latin typeface="Calibri" panose="020F0502020204030204" pitchFamily="34" charset="0"/>
                      </a:endParaRPr>
                    </a:p>
                  </a:txBody>
                  <a:tcPr marL="6830" marR="6830" marT="6830" marB="0" anchor="b"/>
                </a:tc>
                <a:extLst>
                  <a:ext uri="{0D108BD9-81ED-4DB2-BD59-A6C34878D82A}">
                    <a16:rowId xmlns:a16="http://schemas.microsoft.com/office/drawing/2014/main" val="1932774585"/>
                  </a:ext>
                </a:extLst>
              </a:tr>
              <a:tr h="63100">
                <a:tc>
                  <a:txBody>
                    <a:bodyPr/>
                    <a:lstStyle/>
                    <a:p>
                      <a:pPr algn="ctr" fontAlgn="b"/>
                      <a:r>
                        <a:rPr lang="en-IN" sz="700" u="none" strike="noStrike">
                          <a:effectLst/>
                        </a:rPr>
                        <a:t>connected</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b="1" u="none" strike="noStrike">
                          <a:effectLst/>
                        </a:rPr>
                        <a:t>6f45bd49-8334-4fb7-b1c5-7d18597b694b</a:t>
                      </a:r>
                      <a:endParaRPr lang="en-IN" sz="700" b="1"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00:00:20</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05:23:03 PM</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05:23:23 PM</a:t>
                      </a:r>
                      <a:endParaRPr lang="en-IN" sz="700" b="0" i="0" u="none" strike="noStrike">
                        <a:solidFill>
                          <a:srgbClr val="000000"/>
                        </a:solidFill>
                        <a:effectLst/>
                        <a:latin typeface="Calibri" panose="020F0502020204030204" pitchFamily="34" charset="0"/>
                      </a:endParaRPr>
                    </a:p>
                  </a:txBody>
                  <a:tcPr marL="6830" marR="6830" marT="6830" marB="0" anchor="b"/>
                </a:tc>
                <a:extLst>
                  <a:ext uri="{0D108BD9-81ED-4DB2-BD59-A6C34878D82A}">
                    <a16:rowId xmlns:a16="http://schemas.microsoft.com/office/drawing/2014/main" val="2213651976"/>
                  </a:ext>
                </a:extLst>
              </a:tr>
              <a:tr h="63100">
                <a:tc>
                  <a:txBody>
                    <a:bodyPr/>
                    <a:lstStyle/>
                    <a:p>
                      <a:pPr algn="ctr" fontAlgn="b"/>
                      <a:r>
                        <a:rPr lang="en-IN" sz="700" u="none" strike="noStrike">
                          <a:effectLst/>
                        </a:rPr>
                        <a:t>wrapup</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b="1" u="none" strike="noStrike">
                          <a:effectLst/>
                        </a:rPr>
                        <a:t>6f45bd49-8334-4fb7-b1c5-7d18597b694b</a:t>
                      </a:r>
                      <a:endParaRPr lang="en-IN" sz="700" b="1"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00:00:05</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05:23:23 PM</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05:23:27 PM</a:t>
                      </a:r>
                      <a:endParaRPr lang="en-IN" sz="700" b="0" i="0" u="none" strike="noStrike">
                        <a:solidFill>
                          <a:srgbClr val="000000"/>
                        </a:solidFill>
                        <a:effectLst/>
                        <a:latin typeface="Calibri" panose="020F0502020204030204" pitchFamily="34" charset="0"/>
                      </a:endParaRPr>
                    </a:p>
                  </a:txBody>
                  <a:tcPr marL="6830" marR="6830" marT="6830" marB="0" anchor="b"/>
                </a:tc>
                <a:extLst>
                  <a:ext uri="{0D108BD9-81ED-4DB2-BD59-A6C34878D82A}">
                    <a16:rowId xmlns:a16="http://schemas.microsoft.com/office/drawing/2014/main" val="3684970872"/>
                  </a:ext>
                </a:extLst>
              </a:tr>
              <a:tr h="63100">
                <a:tc>
                  <a:txBody>
                    <a:bodyPr/>
                    <a:lstStyle/>
                    <a:p>
                      <a:pPr algn="ctr" fontAlgn="b"/>
                      <a:r>
                        <a:rPr lang="en-IN" sz="700" u="none" strike="noStrike">
                          <a:effectLst/>
                        </a:rPr>
                        <a:t>logged-out</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00:00:00</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a:effectLst/>
                        </a:rPr>
                        <a:t>05/23/2022 05:23:32 PM</a:t>
                      </a:r>
                      <a:endParaRPr lang="en-IN" sz="700" b="0" i="0" u="none" strike="noStrike">
                        <a:solidFill>
                          <a:srgbClr val="000000"/>
                        </a:solidFill>
                        <a:effectLst/>
                        <a:latin typeface="Calibri" panose="020F0502020204030204" pitchFamily="34" charset="0"/>
                      </a:endParaRPr>
                    </a:p>
                  </a:txBody>
                  <a:tcPr marL="6830" marR="6830" marT="6830" marB="0" anchor="b"/>
                </a:tc>
                <a:tc>
                  <a:txBody>
                    <a:bodyPr/>
                    <a:lstStyle/>
                    <a:p>
                      <a:pPr algn="ctr" fontAlgn="b"/>
                      <a:r>
                        <a:rPr lang="en-IN" sz="700" u="none" strike="noStrike" dirty="0">
                          <a:effectLst/>
                        </a:rPr>
                        <a:t>05/23/2022 05:23:32 PM</a:t>
                      </a:r>
                      <a:endParaRPr lang="en-IN" sz="700" b="0" i="0" u="none" strike="noStrike" dirty="0">
                        <a:solidFill>
                          <a:srgbClr val="000000"/>
                        </a:solidFill>
                        <a:effectLst/>
                        <a:latin typeface="Calibri" panose="020F0502020204030204" pitchFamily="34" charset="0"/>
                      </a:endParaRPr>
                    </a:p>
                  </a:txBody>
                  <a:tcPr marL="6830" marR="6830" marT="6830" marB="0" anchor="b"/>
                </a:tc>
                <a:extLst>
                  <a:ext uri="{0D108BD9-81ED-4DB2-BD59-A6C34878D82A}">
                    <a16:rowId xmlns:a16="http://schemas.microsoft.com/office/drawing/2014/main" val="2375642472"/>
                  </a:ext>
                </a:extLst>
              </a:tr>
            </a:tbl>
          </a:graphicData>
        </a:graphic>
      </p:graphicFrame>
      <p:cxnSp>
        <p:nvCxnSpPr>
          <p:cNvPr id="111" name="Curved Connector 110">
            <a:extLst>
              <a:ext uri="{FF2B5EF4-FFF2-40B4-BE49-F238E27FC236}">
                <a16:creationId xmlns:a16="http://schemas.microsoft.com/office/drawing/2014/main" id="{85F28316-84E1-0F40-9E9F-7332A7281EBD}"/>
              </a:ext>
            </a:extLst>
          </p:cNvPr>
          <p:cNvCxnSpPr>
            <a:cxnSpLocks/>
            <a:stCxn id="116" idx="3"/>
            <a:endCxn id="112" idx="1"/>
          </p:cNvCxnSpPr>
          <p:nvPr/>
        </p:nvCxnSpPr>
        <p:spPr>
          <a:xfrm>
            <a:off x="1129989" y="4055876"/>
            <a:ext cx="1013752" cy="188131"/>
          </a:xfrm>
          <a:prstGeom prst="curved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2" name="Left Brace 111">
            <a:extLst>
              <a:ext uri="{FF2B5EF4-FFF2-40B4-BE49-F238E27FC236}">
                <a16:creationId xmlns:a16="http://schemas.microsoft.com/office/drawing/2014/main" id="{3101E808-C0E2-9A4E-8DD0-46494552CC39}"/>
              </a:ext>
            </a:extLst>
          </p:cNvPr>
          <p:cNvSpPr/>
          <p:nvPr/>
        </p:nvSpPr>
        <p:spPr>
          <a:xfrm>
            <a:off x="2143741" y="3970282"/>
            <a:ext cx="406171" cy="705440"/>
          </a:xfrm>
          <a:prstGeom prst="leftBrace">
            <a:avLst>
              <a:gd name="adj1" fmla="val 50326"/>
              <a:gd name="adj2" fmla="val 38802"/>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3A0A8B73-495A-A041-8D8E-7964D8F462D2}"/>
              </a:ext>
            </a:extLst>
          </p:cNvPr>
          <p:cNvSpPr txBox="1"/>
          <p:nvPr/>
        </p:nvSpPr>
        <p:spPr>
          <a:xfrm>
            <a:off x="84000" y="3871210"/>
            <a:ext cx="1045989" cy="369332"/>
          </a:xfrm>
          <a:prstGeom prst="rect">
            <a:avLst/>
          </a:prstGeom>
          <a:solidFill>
            <a:schemeClr val="accent2"/>
          </a:solidFill>
          <a:ln>
            <a:solidFill>
              <a:srgbClr val="00BCEB"/>
            </a:solidFill>
          </a:ln>
        </p:spPr>
        <p:txBody>
          <a:bodyPr wrap="square" rtlCol="0">
            <a:spAutoFit/>
          </a:bodyPr>
          <a:lstStyle>
            <a:defPPr>
              <a:defRPr lang="en-US"/>
            </a:defPPr>
            <a:lvl1pPr>
              <a:defRPr sz="1200">
                <a:solidFill>
                  <a:schemeClr val="bg2"/>
                </a:solidFill>
                <a:latin typeface="+mn-lt"/>
              </a:defRPr>
            </a:lvl1pPr>
          </a:lstStyle>
          <a:p>
            <a:r>
              <a:rPr lang="en-US" sz="900"/>
              <a:t>Agent Session</a:t>
            </a:r>
          </a:p>
          <a:p>
            <a:r>
              <a:rPr lang="en-US" sz="900"/>
              <a:t>Record</a:t>
            </a:r>
          </a:p>
        </p:txBody>
      </p:sp>
      <p:sp>
        <p:nvSpPr>
          <p:cNvPr id="117" name="TextBox 116">
            <a:extLst>
              <a:ext uri="{FF2B5EF4-FFF2-40B4-BE49-F238E27FC236}">
                <a16:creationId xmlns:a16="http://schemas.microsoft.com/office/drawing/2014/main" id="{55CC75BE-14EE-0F46-9191-0F5A5031A1CB}"/>
              </a:ext>
            </a:extLst>
          </p:cNvPr>
          <p:cNvSpPr txBox="1"/>
          <p:nvPr/>
        </p:nvSpPr>
        <p:spPr>
          <a:xfrm>
            <a:off x="128606" y="834096"/>
            <a:ext cx="1118225" cy="400110"/>
          </a:xfrm>
          <a:prstGeom prst="rect">
            <a:avLst/>
          </a:prstGeom>
          <a:solidFill>
            <a:schemeClr val="accent1"/>
          </a:solidFill>
          <a:ln>
            <a:solidFill>
              <a:srgbClr val="00BCEB"/>
            </a:solidFill>
          </a:ln>
        </p:spPr>
        <p:txBody>
          <a:bodyPr wrap="square" rtlCol="0">
            <a:spAutoFit/>
          </a:bodyPr>
          <a:lstStyle>
            <a:defPPr>
              <a:defRPr lang="en-US"/>
            </a:defPPr>
            <a:lvl1pPr>
              <a:defRPr sz="1200">
                <a:solidFill>
                  <a:schemeClr val="bg2"/>
                </a:solidFill>
                <a:latin typeface="+mn-lt"/>
              </a:defRPr>
            </a:lvl1pPr>
          </a:lstStyle>
          <a:p>
            <a:r>
              <a:rPr lang="en-US" sz="1000"/>
              <a:t>Customer Session Record</a:t>
            </a:r>
          </a:p>
        </p:txBody>
      </p:sp>
      <p:sp>
        <p:nvSpPr>
          <p:cNvPr id="118" name="TextBox 117">
            <a:extLst>
              <a:ext uri="{FF2B5EF4-FFF2-40B4-BE49-F238E27FC236}">
                <a16:creationId xmlns:a16="http://schemas.microsoft.com/office/drawing/2014/main" id="{C5551DED-E9A7-0742-9F95-30F0E96B8621}"/>
              </a:ext>
            </a:extLst>
          </p:cNvPr>
          <p:cNvSpPr txBox="1"/>
          <p:nvPr/>
        </p:nvSpPr>
        <p:spPr>
          <a:xfrm>
            <a:off x="1332314" y="343295"/>
            <a:ext cx="1111202" cy="369332"/>
          </a:xfrm>
          <a:prstGeom prst="rect">
            <a:avLst/>
          </a:prstGeom>
          <a:solidFill>
            <a:schemeClr val="accent5"/>
          </a:solidFill>
          <a:ln>
            <a:solidFill>
              <a:srgbClr val="00BCEB"/>
            </a:solidFill>
          </a:ln>
        </p:spPr>
        <p:txBody>
          <a:bodyPr wrap="none" rtlCol="0">
            <a:spAutoFit/>
          </a:bodyPr>
          <a:lstStyle/>
          <a:p>
            <a:r>
              <a:rPr lang="en-US" sz="900">
                <a:solidFill>
                  <a:schemeClr val="bg2"/>
                </a:solidFill>
                <a:latin typeface="+mn-lt"/>
              </a:rPr>
              <a:t>Customer Activity</a:t>
            </a:r>
          </a:p>
          <a:p>
            <a:r>
              <a:rPr lang="en-US" sz="900">
                <a:solidFill>
                  <a:schemeClr val="bg2"/>
                </a:solidFill>
                <a:latin typeface="+mn-lt"/>
              </a:rPr>
              <a:t>Record</a:t>
            </a:r>
          </a:p>
        </p:txBody>
      </p:sp>
      <p:graphicFrame>
        <p:nvGraphicFramePr>
          <p:cNvPr id="119" name="Table 118">
            <a:extLst>
              <a:ext uri="{FF2B5EF4-FFF2-40B4-BE49-F238E27FC236}">
                <a16:creationId xmlns:a16="http://schemas.microsoft.com/office/drawing/2014/main" id="{EFBBF8D5-5D23-9740-A26F-990C3DD3B94A}"/>
              </a:ext>
            </a:extLst>
          </p:cNvPr>
          <p:cNvGraphicFramePr>
            <a:graphicFrameLocks noGrp="1"/>
          </p:cNvGraphicFramePr>
          <p:nvPr/>
        </p:nvGraphicFramePr>
        <p:xfrm>
          <a:off x="2602846" y="335830"/>
          <a:ext cx="6353426" cy="932521"/>
        </p:xfrm>
        <a:graphic>
          <a:graphicData uri="http://schemas.openxmlformats.org/drawingml/2006/table">
            <a:tbl>
              <a:tblPr>
                <a:tableStyleId>{F5AB1C69-6EDB-4FF4-983F-18BD219EF322}</a:tableStyleId>
              </a:tblPr>
              <a:tblGrid>
                <a:gridCol w="1118559">
                  <a:extLst>
                    <a:ext uri="{9D8B030D-6E8A-4147-A177-3AD203B41FA5}">
                      <a16:colId xmlns:a16="http://schemas.microsoft.com/office/drawing/2014/main" val="3668219981"/>
                    </a:ext>
                  </a:extLst>
                </a:gridCol>
                <a:gridCol w="1565986">
                  <a:extLst>
                    <a:ext uri="{9D8B030D-6E8A-4147-A177-3AD203B41FA5}">
                      <a16:colId xmlns:a16="http://schemas.microsoft.com/office/drawing/2014/main" val="1573715072"/>
                    </a:ext>
                  </a:extLst>
                </a:gridCol>
                <a:gridCol w="1476500">
                  <a:extLst>
                    <a:ext uri="{9D8B030D-6E8A-4147-A177-3AD203B41FA5}">
                      <a16:colId xmlns:a16="http://schemas.microsoft.com/office/drawing/2014/main" val="4016436691"/>
                    </a:ext>
                  </a:extLst>
                </a:gridCol>
                <a:gridCol w="939592">
                  <a:extLst>
                    <a:ext uri="{9D8B030D-6E8A-4147-A177-3AD203B41FA5}">
                      <a16:colId xmlns:a16="http://schemas.microsoft.com/office/drawing/2014/main" val="4130834490"/>
                    </a:ext>
                  </a:extLst>
                </a:gridCol>
                <a:gridCol w="1252789">
                  <a:extLst>
                    <a:ext uri="{9D8B030D-6E8A-4147-A177-3AD203B41FA5}">
                      <a16:colId xmlns:a16="http://schemas.microsoft.com/office/drawing/2014/main" val="422284156"/>
                    </a:ext>
                  </a:extLst>
                </a:gridCol>
              </a:tblGrid>
              <a:tr h="248552">
                <a:tc>
                  <a:txBody>
                    <a:bodyPr/>
                    <a:lstStyle/>
                    <a:p>
                      <a:pPr marL="0" algn="ctr" defTabSz="685777" rtl="0" eaLnBrk="1" fontAlgn="ctr" latinLnBrk="0" hangingPunct="1"/>
                      <a:r>
                        <a:rPr lang="en-IN" sz="800" u="none" strike="noStrike" kern="1200">
                          <a:solidFill>
                            <a:schemeClr val="accent6"/>
                          </a:solidFill>
                          <a:effectLst/>
                        </a:rPr>
                        <a:t>Value of Activity State</a:t>
                      </a:r>
                      <a:endParaRPr lang="en-IN" sz="800" u="none" strike="noStrike" kern="1200">
                        <a:solidFill>
                          <a:schemeClr val="accent6"/>
                        </a:solidFill>
                        <a:effectLst/>
                        <a:latin typeface="+mn-lt"/>
                        <a:ea typeface="+mn-ea"/>
                        <a:cs typeface="+mn-cs"/>
                      </a:endParaRPr>
                    </a:p>
                  </a:txBody>
                  <a:tcPr marL="6943" marR="6943" marT="6943" marB="0" anchor="ctr"/>
                </a:tc>
                <a:tc>
                  <a:txBody>
                    <a:bodyPr/>
                    <a:lstStyle/>
                    <a:p>
                      <a:pPr marL="0" algn="ctr" defTabSz="685777" rtl="0" eaLnBrk="1" fontAlgn="ctr" latinLnBrk="0" hangingPunct="1"/>
                      <a:r>
                        <a:rPr lang="en-IN" sz="800" u="none" strike="noStrike" kern="1200">
                          <a:solidFill>
                            <a:schemeClr val="accent6"/>
                          </a:solidFill>
                          <a:effectLst/>
                        </a:rPr>
                        <a:t>Value of Activity Start Timestamp</a:t>
                      </a:r>
                      <a:endParaRPr lang="en-IN" sz="800" u="none" strike="noStrike" kern="1200">
                        <a:solidFill>
                          <a:schemeClr val="accent6"/>
                        </a:solidFill>
                        <a:effectLst/>
                        <a:latin typeface="+mn-lt"/>
                        <a:ea typeface="+mn-ea"/>
                        <a:cs typeface="+mn-cs"/>
                      </a:endParaRPr>
                    </a:p>
                  </a:txBody>
                  <a:tcPr marL="6943" marR="6943" marT="6943" marB="0" anchor="ctr"/>
                </a:tc>
                <a:tc>
                  <a:txBody>
                    <a:bodyPr/>
                    <a:lstStyle/>
                    <a:p>
                      <a:pPr marL="0" algn="ctr" defTabSz="685777" rtl="0" eaLnBrk="1" fontAlgn="ctr" latinLnBrk="0" hangingPunct="1"/>
                      <a:r>
                        <a:rPr lang="en-IN" sz="800" u="none" strike="noStrike" kern="1200">
                          <a:solidFill>
                            <a:schemeClr val="accent6"/>
                          </a:solidFill>
                          <a:effectLst/>
                        </a:rPr>
                        <a:t>Value of Activity End Timestamp</a:t>
                      </a:r>
                      <a:endParaRPr lang="en-IN" sz="800" u="none" strike="noStrike" kern="1200">
                        <a:solidFill>
                          <a:schemeClr val="accent6"/>
                        </a:solidFill>
                        <a:effectLst/>
                        <a:latin typeface="+mn-lt"/>
                        <a:ea typeface="+mn-ea"/>
                        <a:cs typeface="+mn-cs"/>
                      </a:endParaRPr>
                    </a:p>
                  </a:txBody>
                  <a:tcPr marL="6943" marR="6943" marT="6943" marB="0" anchor="ctr"/>
                </a:tc>
                <a:tc>
                  <a:txBody>
                    <a:bodyPr/>
                    <a:lstStyle/>
                    <a:p>
                      <a:pPr marL="0" algn="ctr" defTabSz="685777" rtl="0" eaLnBrk="1" fontAlgn="ctr" latinLnBrk="0" hangingPunct="1"/>
                      <a:r>
                        <a:rPr lang="en-IN" sz="800" u="none" strike="noStrike" kern="1200">
                          <a:solidFill>
                            <a:schemeClr val="accent6"/>
                          </a:solidFill>
                          <a:effectLst/>
                        </a:rPr>
                        <a:t>Value of Queue Name</a:t>
                      </a:r>
                      <a:endParaRPr lang="en-IN" sz="800" u="none" strike="noStrike" kern="1200">
                        <a:solidFill>
                          <a:schemeClr val="accent6"/>
                        </a:solidFill>
                        <a:effectLst/>
                        <a:latin typeface="+mn-lt"/>
                        <a:ea typeface="+mn-ea"/>
                        <a:cs typeface="+mn-cs"/>
                      </a:endParaRPr>
                    </a:p>
                  </a:txBody>
                  <a:tcPr marL="6943" marR="6943" marT="6943" marB="0" anchor="ctr"/>
                </a:tc>
                <a:tc>
                  <a:txBody>
                    <a:bodyPr/>
                    <a:lstStyle/>
                    <a:p>
                      <a:pPr marL="0" algn="ctr" defTabSz="685777" rtl="0" eaLnBrk="1" fontAlgn="ctr" latinLnBrk="0" hangingPunct="1"/>
                      <a:r>
                        <a:rPr lang="en-IN" sz="800" u="none" strike="noStrike" kern="1200">
                          <a:solidFill>
                            <a:schemeClr val="accent6"/>
                          </a:solidFill>
                          <a:effectLst/>
                        </a:rPr>
                        <a:t>Value of Activity Duration</a:t>
                      </a:r>
                      <a:endParaRPr lang="en-IN" sz="800" u="none" strike="noStrike" kern="1200">
                        <a:solidFill>
                          <a:schemeClr val="accent6"/>
                        </a:solidFill>
                        <a:effectLst/>
                        <a:latin typeface="+mn-lt"/>
                        <a:ea typeface="+mn-ea"/>
                        <a:cs typeface="+mn-cs"/>
                      </a:endParaRPr>
                    </a:p>
                  </a:txBody>
                  <a:tcPr marL="6943" marR="6943" marT="6943" marB="0" anchor="ctr"/>
                </a:tc>
                <a:extLst>
                  <a:ext uri="{0D108BD9-81ED-4DB2-BD59-A6C34878D82A}">
                    <a16:rowId xmlns:a16="http://schemas.microsoft.com/office/drawing/2014/main" val="486375215"/>
                  </a:ext>
                </a:extLst>
              </a:tr>
              <a:tr h="112612">
                <a:tc>
                  <a:txBody>
                    <a:bodyPr/>
                    <a:lstStyle/>
                    <a:p>
                      <a:pPr algn="ctr" fontAlgn="b"/>
                      <a:r>
                        <a:rPr lang="en-IN" sz="700" u="none" strike="noStrike">
                          <a:effectLst/>
                        </a:rPr>
                        <a:t>new</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05:21:52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05:21:52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0:00:01</a:t>
                      </a:r>
                      <a:endParaRPr lang="en-IN" sz="700" b="0" i="0" u="none" strike="noStrike">
                        <a:solidFill>
                          <a:srgbClr val="000000"/>
                        </a:solidFill>
                        <a:effectLst/>
                        <a:latin typeface="Calibri" panose="020F0502020204030204" pitchFamily="34" charset="0"/>
                      </a:endParaRPr>
                    </a:p>
                  </a:txBody>
                  <a:tcPr marL="6943" marR="6943" marT="6943" marB="0" anchor="b"/>
                </a:tc>
                <a:extLst>
                  <a:ext uri="{0D108BD9-81ED-4DB2-BD59-A6C34878D82A}">
                    <a16:rowId xmlns:a16="http://schemas.microsoft.com/office/drawing/2014/main" val="2876992127"/>
                  </a:ext>
                </a:extLst>
              </a:tr>
              <a:tr h="112612">
                <a:tc>
                  <a:txBody>
                    <a:bodyPr/>
                    <a:lstStyle/>
                    <a:p>
                      <a:pPr algn="ctr" fontAlgn="b"/>
                      <a:r>
                        <a:rPr lang="en-IN" sz="700" u="none" strike="noStrike">
                          <a:effectLst/>
                        </a:rPr>
                        <a:t>ivr-connected</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05:21:52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05:22:08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0:00:16</a:t>
                      </a:r>
                      <a:endParaRPr lang="en-IN" sz="700" b="0" i="0" u="none" strike="noStrike">
                        <a:solidFill>
                          <a:srgbClr val="000000"/>
                        </a:solidFill>
                        <a:effectLst/>
                        <a:latin typeface="Calibri" panose="020F0502020204030204" pitchFamily="34" charset="0"/>
                      </a:endParaRPr>
                    </a:p>
                  </a:txBody>
                  <a:tcPr marL="6943" marR="6943" marT="6943" marB="0" anchor="b"/>
                </a:tc>
                <a:extLst>
                  <a:ext uri="{0D108BD9-81ED-4DB2-BD59-A6C34878D82A}">
                    <a16:rowId xmlns:a16="http://schemas.microsoft.com/office/drawing/2014/main" val="3951724549"/>
                  </a:ext>
                </a:extLst>
              </a:tr>
              <a:tr h="112612">
                <a:tc>
                  <a:txBody>
                    <a:bodyPr/>
                    <a:lstStyle/>
                    <a:p>
                      <a:pPr algn="ctr" fontAlgn="b"/>
                      <a:r>
                        <a:rPr lang="en-IN" sz="700" u="none" strike="noStrike">
                          <a:effectLst/>
                        </a:rPr>
                        <a:t>parked</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05:22:08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05:22:55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KT_TelephonyQ</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0:00:47</a:t>
                      </a:r>
                      <a:endParaRPr lang="en-IN" sz="700" b="0" i="0" u="none" strike="noStrike">
                        <a:solidFill>
                          <a:srgbClr val="000000"/>
                        </a:solidFill>
                        <a:effectLst/>
                        <a:latin typeface="Calibri" panose="020F0502020204030204" pitchFamily="34" charset="0"/>
                      </a:endParaRPr>
                    </a:p>
                  </a:txBody>
                  <a:tcPr marL="6943" marR="6943" marT="6943" marB="0" anchor="b"/>
                </a:tc>
                <a:extLst>
                  <a:ext uri="{0D108BD9-81ED-4DB2-BD59-A6C34878D82A}">
                    <a16:rowId xmlns:a16="http://schemas.microsoft.com/office/drawing/2014/main" val="1352400120"/>
                  </a:ext>
                </a:extLst>
              </a:tr>
              <a:tr h="112612">
                <a:tc>
                  <a:txBody>
                    <a:bodyPr/>
                    <a:lstStyle/>
                    <a:p>
                      <a:pPr algn="ctr" fontAlgn="b"/>
                      <a:r>
                        <a:rPr lang="en-IN" sz="700" u="none" strike="noStrike">
                          <a:effectLst/>
                        </a:rPr>
                        <a:t>connect</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05:22:55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05:23:03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KT_TelephonyQ</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0:00:08</a:t>
                      </a:r>
                      <a:endParaRPr lang="en-IN" sz="700" b="0" i="0" u="none" strike="noStrike">
                        <a:solidFill>
                          <a:srgbClr val="000000"/>
                        </a:solidFill>
                        <a:effectLst/>
                        <a:latin typeface="Calibri" panose="020F0502020204030204" pitchFamily="34" charset="0"/>
                      </a:endParaRPr>
                    </a:p>
                  </a:txBody>
                  <a:tcPr marL="6943" marR="6943" marT="6943" marB="0" anchor="b"/>
                </a:tc>
                <a:extLst>
                  <a:ext uri="{0D108BD9-81ED-4DB2-BD59-A6C34878D82A}">
                    <a16:rowId xmlns:a16="http://schemas.microsoft.com/office/drawing/2014/main" val="1365623687"/>
                  </a:ext>
                </a:extLst>
              </a:tr>
              <a:tr h="112612">
                <a:tc>
                  <a:txBody>
                    <a:bodyPr/>
                    <a:lstStyle/>
                    <a:p>
                      <a:pPr algn="ctr" fontAlgn="b"/>
                      <a:r>
                        <a:rPr lang="en-IN" sz="700" u="none" strike="noStrike">
                          <a:effectLst/>
                        </a:rPr>
                        <a:t>connected</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05:23:03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05:23:23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KT_TelephonyQ</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0:00:20</a:t>
                      </a:r>
                      <a:endParaRPr lang="en-IN" sz="700" b="0" i="0" u="none" strike="noStrike">
                        <a:solidFill>
                          <a:srgbClr val="000000"/>
                        </a:solidFill>
                        <a:effectLst/>
                        <a:latin typeface="Calibri" panose="020F0502020204030204" pitchFamily="34" charset="0"/>
                      </a:endParaRPr>
                    </a:p>
                  </a:txBody>
                  <a:tcPr marL="6943" marR="6943" marT="6943" marB="0" anchor="b"/>
                </a:tc>
                <a:extLst>
                  <a:ext uri="{0D108BD9-81ED-4DB2-BD59-A6C34878D82A}">
                    <a16:rowId xmlns:a16="http://schemas.microsoft.com/office/drawing/2014/main" val="3612067304"/>
                  </a:ext>
                </a:extLst>
              </a:tr>
              <a:tr h="112612">
                <a:tc>
                  <a:txBody>
                    <a:bodyPr/>
                    <a:lstStyle/>
                    <a:p>
                      <a:pPr algn="ctr" fontAlgn="b"/>
                      <a:r>
                        <a:rPr lang="en-IN" sz="700" u="none" strike="noStrike">
                          <a:effectLst/>
                        </a:rPr>
                        <a:t>Ended</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05:23:23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2022-05-23 05:23:23 PM</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KT_TelephonyQ</a:t>
                      </a:r>
                      <a:endParaRPr lang="en-IN" sz="700" b="0" i="0" u="none" strike="noStrike">
                        <a:solidFill>
                          <a:srgbClr val="000000"/>
                        </a:solidFill>
                        <a:effectLst/>
                        <a:latin typeface="Calibri" panose="020F0502020204030204" pitchFamily="34" charset="0"/>
                      </a:endParaRPr>
                    </a:p>
                  </a:txBody>
                  <a:tcPr marL="6943" marR="6943" marT="6943" marB="0" anchor="b"/>
                </a:tc>
                <a:tc>
                  <a:txBody>
                    <a:bodyPr/>
                    <a:lstStyle/>
                    <a:p>
                      <a:pPr algn="ctr" fontAlgn="b"/>
                      <a:r>
                        <a:rPr lang="en-IN" sz="700" u="none" strike="noStrike">
                          <a:effectLst/>
                        </a:rPr>
                        <a:t>0:00:00</a:t>
                      </a:r>
                      <a:endParaRPr lang="en-IN" sz="700" b="0" i="0" u="none" strike="noStrike">
                        <a:solidFill>
                          <a:srgbClr val="000000"/>
                        </a:solidFill>
                        <a:effectLst/>
                        <a:latin typeface="Calibri" panose="020F0502020204030204" pitchFamily="34" charset="0"/>
                      </a:endParaRPr>
                    </a:p>
                  </a:txBody>
                  <a:tcPr marL="6943" marR="6943" marT="6943" marB="0" anchor="b"/>
                </a:tc>
                <a:extLst>
                  <a:ext uri="{0D108BD9-81ED-4DB2-BD59-A6C34878D82A}">
                    <a16:rowId xmlns:a16="http://schemas.microsoft.com/office/drawing/2014/main" val="3335729852"/>
                  </a:ext>
                </a:extLst>
              </a:tr>
            </a:tbl>
          </a:graphicData>
        </a:graphic>
      </p:graphicFrame>
      <p:cxnSp>
        <p:nvCxnSpPr>
          <p:cNvPr id="120" name="Curved Connector 119">
            <a:extLst>
              <a:ext uri="{FF2B5EF4-FFF2-40B4-BE49-F238E27FC236}">
                <a16:creationId xmlns:a16="http://schemas.microsoft.com/office/drawing/2014/main" id="{354E15BF-B814-B740-8995-246E3FEB7DCC}"/>
              </a:ext>
            </a:extLst>
          </p:cNvPr>
          <p:cNvCxnSpPr>
            <a:cxnSpLocks/>
          </p:cNvCxnSpPr>
          <p:nvPr/>
        </p:nvCxnSpPr>
        <p:spPr>
          <a:xfrm flipV="1">
            <a:off x="890954" y="696466"/>
            <a:ext cx="1327618" cy="280457"/>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1" name="Left Brace 120">
            <a:extLst>
              <a:ext uri="{FF2B5EF4-FFF2-40B4-BE49-F238E27FC236}">
                <a16:creationId xmlns:a16="http://schemas.microsoft.com/office/drawing/2014/main" id="{84F5D1F4-8D68-164B-A304-3FFAC8D46B1D}"/>
              </a:ext>
            </a:extLst>
          </p:cNvPr>
          <p:cNvSpPr/>
          <p:nvPr/>
        </p:nvSpPr>
        <p:spPr>
          <a:xfrm>
            <a:off x="2183558" y="339854"/>
            <a:ext cx="406171" cy="935561"/>
          </a:xfrm>
          <a:prstGeom prst="leftBrace">
            <a:avLst>
              <a:gd name="adj1" fmla="val 50326"/>
              <a:gd name="adj2" fmla="val 38802"/>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5989B5CE-E9CE-1D4E-9E02-0806C9371E1A}"/>
              </a:ext>
            </a:extLst>
          </p:cNvPr>
          <p:cNvCxnSpPr>
            <a:stCxn id="6" idx="3"/>
            <a:endCxn id="9" idx="1"/>
          </p:cNvCxnSpPr>
          <p:nvPr/>
        </p:nvCxnSpPr>
        <p:spPr>
          <a:xfrm flipV="1">
            <a:off x="541849" y="2246258"/>
            <a:ext cx="704982" cy="16087"/>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83804AA-1149-D54D-AEC2-90EF5422B0A0}"/>
              </a:ext>
            </a:extLst>
          </p:cNvPr>
          <p:cNvCxnSpPr>
            <a:cxnSpLocks/>
          </p:cNvCxnSpPr>
          <p:nvPr/>
        </p:nvCxnSpPr>
        <p:spPr>
          <a:xfrm>
            <a:off x="606995" y="3024177"/>
            <a:ext cx="996636"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e 73">
            <a:extLst>
              <a:ext uri="{FF2B5EF4-FFF2-40B4-BE49-F238E27FC236}">
                <a16:creationId xmlns:a16="http://schemas.microsoft.com/office/drawing/2014/main" id="{8516C258-209F-B540-B10D-AF6580DC9D9D}"/>
              </a:ext>
            </a:extLst>
          </p:cNvPr>
          <p:cNvGraphicFramePr>
            <a:graphicFrameLocks noGrp="1"/>
          </p:cNvGraphicFramePr>
          <p:nvPr/>
        </p:nvGraphicFramePr>
        <p:xfrm>
          <a:off x="4818990" y="1315938"/>
          <a:ext cx="3366040" cy="674584"/>
        </p:xfrm>
        <a:graphic>
          <a:graphicData uri="http://schemas.openxmlformats.org/drawingml/2006/table">
            <a:tbl>
              <a:tblPr firstRow="1" bandRow="1">
                <a:tableStyleId>{69012ECD-51FC-41F1-AA8D-1B2483CD663E}</a:tableStyleId>
              </a:tblPr>
              <a:tblGrid>
                <a:gridCol w="551116">
                  <a:extLst>
                    <a:ext uri="{9D8B030D-6E8A-4147-A177-3AD203B41FA5}">
                      <a16:colId xmlns:a16="http://schemas.microsoft.com/office/drawing/2014/main" val="2677105864"/>
                    </a:ext>
                  </a:extLst>
                </a:gridCol>
                <a:gridCol w="483297">
                  <a:extLst>
                    <a:ext uri="{9D8B030D-6E8A-4147-A177-3AD203B41FA5}">
                      <a16:colId xmlns:a16="http://schemas.microsoft.com/office/drawing/2014/main" val="1474233001"/>
                    </a:ext>
                  </a:extLst>
                </a:gridCol>
                <a:gridCol w="655674">
                  <a:extLst>
                    <a:ext uri="{9D8B030D-6E8A-4147-A177-3AD203B41FA5}">
                      <a16:colId xmlns:a16="http://schemas.microsoft.com/office/drawing/2014/main" val="2196451437"/>
                    </a:ext>
                  </a:extLst>
                </a:gridCol>
                <a:gridCol w="558464">
                  <a:extLst>
                    <a:ext uri="{9D8B030D-6E8A-4147-A177-3AD203B41FA5}">
                      <a16:colId xmlns:a16="http://schemas.microsoft.com/office/drawing/2014/main" val="4016667069"/>
                    </a:ext>
                  </a:extLst>
                </a:gridCol>
                <a:gridCol w="381398">
                  <a:extLst>
                    <a:ext uri="{9D8B030D-6E8A-4147-A177-3AD203B41FA5}">
                      <a16:colId xmlns:a16="http://schemas.microsoft.com/office/drawing/2014/main" val="3369337430"/>
                    </a:ext>
                  </a:extLst>
                </a:gridCol>
                <a:gridCol w="736091">
                  <a:extLst>
                    <a:ext uri="{9D8B030D-6E8A-4147-A177-3AD203B41FA5}">
                      <a16:colId xmlns:a16="http://schemas.microsoft.com/office/drawing/2014/main" val="2510727522"/>
                    </a:ext>
                  </a:extLst>
                </a:gridCol>
              </a:tblGrid>
              <a:tr h="268819">
                <a:tc>
                  <a:txBody>
                    <a:bodyPr/>
                    <a:lstStyle/>
                    <a:p>
                      <a:pPr algn="ctr" fontAlgn="ctr"/>
                      <a:r>
                        <a:rPr lang="en-IN" sz="700" b="1" u="none" strike="noStrike">
                          <a:solidFill>
                            <a:srgbClr val="000000"/>
                          </a:solidFill>
                          <a:effectLst/>
                        </a:rPr>
                        <a:t>Team</a:t>
                      </a:r>
                      <a:endParaRPr lang="en-IN" sz="7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700" b="1" u="none" strike="noStrike">
                          <a:solidFill>
                            <a:srgbClr val="000000"/>
                          </a:solidFill>
                          <a:effectLst/>
                        </a:rPr>
                        <a:t>Agent</a:t>
                      </a:r>
                      <a:endParaRPr lang="en-IN" sz="7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700" b="1" u="none" strike="noStrike">
                          <a:solidFill>
                            <a:srgbClr val="000000"/>
                          </a:solidFill>
                          <a:effectLst/>
                        </a:rPr>
                        <a:t> Ringing Duration</a:t>
                      </a:r>
                      <a:endParaRPr lang="en-IN" sz="7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700" b="1" u="none" strike="noStrike">
                          <a:solidFill>
                            <a:srgbClr val="000000"/>
                          </a:solidFill>
                          <a:effectLst/>
                        </a:rPr>
                        <a:t>Connected Duration</a:t>
                      </a:r>
                      <a:endParaRPr lang="en-IN" sz="7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700" b="1" u="none" strike="noStrike">
                          <a:solidFill>
                            <a:srgbClr val="000000"/>
                          </a:solidFill>
                          <a:effectLst/>
                        </a:rPr>
                        <a:t>Call End Time</a:t>
                      </a:r>
                      <a:endParaRPr lang="en-IN" sz="7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700" b="1" u="none" strike="noStrike">
                          <a:solidFill>
                            <a:srgbClr val="000000"/>
                          </a:solidFill>
                          <a:effectLst/>
                        </a:rPr>
                        <a:t>Wrap Up Time</a:t>
                      </a:r>
                      <a:endParaRPr lang="en-IN" sz="7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3229526420"/>
                  </a:ext>
                </a:extLst>
              </a:tr>
              <a:tr h="358280">
                <a:tc>
                  <a:txBody>
                    <a:bodyPr/>
                    <a:lstStyle/>
                    <a:p>
                      <a:pPr algn="l" fontAlgn="b"/>
                      <a:r>
                        <a:rPr lang="en-IN" sz="650" b="0" u="none" strike="noStrike">
                          <a:solidFill>
                            <a:srgbClr val="000000"/>
                          </a:solidFill>
                          <a:effectLst/>
                        </a:rPr>
                        <a:t>Bosco_COVIDTestingApp</a:t>
                      </a:r>
                      <a:endParaRPr lang="en-IN" sz="650" b="0" i="0" u="none" strike="noStrike" err="1">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650" b="0" u="none" strike="noStrike">
                          <a:solidFill>
                            <a:srgbClr val="000000"/>
                          </a:solidFill>
                          <a:effectLst/>
                        </a:rPr>
                        <a:t>ktyagi ktyagi</a:t>
                      </a:r>
                      <a:endParaRPr lang="en-IN" sz="65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650" b="0" u="none" strike="noStrike">
                          <a:solidFill>
                            <a:srgbClr val="000000"/>
                          </a:solidFill>
                          <a:effectLst/>
                        </a:rPr>
                        <a:t>0:00:08</a:t>
                      </a:r>
                      <a:endParaRPr lang="en-IN" sz="65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650" b="0" u="none" strike="noStrike">
                          <a:solidFill>
                            <a:srgbClr val="000000"/>
                          </a:solidFill>
                          <a:effectLst/>
                        </a:rPr>
                        <a:t>0:00:20</a:t>
                      </a:r>
                      <a:endParaRPr lang="en-IN" sz="65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650" b="0" u="none" strike="noStrike">
                          <a:solidFill>
                            <a:srgbClr val="000000"/>
                          </a:solidFill>
                          <a:effectLst/>
                        </a:rPr>
                        <a:t>2022/05/23 05:23:23 PM</a:t>
                      </a:r>
                      <a:endParaRPr lang="en-IN" sz="65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650" b="0" u="none" strike="noStrike">
                          <a:solidFill>
                            <a:srgbClr val="000000"/>
                          </a:solidFill>
                          <a:effectLst/>
                        </a:rPr>
                        <a:t>00:00:05</a:t>
                      </a:r>
                      <a:endParaRPr lang="en-IN" sz="65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591640"/>
                  </a:ext>
                </a:extLst>
              </a:tr>
            </a:tbl>
          </a:graphicData>
        </a:graphic>
      </p:graphicFrame>
      <p:graphicFrame>
        <p:nvGraphicFramePr>
          <p:cNvPr id="8" name="Table 7">
            <a:extLst>
              <a:ext uri="{FF2B5EF4-FFF2-40B4-BE49-F238E27FC236}">
                <a16:creationId xmlns:a16="http://schemas.microsoft.com/office/drawing/2014/main" id="{71B83294-C6C0-8148-ADCD-5E692642BA24}"/>
              </a:ext>
            </a:extLst>
          </p:cNvPr>
          <p:cNvGraphicFramePr>
            <a:graphicFrameLocks noGrp="1"/>
          </p:cNvGraphicFramePr>
          <p:nvPr/>
        </p:nvGraphicFramePr>
        <p:xfrm>
          <a:off x="5821207" y="3354367"/>
          <a:ext cx="3135064" cy="497165"/>
        </p:xfrm>
        <a:graphic>
          <a:graphicData uri="http://schemas.openxmlformats.org/drawingml/2006/table">
            <a:tbl>
              <a:tblPr firstRow="1" bandRow="1">
                <a:tableStyleId>{69012ECD-51FC-41F1-AA8D-1B2483CD663E}</a:tableStyleId>
              </a:tblPr>
              <a:tblGrid>
                <a:gridCol w="793307">
                  <a:extLst>
                    <a:ext uri="{9D8B030D-6E8A-4147-A177-3AD203B41FA5}">
                      <a16:colId xmlns:a16="http://schemas.microsoft.com/office/drawing/2014/main" val="1650478156"/>
                    </a:ext>
                  </a:extLst>
                </a:gridCol>
                <a:gridCol w="780586">
                  <a:extLst>
                    <a:ext uri="{9D8B030D-6E8A-4147-A177-3AD203B41FA5}">
                      <a16:colId xmlns:a16="http://schemas.microsoft.com/office/drawing/2014/main" val="3927263881"/>
                    </a:ext>
                  </a:extLst>
                </a:gridCol>
                <a:gridCol w="752686">
                  <a:extLst>
                    <a:ext uri="{9D8B030D-6E8A-4147-A177-3AD203B41FA5}">
                      <a16:colId xmlns:a16="http://schemas.microsoft.com/office/drawing/2014/main" val="2583929764"/>
                    </a:ext>
                  </a:extLst>
                </a:gridCol>
                <a:gridCol w="808485">
                  <a:extLst>
                    <a:ext uri="{9D8B030D-6E8A-4147-A177-3AD203B41FA5}">
                      <a16:colId xmlns:a16="http://schemas.microsoft.com/office/drawing/2014/main" val="124182144"/>
                    </a:ext>
                  </a:extLst>
                </a:gridCol>
              </a:tblGrid>
              <a:tr h="243800">
                <a:tc>
                  <a:txBody>
                    <a:bodyPr/>
                    <a:lstStyle/>
                    <a:p>
                      <a:pPr algn="ctr" fontAlgn="ctr"/>
                      <a:r>
                        <a:rPr lang="en-IN" sz="800" b="1" i="0" u="none" strike="noStrike">
                          <a:solidFill>
                            <a:srgbClr val="000000"/>
                          </a:solidFill>
                          <a:effectLst/>
                          <a:latin typeface="Calibri" panose="020F0502020204030204" pitchFamily="34" charset="0"/>
                        </a:rPr>
                        <a:t>Ringing Duration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Connected Duration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Wrapup Duration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ctr" fontAlgn="ctr"/>
                      <a:r>
                        <a:rPr lang="en-IN" sz="800" b="1" i="0" u="none" strike="noStrike">
                          <a:solidFill>
                            <a:srgbClr val="000000"/>
                          </a:solidFill>
                          <a:effectLst/>
                          <a:latin typeface="Calibri" panose="020F0502020204030204" pitchFamily="34" charset="0"/>
                        </a:rPr>
                        <a:t>Logout Timestamp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73091727"/>
                  </a:ext>
                </a:extLst>
              </a:tr>
              <a:tr h="243800">
                <a:tc>
                  <a:txBody>
                    <a:bodyPr/>
                    <a:lstStyle/>
                    <a:p>
                      <a:pPr algn="l" fontAlgn="b"/>
                      <a:r>
                        <a:rPr lang="en-IN" sz="700" b="0" i="0" u="none" strike="noStrike">
                          <a:solidFill>
                            <a:srgbClr val="000000"/>
                          </a:solidFill>
                          <a:effectLst/>
                          <a:latin typeface="Calibri" panose="020F0502020204030204" pitchFamily="34" charset="0"/>
                        </a:rPr>
                        <a:t>0:00:07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0:00:20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0:00:05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b="0" i="0" u="none" strike="noStrike">
                          <a:solidFill>
                            <a:srgbClr val="000000"/>
                          </a:solidFill>
                          <a:effectLst/>
                          <a:latin typeface="Calibri" panose="020F0502020204030204" pitchFamily="34" charset="0"/>
                        </a:rPr>
                        <a:t>2022-05-23 05:23:32 PM</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7726555"/>
                  </a:ext>
                </a:extLst>
              </a:tr>
            </a:tbl>
          </a:graphicData>
        </a:graphic>
      </p:graphicFrame>
      <p:sp>
        <p:nvSpPr>
          <p:cNvPr id="41" name="Rounded Rectangle 40">
            <a:extLst>
              <a:ext uri="{FF2B5EF4-FFF2-40B4-BE49-F238E27FC236}">
                <a16:creationId xmlns:a16="http://schemas.microsoft.com/office/drawing/2014/main" id="{1588BE39-B221-2643-94AD-12ADD8846860}"/>
              </a:ext>
            </a:extLst>
          </p:cNvPr>
          <p:cNvSpPr/>
          <p:nvPr/>
        </p:nvSpPr>
        <p:spPr>
          <a:xfrm>
            <a:off x="2602846" y="4208221"/>
            <a:ext cx="2316308" cy="414381"/>
          </a:xfrm>
          <a:prstGeom prst="roundRect">
            <a:avLst/>
          </a:prstGeom>
          <a:noFill/>
          <a:ln w="25400">
            <a:solidFill>
              <a:schemeClr val="accent6"/>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A94265-8C2A-9847-A77A-EBAB23567480}"/>
              </a:ext>
            </a:extLst>
          </p:cNvPr>
          <p:cNvSpPr txBox="1"/>
          <p:nvPr/>
        </p:nvSpPr>
        <p:spPr>
          <a:xfrm>
            <a:off x="406928" y="-52503"/>
            <a:ext cx="3248005" cy="400110"/>
          </a:xfrm>
          <a:prstGeom prst="rect">
            <a:avLst/>
          </a:prstGeom>
          <a:noFill/>
        </p:spPr>
        <p:txBody>
          <a:bodyPr wrap="none" rtlCol="0">
            <a:spAutoFit/>
          </a:bodyPr>
          <a:lstStyle/>
          <a:p>
            <a:r>
              <a:rPr lang="en-US" sz="2000">
                <a:solidFill>
                  <a:schemeClr val="bg1"/>
                </a:solidFill>
                <a:latin typeface="+mj-lt"/>
              </a:rPr>
              <a:t>Data Creation and Storage</a:t>
            </a:r>
          </a:p>
        </p:txBody>
      </p:sp>
      <p:sp>
        <p:nvSpPr>
          <p:cNvPr id="84" name="Rounded Rectangle 83">
            <a:extLst>
              <a:ext uri="{FF2B5EF4-FFF2-40B4-BE49-F238E27FC236}">
                <a16:creationId xmlns:a16="http://schemas.microsoft.com/office/drawing/2014/main" id="{208D9326-552B-E64C-83F9-9A9823CC90AE}"/>
              </a:ext>
            </a:extLst>
          </p:cNvPr>
          <p:cNvSpPr/>
          <p:nvPr/>
        </p:nvSpPr>
        <p:spPr>
          <a:xfrm>
            <a:off x="5804146" y="1315938"/>
            <a:ext cx="2357253" cy="2549974"/>
          </a:xfrm>
          <a:prstGeom prst="roundRect">
            <a:avLst/>
          </a:prstGeom>
          <a:noFill/>
          <a:ln w="38100">
            <a:solidFill>
              <a:schemeClr val="accent5">
                <a:shade val="95000"/>
                <a:satMod val="105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2207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fade">
                                      <p:cBhvr>
                                        <p:cTn id="46" dur="500"/>
                                        <p:tgtEl>
                                          <p:spTgt spid="8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fade">
                                      <p:cBhvr>
                                        <p:cTn id="75" dur="500"/>
                                        <p:tgtEl>
                                          <p:spTgt spid="84"/>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grpId="0" nodeType="clickEffect">
                                  <p:stCondLst>
                                    <p:cond delay="0"/>
                                  </p:stCondLst>
                                  <p:childTnLst>
                                    <p:set>
                                      <p:cBhvr>
                                        <p:cTn id="79" dur="1" fill="hold">
                                          <p:stCondLst>
                                            <p:cond delay="0"/>
                                          </p:stCondLst>
                                        </p:cTn>
                                        <p:tgtEl>
                                          <p:spTgt spid="118"/>
                                        </p:tgtEl>
                                        <p:attrNameLst>
                                          <p:attrName>style.visibility</p:attrName>
                                        </p:attrNameLst>
                                      </p:cBhvr>
                                      <p:to>
                                        <p:strVal val="visible"/>
                                      </p:to>
                                    </p:set>
                                    <p:anim calcmode="lin" valueType="num">
                                      <p:cBhvr>
                                        <p:cTn id="80" dur="500" fill="hold"/>
                                        <p:tgtEl>
                                          <p:spTgt spid="118"/>
                                        </p:tgtEl>
                                        <p:attrNameLst>
                                          <p:attrName>ppt_w</p:attrName>
                                        </p:attrNameLst>
                                      </p:cBhvr>
                                      <p:tavLst>
                                        <p:tav tm="0">
                                          <p:val>
                                            <p:fltVal val="0"/>
                                          </p:val>
                                        </p:tav>
                                        <p:tav tm="100000">
                                          <p:val>
                                            <p:strVal val="#ppt_w"/>
                                          </p:val>
                                        </p:tav>
                                      </p:tavLst>
                                    </p:anim>
                                    <p:anim calcmode="lin" valueType="num">
                                      <p:cBhvr>
                                        <p:cTn id="81" dur="500" fill="hold"/>
                                        <p:tgtEl>
                                          <p:spTgt spid="118"/>
                                        </p:tgtEl>
                                        <p:attrNameLst>
                                          <p:attrName>ppt_h</p:attrName>
                                        </p:attrNameLst>
                                      </p:cBhvr>
                                      <p:tavLst>
                                        <p:tav tm="0">
                                          <p:val>
                                            <p:fltVal val="0"/>
                                          </p:val>
                                        </p:tav>
                                        <p:tav tm="100000">
                                          <p:val>
                                            <p:strVal val="#ppt_h"/>
                                          </p:val>
                                        </p:tav>
                                      </p:tavLst>
                                    </p:anim>
                                  </p:childTnLst>
                                </p:cTn>
                              </p:par>
                              <p:par>
                                <p:cTn id="82" presetID="23" presetClass="entr" presetSubtype="16" fill="hold" nodeType="withEffect">
                                  <p:stCondLst>
                                    <p:cond delay="0"/>
                                  </p:stCondLst>
                                  <p:childTnLst>
                                    <p:set>
                                      <p:cBhvr>
                                        <p:cTn id="83" dur="1" fill="hold">
                                          <p:stCondLst>
                                            <p:cond delay="0"/>
                                          </p:stCondLst>
                                        </p:cTn>
                                        <p:tgtEl>
                                          <p:spTgt spid="119"/>
                                        </p:tgtEl>
                                        <p:attrNameLst>
                                          <p:attrName>style.visibility</p:attrName>
                                        </p:attrNameLst>
                                      </p:cBhvr>
                                      <p:to>
                                        <p:strVal val="visible"/>
                                      </p:to>
                                    </p:set>
                                    <p:anim calcmode="lin" valueType="num">
                                      <p:cBhvr>
                                        <p:cTn id="84" dur="500" fill="hold"/>
                                        <p:tgtEl>
                                          <p:spTgt spid="119"/>
                                        </p:tgtEl>
                                        <p:attrNameLst>
                                          <p:attrName>ppt_w</p:attrName>
                                        </p:attrNameLst>
                                      </p:cBhvr>
                                      <p:tavLst>
                                        <p:tav tm="0">
                                          <p:val>
                                            <p:fltVal val="0"/>
                                          </p:val>
                                        </p:tav>
                                        <p:tav tm="100000">
                                          <p:val>
                                            <p:strVal val="#ppt_w"/>
                                          </p:val>
                                        </p:tav>
                                      </p:tavLst>
                                    </p:anim>
                                    <p:anim calcmode="lin" valueType="num">
                                      <p:cBhvr>
                                        <p:cTn id="85" dur="500" fill="hold"/>
                                        <p:tgtEl>
                                          <p:spTgt spid="119"/>
                                        </p:tgtEl>
                                        <p:attrNameLst>
                                          <p:attrName>ppt_h</p:attrName>
                                        </p:attrNameLst>
                                      </p:cBhvr>
                                      <p:tavLst>
                                        <p:tav tm="0">
                                          <p:val>
                                            <p:fltVal val="0"/>
                                          </p:val>
                                        </p:tav>
                                        <p:tav tm="100000">
                                          <p:val>
                                            <p:strVal val="#ppt_h"/>
                                          </p:val>
                                        </p:tav>
                                      </p:tavLst>
                                    </p:anim>
                                  </p:childTnLst>
                                </p:cTn>
                              </p:par>
                              <p:par>
                                <p:cTn id="86" presetID="23" presetClass="entr" presetSubtype="16" fill="hold" nodeType="withEffect">
                                  <p:stCondLst>
                                    <p:cond delay="0"/>
                                  </p:stCondLst>
                                  <p:childTnLst>
                                    <p:set>
                                      <p:cBhvr>
                                        <p:cTn id="87" dur="1" fill="hold">
                                          <p:stCondLst>
                                            <p:cond delay="0"/>
                                          </p:stCondLst>
                                        </p:cTn>
                                        <p:tgtEl>
                                          <p:spTgt spid="120"/>
                                        </p:tgtEl>
                                        <p:attrNameLst>
                                          <p:attrName>style.visibility</p:attrName>
                                        </p:attrNameLst>
                                      </p:cBhvr>
                                      <p:to>
                                        <p:strVal val="visible"/>
                                      </p:to>
                                    </p:set>
                                    <p:anim calcmode="lin" valueType="num">
                                      <p:cBhvr>
                                        <p:cTn id="88" dur="500" fill="hold"/>
                                        <p:tgtEl>
                                          <p:spTgt spid="120"/>
                                        </p:tgtEl>
                                        <p:attrNameLst>
                                          <p:attrName>ppt_w</p:attrName>
                                        </p:attrNameLst>
                                      </p:cBhvr>
                                      <p:tavLst>
                                        <p:tav tm="0">
                                          <p:val>
                                            <p:fltVal val="0"/>
                                          </p:val>
                                        </p:tav>
                                        <p:tav tm="100000">
                                          <p:val>
                                            <p:strVal val="#ppt_w"/>
                                          </p:val>
                                        </p:tav>
                                      </p:tavLst>
                                    </p:anim>
                                    <p:anim calcmode="lin" valueType="num">
                                      <p:cBhvr>
                                        <p:cTn id="89" dur="500" fill="hold"/>
                                        <p:tgtEl>
                                          <p:spTgt spid="120"/>
                                        </p:tgtEl>
                                        <p:attrNameLst>
                                          <p:attrName>ppt_h</p:attrName>
                                        </p:attrNameLst>
                                      </p:cBhvr>
                                      <p:tavLst>
                                        <p:tav tm="0">
                                          <p:val>
                                            <p:fltVal val="0"/>
                                          </p:val>
                                        </p:tav>
                                        <p:tav tm="100000">
                                          <p:val>
                                            <p:strVal val="#ppt_h"/>
                                          </p:val>
                                        </p:tav>
                                      </p:tavLst>
                                    </p:anim>
                                  </p:childTnLst>
                                </p:cTn>
                              </p:par>
                              <p:par>
                                <p:cTn id="90" presetID="23" presetClass="entr" presetSubtype="16"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anim calcmode="lin" valueType="num">
                                      <p:cBhvr>
                                        <p:cTn id="92" dur="500" fill="hold"/>
                                        <p:tgtEl>
                                          <p:spTgt spid="121"/>
                                        </p:tgtEl>
                                        <p:attrNameLst>
                                          <p:attrName>ppt_w</p:attrName>
                                        </p:attrNameLst>
                                      </p:cBhvr>
                                      <p:tavLst>
                                        <p:tav tm="0">
                                          <p:val>
                                            <p:fltVal val="0"/>
                                          </p:val>
                                        </p:tav>
                                        <p:tav tm="100000">
                                          <p:val>
                                            <p:strVal val="#ppt_w"/>
                                          </p:val>
                                        </p:tav>
                                      </p:tavLst>
                                    </p:anim>
                                    <p:anim calcmode="lin" valueType="num">
                                      <p:cBhvr>
                                        <p:cTn id="93" dur="500" fill="hold"/>
                                        <p:tgtEl>
                                          <p:spTgt spid="121"/>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23" presetClass="entr" presetSubtype="16" fill="hold" nodeType="clickEffect">
                                  <p:stCondLst>
                                    <p:cond delay="0"/>
                                  </p:stCondLst>
                                  <p:childTnLst>
                                    <p:set>
                                      <p:cBhvr>
                                        <p:cTn id="97" dur="1" fill="hold">
                                          <p:stCondLst>
                                            <p:cond delay="0"/>
                                          </p:stCondLst>
                                        </p:cTn>
                                        <p:tgtEl>
                                          <p:spTgt spid="111"/>
                                        </p:tgtEl>
                                        <p:attrNameLst>
                                          <p:attrName>style.visibility</p:attrName>
                                        </p:attrNameLst>
                                      </p:cBhvr>
                                      <p:to>
                                        <p:strVal val="visible"/>
                                      </p:to>
                                    </p:set>
                                    <p:anim calcmode="lin" valueType="num">
                                      <p:cBhvr>
                                        <p:cTn id="98" dur="500" fill="hold"/>
                                        <p:tgtEl>
                                          <p:spTgt spid="111"/>
                                        </p:tgtEl>
                                        <p:attrNameLst>
                                          <p:attrName>ppt_w</p:attrName>
                                        </p:attrNameLst>
                                      </p:cBhvr>
                                      <p:tavLst>
                                        <p:tav tm="0">
                                          <p:val>
                                            <p:fltVal val="0"/>
                                          </p:val>
                                        </p:tav>
                                        <p:tav tm="100000">
                                          <p:val>
                                            <p:strVal val="#ppt_w"/>
                                          </p:val>
                                        </p:tav>
                                      </p:tavLst>
                                    </p:anim>
                                    <p:anim calcmode="lin" valueType="num">
                                      <p:cBhvr>
                                        <p:cTn id="99" dur="500" fill="hold"/>
                                        <p:tgtEl>
                                          <p:spTgt spid="111"/>
                                        </p:tgtEl>
                                        <p:attrNameLst>
                                          <p:attrName>ppt_h</p:attrName>
                                        </p:attrNameLst>
                                      </p:cBhvr>
                                      <p:tavLst>
                                        <p:tav tm="0">
                                          <p:val>
                                            <p:fltVal val="0"/>
                                          </p:val>
                                        </p:tav>
                                        <p:tav tm="100000">
                                          <p:val>
                                            <p:strVal val="#ppt_h"/>
                                          </p:val>
                                        </p:tav>
                                      </p:tavLst>
                                    </p:anim>
                                  </p:childTnLst>
                                </p:cTn>
                              </p:par>
                              <p:par>
                                <p:cTn id="100" presetID="23" presetClass="entr" presetSubtype="16" fill="hold" grpId="0" nodeType="withEffect">
                                  <p:stCondLst>
                                    <p:cond delay="0"/>
                                  </p:stCondLst>
                                  <p:childTnLst>
                                    <p:set>
                                      <p:cBhvr>
                                        <p:cTn id="101" dur="1" fill="hold">
                                          <p:stCondLst>
                                            <p:cond delay="0"/>
                                          </p:stCondLst>
                                        </p:cTn>
                                        <p:tgtEl>
                                          <p:spTgt spid="112"/>
                                        </p:tgtEl>
                                        <p:attrNameLst>
                                          <p:attrName>style.visibility</p:attrName>
                                        </p:attrNameLst>
                                      </p:cBhvr>
                                      <p:to>
                                        <p:strVal val="visible"/>
                                      </p:to>
                                    </p:set>
                                    <p:anim calcmode="lin" valueType="num">
                                      <p:cBhvr>
                                        <p:cTn id="102" dur="500" fill="hold"/>
                                        <p:tgtEl>
                                          <p:spTgt spid="112"/>
                                        </p:tgtEl>
                                        <p:attrNameLst>
                                          <p:attrName>ppt_w</p:attrName>
                                        </p:attrNameLst>
                                      </p:cBhvr>
                                      <p:tavLst>
                                        <p:tav tm="0">
                                          <p:val>
                                            <p:fltVal val="0"/>
                                          </p:val>
                                        </p:tav>
                                        <p:tav tm="100000">
                                          <p:val>
                                            <p:strVal val="#ppt_w"/>
                                          </p:val>
                                        </p:tav>
                                      </p:tavLst>
                                    </p:anim>
                                    <p:anim calcmode="lin" valueType="num">
                                      <p:cBhvr>
                                        <p:cTn id="103" dur="500" fill="hold"/>
                                        <p:tgtEl>
                                          <p:spTgt spid="112"/>
                                        </p:tgtEl>
                                        <p:attrNameLst>
                                          <p:attrName>ppt_h</p:attrName>
                                        </p:attrNameLst>
                                      </p:cBhvr>
                                      <p:tavLst>
                                        <p:tav tm="0">
                                          <p:val>
                                            <p:fltVal val="0"/>
                                          </p:val>
                                        </p:tav>
                                        <p:tav tm="100000">
                                          <p:val>
                                            <p:strVal val="#ppt_h"/>
                                          </p:val>
                                        </p:tav>
                                      </p:tavLst>
                                    </p:anim>
                                  </p:childTnLst>
                                </p:cTn>
                              </p:par>
                              <p:par>
                                <p:cTn id="104" presetID="23" presetClass="entr" presetSubtype="16" fill="hold" grpId="0" nodeType="withEffect">
                                  <p:stCondLst>
                                    <p:cond delay="0"/>
                                  </p:stCondLst>
                                  <p:childTnLst>
                                    <p:set>
                                      <p:cBhvr>
                                        <p:cTn id="105" dur="1" fill="hold">
                                          <p:stCondLst>
                                            <p:cond delay="0"/>
                                          </p:stCondLst>
                                        </p:cTn>
                                        <p:tgtEl>
                                          <p:spTgt spid="115"/>
                                        </p:tgtEl>
                                        <p:attrNameLst>
                                          <p:attrName>style.visibility</p:attrName>
                                        </p:attrNameLst>
                                      </p:cBhvr>
                                      <p:to>
                                        <p:strVal val="visible"/>
                                      </p:to>
                                    </p:set>
                                    <p:anim calcmode="lin" valueType="num">
                                      <p:cBhvr>
                                        <p:cTn id="106" dur="500" fill="hold"/>
                                        <p:tgtEl>
                                          <p:spTgt spid="115"/>
                                        </p:tgtEl>
                                        <p:attrNameLst>
                                          <p:attrName>ppt_w</p:attrName>
                                        </p:attrNameLst>
                                      </p:cBhvr>
                                      <p:tavLst>
                                        <p:tav tm="0">
                                          <p:val>
                                            <p:fltVal val="0"/>
                                          </p:val>
                                        </p:tav>
                                        <p:tav tm="100000">
                                          <p:val>
                                            <p:strVal val="#ppt_w"/>
                                          </p:val>
                                        </p:tav>
                                      </p:tavLst>
                                    </p:anim>
                                    <p:anim calcmode="lin" valueType="num">
                                      <p:cBhvr>
                                        <p:cTn id="107" dur="500" fill="hold"/>
                                        <p:tgtEl>
                                          <p:spTgt spid="115"/>
                                        </p:tgtEl>
                                        <p:attrNameLst>
                                          <p:attrName>ppt_h</p:attrName>
                                        </p:attrNameLst>
                                      </p:cBhvr>
                                      <p:tavLst>
                                        <p:tav tm="0">
                                          <p:val>
                                            <p:fltVal val="0"/>
                                          </p:val>
                                        </p:tav>
                                        <p:tav tm="100000">
                                          <p:val>
                                            <p:strVal val="#ppt_h"/>
                                          </p:val>
                                        </p:tav>
                                      </p:tavLst>
                                    </p:anim>
                                  </p:childTnLst>
                                </p:cTn>
                              </p:par>
                              <p:par>
                                <p:cTn id="108" presetID="23" presetClass="entr" presetSubtype="16" fill="hold" nodeType="withEffect">
                                  <p:stCondLst>
                                    <p:cond delay="0"/>
                                  </p:stCondLst>
                                  <p:childTnLst>
                                    <p:set>
                                      <p:cBhvr>
                                        <p:cTn id="109" dur="1" fill="hold">
                                          <p:stCondLst>
                                            <p:cond delay="0"/>
                                          </p:stCondLst>
                                        </p:cTn>
                                        <p:tgtEl>
                                          <p:spTgt spid="102"/>
                                        </p:tgtEl>
                                        <p:attrNameLst>
                                          <p:attrName>style.visibility</p:attrName>
                                        </p:attrNameLst>
                                      </p:cBhvr>
                                      <p:to>
                                        <p:strVal val="visible"/>
                                      </p:to>
                                    </p:set>
                                    <p:anim calcmode="lin" valueType="num">
                                      <p:cBhvr>
                                        <p:cTn id="110" dur="500" fill="hold"/>
                                        <p:tgtEl>
                                          <p:spTgt spid="102"/>
                                        </p:tgtEl>
                                        <p:attrNameLst>
                                          <p:attrName>ppt_w</p:attrName>
                                        </p:attrNameLst>
                                      </p:cBhvr>
                                      <p:tavLst>
                                        <p:tav tm="0">
                                          <p:val>
                                            <p:fltVal val="0"/>
                                          </p:val>
                                        </p:tav>
                                        <p:tav tm="100000">
                                          <p:val>
                                            <p:strVal val="#ppt_w"/>
                                          </p:val>
                                        </p:tav>
                                      </p:tavLst>
                                    </p:anim>
                                    <p:anim calcmode="lin" valueType="num">
                                      <p:cBhvr>
                                        <p:cTn id="111" dur="500" fill="hold"/>
                                        <p:tgtEl>
                                          <p:spTgt spid="102"/>
                                        </p:tgtEl>
                                        <p:attrNameLst>
                                          <p:attrName>ppt_h</p:attrName>
                                        </p:attrNameLst>
                                      </p:cBhvr>
                                      <p:tavLst>
                                        <p:tav tm="0">
                                          <p:val>
                                            <p:fltVal val="0"/>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39" grpId="0" animBg="1"/>
      <p:bldP spid="37" grpId="0" animBg="1"/>
      <p:bldP spid="17" grpId="0" animBg="1"/>
      <p:bldP spid="18" grpId="0" animBg="1"/>
      <p:bldP spid="19" grpId="0" animBg="1"/>
      <p:bldP spid="20" grpId="0" animBg="1"/>
      <p:bldP spid="31" grpId="0" animBg="1"/>
      <p:bldP spid="32" grpId="0" animBg="1"/>
      <p:bldP spid="59" grpId="0" animBg="1"/>
      <p:bldP spid="79" grpId="0" animBg="1"/>
      <p:bldP spid="112" grpId="0" animBg="1"/>
      <p:bldP spid="116" grpId="0" animBg="1"/>
      <p:bldP spid="117" grpId="0" animBg="1"/>
      <p:bldP spid="118" grpId="0" animBg="1"/>
      <p:bldP spid="121" grpId="0" animBg="1"/>
      <p:bldP spid="41" grpId="0" animBg="1"/>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Curved Connector 60">
            <a:extLst>
              <a:ext uri="{FF2B5EF4-FFF2-40B4-BE49-F238E27FC236}">
                <a16:creationId xmlns:a16="http://schemas.microsoft.com/office/drawing/2014/main" id="{574FAF35-CD6E-A947-A981-D1E38137A787}"/>
              </a:ext>
            </a:extLst>
          </p:cNvPr>
          <p:cNvCxnSpPr>
            <a:cxnSpLocks/>
          </p:cNvCxnSpPr>
          <p:nvPr/>
        </p:nvCxnSpPr>
        <p:spPr>
          <a:xfrm rot="16200000" flipH="1">
            <a:off x="3071743" y="1650878"/>
            <a:ext cx="2931118" cy="1506928"/>
          </a:xfrm>
          <a:prstGeom prst="curvedConnector3">
            <a:avLst>
              <a:gd name="adj1" fmla="val 66402"/>
            </a:avLst>
          </a:prstGeom>
          <a:ln w="25400">
            <a:solidFill>
              <a:schemeClr val="accent6"/>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00B8659-DA3B-2943-ACDC-E56F623B918B}"/>
              </a:ext>
            </a:extLst>
          </p:cNvPr>
          <p:cNvSpPr txBox="1"/>
          <p:nvPr/>
        </p:nvSpPr>
        <p:spPr>
          <a:xfrm>
            <a:off x="4898027" y="3038404"/>
            <a:ext cx="2220480" cy="338554"/>
          </a:xfrm>
          <a:prstGeom prst="rect">
            <a:avLst/>
          </a:prstGeom>
          <a:solidFill>
            <a:schemeClr val="bg1"/>
          </a:solidFill>
        </p:spPr>
        <p:txBody>
          <a:bodyPr wrap="none" rtlCol="0">
            <a:spAutoFit/>
          </a:bodyPr>
          <a:lstStyle>
            <a:defPPr>
              <a:defRPr lang="en-US"/>
            </a:defPPr>
            <a:lvl1pPr>
              <a:defRPr>
                <a:solidFill>
                  <a:schemeClr val="bg2"/>
                </a:solidFill>
                <a:latin typeface="+mn-l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iscoSansTT Light"/>
                <a:ea typeface="ＭＳ Ｐゴシック" charset="0"/>
              </a:rPr>
              <a:t>Agent Activity Record</a:t>
            </a:r>
          </a:p>
        </p:txBody>
      </p:sp>
      <p:sp>
        <p:nvSpPr>
          <p:cNvPr id="99" name="Document 98">
            <a:extLst>
              <a:ext uri="{FF2B5EF4-FFF2-40B4-BE49-F238E27FC236}">
                <a16:creationId xmlns:a16="http://schemas.microsoft.com/office/drawing/2014/main" id="{A4A279C0-746F-5F4E-9EDF-552E1AA8E5C9}"/>
              </a:ext>
            </a:extLst>
          </p:cNvPr>
          <p:cNvSpPr/>
          <p:nvPr/>
        </p:nvSpPr>
        <p:spPr>
          <a:xfrm>
            <a:off x="2238686" y="3740169"/>
            <a:ext cx="1388534" cy="194119"/>
          </a:xfrm>
          <a:prstGeom prst="flowChartDocumen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98" name="Document 97">
            <a:extLst>
              <a:ext uri="{FF2B5EF4-FFF2-40B4-BE49-F238E27FC236}">
                <a16:creationId xmlns:a16="http://schemas.microsoft.com/office/drawing/2014/main" id="{2751C0EE-5FE8-F141-91A9-E6584F5B6201}"/>
              </a:ext>
            </a:extLst>
          </p:cNvPr>
          <p:cNvSpPr/>
          <p:nvPr/>
        </p:nvSpPr>
        <p:spPr>
          <a:xfrm>
            <a:off x="2241942" y="1027042"/>
            <a:ext cx="1388534" cy="194119"/>
          </a:xfrm>
          <a:prstGeom prst="flowChartDocumen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75" name="Document 74">
            <a:extLst>
              <a:ext uri="{FF2B5EF4-FFF2-40B4-BE49-F238E27FC236}">
                <a16:creationId xmlns:a16="http://schemas.microsoft.com/office/drawing/2014/main" id="{818F2761-D0F7-BF42-9F5E-7AD601EA9C4A}"/>
              </a:ext>
            </a:extLst>
          </p:cNvPr>
          <p:cNvSpPr/>
          <p:nvPr/>
        </p:nvSpPr>
        <p:spPr>
          <a:xfrm>
            <a:off x="5385880" y="3449362"/>
            <a:ext cx="1693171" cy="258662"/>
          </a:xfrm>
          <a:prstGeom prst="flowChartDocumen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74" name="Document 73">
            <a:extLst>
              <a:ext uri="{FF2B5EF4-FFF2-40B4-BE49-F238E27FC236}">
                <a16:creationId xmlns:a16="http://schemas.microsoft.com/office/drawing/2014/main" id="{585508B2-EC59-E143-B33A-728BF7881FA0}"/>
              </a:ext>
            </a:extLst>
          </p:cNvPr>
          <p:cNvSpPr/>
          <p:nvPr/>
        </p:nvSpPr>
        <p:spPr>
          <a:xfrm>
            <a:off x="5349706" y="832398"/>
            <a:ext cx="1388534" cy="258662"/>
          </a:xfrm>
          <a:prstGeom prst="flowChartDocumen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35" name="Document 34">
            <a:extLst>
              <a:ext uri="{FF2B5EF4-FFF2-40B4-BE49-F238E27FC236}">
                <a16:creationId xmlns:a16="http://schemas.microsoft.com/office/drawing/2014/main" id="{8DA69433-9120-0343-B665-0DD33DFCC8F1}"/>
              </a:ext>
            </a:extLst>
          </p:cNvPr>
          <p:cNvSpPr/>
          <p:nvPr/>
        </p:nvSpPr>
        <p:spPr>
          <a:xfrm>
            <a:off x="5385881" y="3706210"/>
            <a:ext cx="1574058" cy="258662"/>
          </a:xfrm>
          <a:prstGeom prst="flowChartDocumen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34" name="Document 33">
            <a:extLst>
              <a:ext uri="{FF2B5EF4-FFF2-40B4-BE49-F238E27FC236}">
                <a16:creationId xmlns:a16="http://schemas.microsoft.com/office/drawing/2014/main" id="{07E64E27-CB62-5843-BF03-9FA12FC6FCF5}"/>
              </a:ext>
            </a:extLst>
          </p:cNvPr>
          <p:cNvSpPr/>
          <p:nvPr/>
        </p:nvSpPr>
        <p:spPr>
          <a:xfrm>
            <a:off x="2241942" y="3481507"/>
            <a:ext cx="1388534" cy="258662"/>
          </a:xfrm>
          <a:prstGeom prst="flowChartDocumen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33" name="Document 32">
            <a:extLst>
              <a:ext uri="{FF2B5EF4-FFF2-40B4-BE49-F238E27FC236}">
                <a16:creationId xmlns:a16="http://schemas.microsoft.com/office/drawing/2014/main" id="{C4C8F0D6-37C2-7B42-B07E-3F876ACB9227}"/>
              </a:ext>
            </a:extLst>
          </p:cNvPr>
          <p:cNvSpPr/>
          <p:nvPr/>
        </p:nvSpPr>
        <p:spPr>
          <a:xfrm>
            <a:off x="2241942" y="802214"/>
            <a:ext cx="1516176" cy="258662"/>
          </a:xfrm>
          <a:prstGeom prst="flowChartDocumen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D274D"/>
              </a:solidFill>
              <a:effectLst/>
              <a:uLnTx/>
              <a:uFillTx/>
              <a:latin typeface="CiscoSansTT Light"/>
              <a:ea typeface="+mn-ea"/>
              <a:cs typeface="+mn-cs"/>
            </a:endParaRPr>
          </a:p>
        </p:txBody>
      </p:sp>
      <p:sp>
        <p:nvSpPr>
          <p:cNvPr id="14" name="TextBox 13">
            <a:extLst>
              <a:ext uri="{FF2B5EF4-FFF2-40B4-BE49-F238E27FC236}">
                <a16:creationId xmlns:a16="http://schemas.microsoft.com/office/drawing/2014/main" id="{193F9DB3-07E3-2846-A899-B121171C2C12}"/>
              </a:ext>
            </a:extLst>
          </p:cNvPr>
          <p:cNvSpPr txBox="1"/>
          <p:nvPr/>
        </p:nvSpPr>
        <p:spPr>
          <a:xfrm>
            <a:off x="5126056" y="434203"/>
            <a:ext cx="2282997" cy="338554"/>
          </a:xfrm>
          <a:prstGeom prst="rect">
            <a:avLst/>
          </a:prstGeom>
          <a:solidFill>
            <a:schemeClr val="bg1"/>
          </a:solidFill>
        </p:spPr>
        <p:txBody>
          <a:bodyPr wrap="none" rtlCol="0">
            <a:spAutoFit/>
          </a:bodyPr>
          <a:lstStyle>
            <a:defPPr>
              <a:defRPr lang="en-US"/>
            </a:defPPr>
            <a:lvl1pPr>
              <a:defRPr>
                <a:solidFill>
                  <a:schemeClr val="bg2"/>
                </a:solidFill>
                <a:latin typeface="+mn-l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iscoSansTT Light"/>
                <a:ea typeface="ＭＳ Ｐゴシック" charset="0"/>
              </a:rPr>
              <a:t>Agent Session Record</a:t>
            </a:r>
          </a:p>
        </p:txBody>
      </p:sp>
      <p:sp>
        <p:nvSpPr>
          <p:cNvPr id="15" name="TextBox 14">
            <a:extLst>
              <a:ext uri="{FF2B5EF4-FFF2-40B4-BE49-F238E27FC236}">
                <a16:creationId xmlns:a16="http://schemas.microsoft.com/office/drawing/2014/main" id="{78EA7BB9-B14B-AE4D-80DE-FBDBA8D478A0}"/>
              </a:ext>
            </a:extLst>
          </p:cNvPr>
          <p:cNvSpPr txBox="1"/>
          <p:nvPr/>
        </p:nvSpPr>
        <p:spPr>
          <a:xfrm>
            <a:off x="1984695" y="419052"/>
            <a:ext cx="2642070" cy="338554"/>
          </a:xfrm>
          <a:prstGeom prst="rect">
            <a:avLst/>
          </a:prstGeom>
          <a:solidFill>
            <a:schemeClr val="bg1"/>
          </a:solid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iscoSansTT Light"/>
                <a:ea typeface="ＭＳ Ｐゴシック" charset="0"/>
              </a:rPr>
              <a:t>Customer Session Record</a:t>
            </a:r>
          </a:p>
        </p:txBody>
      </p:sp>
      <p:sp>
        <p:nvSpPr>
          <p:cNvPr id="24" name="TextBox 23">
            <a:extLst>
              <a:ext uri="{FF2B5EF4-FFF2-40B4-BE49-F238E27FC236}">
                <a16:creationId xmlns:a16="http://schemas.microsoft.com/office/drawing/2014/main" id="{C04BE417-A635-8447-82C5-C12EDC02C514}"/>
              </a:ext>
            </a:extLst>
          </p:cNvPr>
          <p:cNvSpPr txBox="1"/>
          <p:nvPr/>
        </p:nvSpPr>
        <p:spPr>
          <a:xfrm>
            <a:off x="5195131" y="820105"/>
            <a:ext cx="1733604" cy="1569660"/>
          </a:xfrm>
          <a:prstGeom prst="rect">
            <a:avLst/>
          </a:prstGeom>
          <a:noFill/>
        </p:spPr>
        <p:txBody>
          <a:bodyPr wrap="squar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Agent Session ID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Agent Name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Team Name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Staff Hours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Agent Count / Durations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RONA Count and Duration</a:t>
            </a:r>
          </a:p>
        </p:txBody>
      </p:sp>
      <p:sp>
        <p:nvSpPr>
          <p:cNvPr id="25" name="TextBox 24">
            <a:extLst>
              <a:ext uri="{FF2B5EF4-FFF2-40B4-BE49-F238E27FC236}">
                <a16:creationId xmlns:a16="http://schemas.microsoft.com/office/drawing/2014/main" id="{E0EF556B-8507-7C4F-A357-78FC6713A876}"/>
              </a:ext>
            </a:extLst>
          </p:cNvPr>
          <p:cNvSpPr txBox="1"/>
          <p:nvPr/>
        </p:nvSpPr>
        <p:spPr>
          <a:xfrm>
            <a:off x="2057830" y="619185"/>
            <a:ext cx="1839073" cy="2492990"/>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01820"/>
              </a:solidFill>
              <a:effectLst/>
              <a:uLnTx/>
              <a:uFillTx/>
              <a:latin typeface="CiscoSansTT Light"/>
              <a:ea typeface="ＭＳ Ｐゴシック" charset="0"/>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Contact Session ID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Agent Session ID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Call Terminating type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Terminating End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ANI</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DNIS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Entry Point Name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Queue Name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Flow Name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Contact Durations</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Call Volume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Abandoned Count</a:t>
            </a:r>
          </a:p>
        </p:txBody>
      </p:sp>
      <p:sp>
        <p:nvSpPr>
          <p:cNvPr id="26" name="TextBox 25">
            <a:extLst>
              <a:ext uri="{FF2B5EF4-FFF2-40B4-BE49-F238E27FC236}">
                <a16:creationId xmlns:a16="http://schemas.microsoft.com/office/drawing/2014/main" id="{F69953BF-3B2A-AF4A-BD4A-18DCE7B06E98}"/>
              </a:ext>
            </a:extLst>
          </p:cNvPr>
          <p:cNvSpPr txBox="1"/>
          <p:nvPr/>
        </p:nvSpPr>
        <p:spPr>
          <a:xfrm>
            <a:off x="2047492" y="3510218"/>
            <a:ext cx="2361821" cy="1846659"/>
          </a:xfrm>
          <a:prstGeom prst="rect">
            <a:avLst/>
          </a:prstGeom>
          <a:noFill/>
        </p:spPr>
        <p:txBody>
          <a:bodyPr wrap="squar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Contact Session ID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Agent Session ID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Flow Activity Name </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Activity State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Activity Start and End Time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Queue Name Per Activity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Agent Blind Transfer DN</a:t>
            </a:r>
          </a:p>
          <a:p>
            <a:pPr marL="171450" indent="-171450">
              <a:buFont typeface="Arial" panose="020B0604020202020204" pitchFamily="34" charset="0"/>
              <a:buChar char="•"/>
              <a:defRPr/>
            </a:pPr>
            <a:r>
              <a:rPr lang="en-IN" sz="1200" dirty="0">
                <a:solidFill>
                  <a:srgbClr val="101820"/>
                </a:solidFill>
                <a:latin typeface="CiscoSansTT Light"/>
              </a:rPr>
              <a:t>Record Unique ID</a:t>
            </a:r>
            <a:endPar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101820"/>
              </a:solidFill>
              <a:effectLst/>
              <a:uLnTx/>
              <a:uFillTx/>
              <a:latin typeface="CiscoSansTT Light"/>
              <a:ea typeface="ＭＳ Ｐゴシック" charset="0"/>
            </a:endParaRPr>
          </a:p>
        </p:txBody>
      </p:sp>
      <p:sp>
        <p:nvSpPr>
          <p:cNvPr id="32" name="TextBox 31">
            <a:extLst>
              <a:ext uri="{FF2B5EF4-FFF2-40B4-BE49-F238E27FC236}">
                <a16:creationId xmlns:a16="http://schemas.microsoft.com/office/drawing/2014/main" id="{CB487581-642A-784A-8521-B576A1C1898A}"/>
              </a:ext>
            </a:extLst>
          </p:cNvPr>
          <p:cNvSpPr txBox="1"/>
          <p:nvPr/>
        </p:nvSpPr>
        <p:spPr>
          <a:xfrm>
            <a:off x="5220851" y="3510218"/>
            <a:ext cx="1858201" cy="1015663"/>
          </a:xfrm>
          <a:prstGeom prst="rect">
            <a:avLst/>
          </a:prstGeom>
          <a:noFill/>
        </p:spPr>
        <p:txBody>
          <a:bodyPr wrap="none" rtlCol="0">
            <a:spAutoFit/>
          </a:bodyPr>
          <a:lstStyle/>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Agent Session ID</a:t>
            </a:r>
            <a:endPar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endParaRPr>
          </a:p>
          <a:p>
            <a:pPr marL="171450" indent="-171450">
              <a:buFont typeface="Arial" panose="020B0604020202020204" pitchFamily="34" charset="0"/>
              <a:buChar char="•"/>
              <a:defRPr/>
            </a:pPr>
            <a:r>
              <a:rPr lang="en-US" sz="1200" dirty="0">
                <a:solidFill>
                  <a:srgbClr val="101820"/>
                </a:solidFill>
                <a:latin typeface="CiscoSansTT Light"/>
              </a:rPr>
              <a:t>Contact Session ID</a:t>
            </a:r>
            <a:endPar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endParaRP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Record Unique ID</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Wrap-up Code name</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101820"/>
                </a:solidFill>
                <a:effectLst/>
                <a:uLnTx/>
                <a:uFillTx/>
                <a:latin typeface="CiscoSansTT Light"/>
                <a:ea typeface="ＭＳ Ｐゴシック" charset="0"/>
              </a:rPr>
              <a:t>Idle Code name</a:t>
            </a:r>
          </a:p>
        </p:txBody>
      </p:sp>
      <p:cxnSp>
        <p:nvCxnSpPr>
          <p:cNvPr id="52" name="Curved Connector 51">
            <a:extLst>
              <a:ext uri="{FF2B5EF4-FFF2-40B4-BE49-F238E27FC236}">
                <a16:creationId xmlns:a16="http://schemas.microsoft.com/office/drawing/2014/main" id="{0E796A10-DA5B-2D42-B34B-7A3002D7CDE1}"/>
              </a:ext>
            </a:extLst>
          </p:cNvPr>
          <p:cNvCxnSpPr>
            <a:cxnSpLocks/>
          </p:cNvCxnSpPr>
          <p:nvPr/>
        </p:nvCxnSpPr>
        <p:spPr>
          <a:xfrm flipV="1">
            <a:off x="3630476" y="983611"/>
            <a:ext cx="1564656" cy="107448"/>
          </a:xfrm>
          <a:prstGeom prst="curvedConnector3">
            <a:avLst>
              <a:gd name="adj1" fmla="val 50000"/>
            </a:avLst>
          </a:prstGeom>
          <a:ln w="25400">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8" name="Graphic 87" descr="Telephone with solid fill">
            <a:extLst>
              <a:ext uri="{FF2B5EF4-FFF2-40B4-BE49-F238E27FC236}">
                <a16:creationId xmlns:a16="http://schemas.microsoft.com/office/drawing/2014/main" id="{CE3FBE8B-7254-8740-AEDD-D270F657DC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104" y="802209"/>
            <a:ext cx="552203" cy="552203"/>
          </a:xfrm>
          <a:prstGeom prst="rect">
            <a:avLst/>
          </a:prstGeom>
        </p:spPr>
      </p:pic>
      <p:sp>
        <p:nvSpPr>
          <p:cNvPr id="89" name="Rounded Rectangle 88">
            <a:extLst>
              <a:ext uri="{FF2B5EF4-FFF2-40B4-BE49-F238E27FC236}">
                <a16:creationId xmlns:a16="http://schemas.microsoft.com/office/drawing/2014/main" id="{00D2705D-2F62-D94E-AD32-4431C50F705F}"/>
              </a:ext>
            </a:extLst>
          </p:cNvPr>
          <p:cNvSpPr/>
          <p:nvPr/>
        </p:nvSpPr>
        <p:spPr>
          <a:xfrm>
            <a:off x="172812" y="1297599"/>
            <a:ext cx="945673" cy="442674"/>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Dialed number</a:t>
            </a:r>
          </a:p>
        </p:txBody>
      </p:sp>
      <p:sp>
        <p:nvSpPr>
          <p:cNvPr id="90" name="Rounded Rectangle 89">
            <a:extLst>
              <a:ext uri="{FF2B5EF4-FFF2-40B4-BE49-F238E27FC236}">
                <a16:creationId xmlns:a16="http://schemas.microsoft.com/office/drawing/2014/main" id="{1D7C1636-CB90-0642-B3BE-3E5F02822FB2}"/>
              </a:ext>
            </a:extLst>
          </p:cNvPr>
          <p:cNvSpPr/>
          <p:nvPr/>
        </p:nvSpPr>
        <p:spPr>
          <a:xfrm>
            <a:off x="198909" y="1857080"/>
            <a:ext cx="904739"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Entry Point</a:t>
            </a:r>
          </a:p>
        </p:txBody>
      </p:sp>
      <p:sp>
        <p:nvSpPr>
          <p:cNvPr id="91" name="Rounded Rectangle 90">
            <a:extLst>
              <a:ext uri="{FF2B5EF4-FFF2-40B4-BE49-F238E27FC236}">
                <a16:creationId xmlns:a16="http://schemas.microsoft.com/office/drawing/2014/main" id="{5D00B084-40DF-DE4F-A3E7-E230C1AC07A9}"/>
              </a:ext>
            </a:extLst>
          </p:cNvPr>
          <p:cNvSpPr/>
          <p:nvPr/>
        </p:nvSpPr>
        <p:spPr>
          <a:xfrm>
            <a:off x="210600" y="2226597"/>
            <a:ext cx="904738"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IVR</a:t>
            </a:r>
          </a:p>
        </p:txBody>
      </p:sp>
      <p:sp>
        <p:nvSpPr>
          <p:cNvPr id="92" name="Rounded Rectangle 91">
            <a:extLst>
              <a:ext uri="{FF2B5EF4-FFF2-40B4-BE49-F238E27FC236}">
                <a16:creationId xmlns:a16="http://schemas.microsoft.com/office/drawing/2014/main" id="{218540F1-4570-0046-8087-E16A5C3E1208}"/>
              </a:ext>
            </a:extLst>
          </p:cNvPr>
          <p:cNvSpPr/>
          <p:nvPr/>
        </p:nvSpPr>
        <p:spPr>
          <a:xfrm>
            <a:off x="210600" y="2591291"/>
            <a:ext cx="904738"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Queue</a:t>
            </a:r>
          </a:p>
        </p:txBody>
      </p:sp>
      <p:sp>
        <p:nvSpPr>
          <p:cNvPr id="93" name="Rounded Rectangle 92">
            <a:extLst>
              <a:ext uri="{FF2B5EF4-FFF2-40B4-BE49-F238E27FC236}">
                <a16:creationId xmlns:a16="http://schemas.microsoft.com/office/drawing/2014/main" id="{7BCBF380-DF70-3341-B50A-73F827463D47}"/>
              </a:ext>
            </a:extLst>
          </p:cNvPr>
          <p:cNvSpPr/>
          <p:nvPr/>
        </p:nvSpPr>
        <p:spPr>
          <a:xfrm>
            <a:off x="228077" y="2970337"/>
            <a:ext cx="904738"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Team</a:t>
            </a:r>
          </a:p>
        </p:txBody>
      </p:sp>
      <p:sp>
        <p:nvSpPr>
          <p:cNvPr id="94" name="Rounded Rectangle 93">
            <a:extLst>
              <a:ext uri="{FF2B5EF4-FFF2-40B4-BE49-F238E27FC236}">
                <a16:creationId xmlns:a16="http://schemas.microsoft.com/office/drawing/2014/main" id="{900EAC69-B9A6-0046-A9B9-8A7EFDE6B5F0}"/>
              </a:ext>
            </a:extLst>
          </p:cNvPr>
          <p:cNvSpPr/>
          <p:nvPr/>
        </p:nvSpPr>
        <p:spPr>
          <a:xfrm>
            <a:off x="258220" y="4140758"/>
            <a:ext cx="867390"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End</a:t>
            </a:r>
          </a:p>
        </p:txBody>
      </p:sp>
      <p:sp>
        <p:nvSpPr>
          <p:cNvPr id="95" name="Rounded Rectangle 94">
            <a:extLst>
              <a:ext uri="{FF2B5EF4-FFF2-40B4-BE49-F238E27FC236}">
                <a16:creationId xmlns:a16="http://schemas.microsoft.com/office/drawing/2014/main" id="{5EA12D83-D64A-1B44-9580-626BAF0A8401}"/>
              </a:ext>
            </a:extLst>
          </p:cNvPr>
          <p:cNvSpPr/>
          <p:nvPr/>
        </p:nvSpPr>
        <p:spPr>
          <a:xfrm>
            <a:off x="228077" y="3342922"/>
            <a:ext cx="902331"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Ringing</a:t>
            </a:r>
          </a:p>
        </p:txBody>
      </p:sp>
      <p:sp>
        <p:nvSpPr>
          <p:cNvPr id="96" name="Rounded Rectangle 95">
            <a:extLst>
              <a:ext uri="{FF2B5EF4-FFF2-40B4-BE49-F238E27FC236}">
                <a16:creationId xmlns:a16="http://schemas.microsoft.com/office/drawing/2014/main" id="{9706AB7F-8EF0-1B4C-96FB-2E915F84998E}"/>
              </a:ext>
            </a:extLst>
          </p:cNvPr>
          <p:cNvSpPr/>
          <p:nvPr/>
        </p:nvSpPr>
        <p:spPr>
          <a:xfrm>
            <a:off x="228077" y="3733692"/>
            <a:ext cx="902331" cy="272415"/>
          </a:xfrm>
          <a:prstGeom prst="round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Connected</a:t>
            </a:r>
          </a:p>
        </p:txBody>
      </p:sp>
      <p:sp>
        <p:nvSpPr>
          <p:cNvPr id="97" name="Left-right Arrow 96">
            <a:extLst>
              <a:ext uri="{FF2B5EF4-FFF2-40B4-BE49-F238E27FC236}">
                <a16:creationId xmlns:a16="http://schemas.microsoft.com/office/drawing/2014/main" id="{595C96CF-C82B-A942-A155-B6A731F7B0E7}"/>
              </a:ext>
            </a:extLst>
          </p:cNvPr>
          <p:cNvSpPr/>
          <p:nvPr/>
        </p:nvSpPr>
        <p:spPr>
          <a:xfrm rot="16200000">
            <a:off x="-1466103" y="2732092"/>
            <a:ext cx="3183667" cy="321223"/>
          </a:xfrm>
          <a:prstGeom prst="leftRightArrow">
            <a:avLst/>
          </a:prstGeom>
          <a:solidFill>
            <a:schemeClr val="accent2"/>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D274D"/>
                </a:solidFill>
                <a:effectLst/>
                <a:uLnTx/>
                <a:uFillTx/>
                <a:latin typeface="CiscoSansTT Light"/>
                <a:ea typeface="+mn-ea"/>
                <a:cs typeface="+mn-cs"/>
              </a:rPr>
              <a:t>CSR</a:t>
            </a:r>
          </a:p>
        </p:txBody>
      </p:sp>
      <p:pic>
        <p:nvPicPr>
          <p:cNvPr id="100" name="Picture 2">
            <a:extLst>
              <a:ext uri="{FF2B5EF4-FFF2-40B4-BE49-F238E27FC236}">
                <a16:creationId xmlns:a16="http://schemas.microsoft.com/office/drawing/2014/main" id="{709581C9-B841-0648-A0A8-DD44DEED214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4854" y="545422"/>
            <a:ext cx="514003" cy="675739"/>
          </a:xfrm>
          <a:prstGeom prst="rect">
            <a:avLst/>
          </a:prstGeom>
          <a:noFill/>
          <a:extLst>
            <a:ext uri="{909E8E84-426E-40DD-AFC4-6F175D3DCCD1}">
              <a14:hiddenFill xmlns:a14="http://schemas.microsoft.com/office/drawing/2010/main">
                <a:solidFill>
                  <a:srgbClr val="FFFFFF"/>
                </a:solidFill>
              </a14:hiddenFill>
            </a:ext>
          </a:extLst>
        </p:spPr>
      </p:pic>
      <p:sp>
        <p:nvSpPr>
          <p:cNvPr id="101" name="Rounded Rectangle 100">
            <a:extLst>
              <a:ext uri="{FF2B5EF4-FFF2-40B4-BE49-F238E27FC236}">
                <a16:creationId xmlns:a16="http://schemas.microsoft.com/office/drawing/2014/main" id="{B74BB769-96F5-5D40-BDC0-DB4A56783DD3}"/>
              </a:ext>
            </a:extLst>
          </p:cNvPr>
          <p:cNvSpPr/>
          <p:nvPr/>
        </p:nvSpPr>
        <p:spPr>
          <a:xfrm>
            <a:off x="7886024" y="1249370"/>
            <a:ext cx="915921" cy="270671"/>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Login</a:t>
            </a:r>
          </a:p>
        </p:txBody>
      </p:sp>
      <p:sp>
        <p:nvSpPr>
          <p:cNvPr id="102" name="Rounded Rectangle 101">
            <a:extLst>
              <a:ext uri="{FF2B5EF4-FFF2-40B4-BE49-F238E27FC236}">
                <a16:creationId xmlns:a16="http://schemas.microsoft.com/office/drawing/2014/main" id="{64943CC6-643E-C041-9BB4-330ADD729E51}"/>
              </a:ext>
            </a:extLst>
          </p:cNvPr>
          <p:cNvSpPr/>
          <p:nvPr/>
        </p:nvSpPr>
        <p:spPr>
          <a:xfrm>
            <a:off x="7909170" y="1608354"/>
            <a:ext cx="915921" cy="270671"/>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Idle State</a:t>
            </a:r>
          </a:p>
        </p:txBody>
      </p:sp>
      <p:sp>
        <p:nvSpPr>
          <p:cNvPr id="103" name="Rounded Rectangle 102">
            <a:extLst>
              <a:ext uri="{FF2B5EF4-FFF2-40B4-BE49-F238E27FC236}">
                <a16:creationId xmlns:a16="http://schemas.microsoft.com/office/drawing/2014/main" id="{A22C40A8-E9B8-9B44-A01E-695E3F5C0DD4}"/>
              </a:ext>
            </a:extLst>
          </p:cNvPr>
          <p:cNvSpPr/>
          <p:nvPr/>
        </p:nvSpPr>
        <p:spPr>
          <a:xfrm>
            <a:off x="7914632" y="1920798"/>
            <a:ext cx="915921" cy="28741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Available</a:t>
            </a:r>
          </a:p>
        </p:txBody>
      </p:sp>
      <p:sp>
        <p:nvSpPr>
          <p:cNvPr id="104" name="Rounded Rectangle 103">
            <a:extLst>
              <a:ext uri="{FF2B5EF4-FFF2-40B4-BE49-F238E27FC236}">
                <a16:creationId xmlns:a16="http://schemas.microsoft.com/office/drawing/2014/main" id="{A8D96853-2546-9F42-B224-9DB44BFBAAD3}"/>
              </a:ext>
            </a:extLst>
          </p:cNvPr>
          <p:cNvSpPr/>
          <p:nvPr/>
        </p:nvSpPr>
        <p:spPr>
          <a:xfrm>
            <a:off x="7935442" y="3021728"/>
            <a:ext cx="915921"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Wrap-up</a:t>
            </a:r>
          </a:p>
        </p:txBody>
      </p:sp>
      <p:sp>
        <p:nvSpPr>
          <p:cNvPr id="105" name="Rounded Rectangle 104">
            <a:extLst>
              <a:ext uri="{FF2B5EF4-FFF2-40B4-BE49-F238E27FC236}">
                <a16:creationId xmlns:a16="http://schemas.microsoft.com/office/drawing/2014/main" id="{AAEE94D1-B55C-8845-9F10-4F67AF927572}"/>
              </a:ext>
            </a:extLst>
          </p:cNvPr>
          <p:cNvSpPr/>
          <p:nvPr/>
        </p:nvSpPr>
        <p:spPr>
          <a:xfrm>
            <a:off x="7938511" y="3798518"/>
            <a:ext cx="915921" cy="320262"/>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Idle State</a:t>
            </a:r>
          </a:p>
        </p:txBody>
      </p:sp>
      <p:sp>
        <p:nvSpPr>
          <p:cNvPr id="106" name="Rounded Rectangle 105">
            <a:extLst>
              <a:ext uri="{FF2B5EF4-FFF2-40B4-BE49-F238E27FC236}">
                <a16:creationId xmlns:a16="http://schemas.microsoft.com/office/drawing/2014/main" id="{CF3356A3-89C8-4E48-AE8F-18905148502E}"/>
              </a:ext>
            </a:extLst>
          </p:cNvPr>
          <p:cNvSpPr/>
          <p:nvPr/>
        </p:nvSpPr>
        <p:spPr>
          <a:xfrm>
            <a:off x="7935441" y="4192177"/>
            <a:ext cx="915921" cy="306468"/>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Logout</a:t>
            </a:r>
          </a:p>
        </p:txBody>
      </p:sp>
      <p:sp>
        <p:nvSpPr>
          <p:cNvPr id="107" name="Rounded Rectangle 106">
            <a:extLst>
              <a:ext uri="{FF2B5EF4-FFF2-40B4-BE49-F238E27FC236}">
                <a16:creationId xmlns:a16="http://schemas.microsoft.com/office/drawing/2014/main" id="{E9460012-81C8-684F-9E9A-8A36B2A3EAD5}"/>
              </a:ext>
            </a:extLst>
          </p:cNvPr>
          <p:cNvSpPr/>
          <p:nvPr/>
        </p:nvSpPr>
        <p:spPr>
          <a:xfrm>
            <a:off x="7956252" y="3407842"/>
            <a:ext cx="915921"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Available</a:t>
            </a:r>
          </a:p>
        </p:txBody>
      </p:sp>
      <p:sp>
        <p:nvSpPr>
          <p:cNvPr id="108" name="Rounded Rectangle 107">
            <a:extLst>
              <a:ext uri="{FF2B5EF4-FFF2-40B4-BE49-F238E27FC236}">
                <a16:creationId xmlns:a16="http://schemas.microsoft.com/office/drawing/2014/main" id="{B75799BC-D8EE-1A48-A041-70AE9F0D801A}"/>
              </a:ext>
            </a:extLst>
          </p:cNvPr>
          <p:cNvSpPr/>
          <p:nvPr/>
        </p:nvSpPr>
        <p:spPr>
          <a:xfrm>
            <a:off x="7920138" y="2245433"/>
            <a:ext cx="913484"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Ringing</a:t>
            </a:r>
          </a:p>
        </p:txBody>
      </p:sp>
      <p:sp>
        <p:nvSpPr>
          <p:cNvPr id="109" name="Rounded Rectangle 108">
            <a:extLst>
              <a:ext uri="{FF2B5EF4-FFF2-40B4-BE49-F238E27FC236}">
                <a16:creationId xmlns:a16="http://schemas.microsoft.com/office/drawing/2014/main" id="{ABDA120B-1409-B246-B04D-BE737620D1D8}"/>
              </a:ext>
            </a:extLst>
          </p:cNvPr>
          <p:cNvSpPr/>
          <p:nvPr/>
        </p:nvSpPr>
        <p:spPr>
          <a:xfrm>
            <a:off x="7937878" y="2637065"/>
            <a:ext cx="913484" cy="306467"/>
          </a:xfrm>
          <a:prstGeom prst="roundRect">
            <a:avLst/>
          </a:prstGeom>
          <a:solidFill>
            <a:schemeClr val="accent5"/>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iscoSansTT Light"/>
                <a:ea typeface="+mn-ea"/>
                <a:cs typeface="+mn-cs"/>
              </a:rPr>
              <a:t>Connected</a:t>
            </a:r>
          </a:p>
        </p:txBody>
      </p:sp>
      <p:sp>
        <p:nvSpPr>
          <p:cNvPr id="110" name="Left-right Arrow 109">
            <a:extLst>
              <a:ext uri="{FF2B5EF4-FFF2-40B4-BE49-F238E27FC236}">
                <a16:creationId xmlns:a16="http://schemas.microsoft.com/office/drawing/2014/main" id="{968F9324-DA64-9A45-B01C-50EEE49F3B82}"/>
              </a:ext>
            </a:extLst>
          </p:cNvPr>
          <p:cNvSpPr/>
          <p:nvPr/>
        </p:nvSpPr>
        <p:spPr>
          <a:xfrm rot="16200000">
            <a:off x="7334303" y="2666858"/>
            <a:ext cx="3249274" cy="316721"/>
          </a:xfrm>
          <a:prstGeom prst="leftRightArrow">
            <a:avLst/>
          </a:prstGeom>
          <a:solidFill>
            <a:schemeClr val="accent6">
              <a:lumMod val="60000"/>
              <a:lumOff val="4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CiscoSansTT Light"/>
                <a:ea typeface="+mn-ea"/>
                <a:cs typeface="+mn-cs"/>
              </a:rPr>
              <a:t>ASR</a:t>
            </a:r>
          </a:p>
        </p:txBody>
      </p:sp>
      <p:cxnSp>
        <p:nvCxnSpPr>
          <p:cNvPr id="122" name="Curved Connector 121">
            <a:extLst>
              <a:ext uri="{FF2B5EF4-FFF2-40B4-BE49-F238E27FC236}">
                <a16:creationId xmlns:a16="http://schemas.microsoft.com/office/drawing/2014/main" id="{FA4247CD-E43F-F74B-AEAF-72593C4E263D}"/>
              </a:ext>
            </a:extLst>
          </p:cNvPr>
          <p:cNvCxnSpPr>
            <a:cxnSpLocks/>
          </p:cNvCxnSpPr>
          <p:nvPr/>
        </p:nvCxnSpPr>
        <p:spPr>
          <a:xfrm rot="16200000" flipV="1">
            <a:off x="6055062" y="1676299"/>
            <a:ext cx="2053135" cy="667756"/>
          </a:xfrm>
          <a:prstGeom prst="curvedConnector3">
            <a:avLst>
              <a:gd name="adj1" fmla="val 98210"/>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a:extLst>
              <a:ext uri="{FF2B5EF4-FFF2-40B4-BE49-F238E27FC236}">
                <a16:creationId xmlns:a16="http://schemas.microsoft.com/office/drawing/2014/main" id="{64F9ABAC-77A2-0444-9A7A-E9D8FB304628}"/>
              </a:ext>
            </a:extLst>
          </p:cNvPr>
          <p:cNvCxnSpPr>
            <a:cxnSpLocks/>
          </p:cNvCxnSpPr>
          <p:nvPr/>
        </p:nvCxnSpPr>
        <p:spPr>
          <a:xfrm rot="5400000">
            <a:off x="6966977" y="3173260"/>
            <a:ext cx="593609" cy="290544"/>
          </a:xfrm>
          <a:prstGeom prst="curvedConnector3">
            <a:avLst>
              <a:gd name="adj1" fmla="val 50000"/>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B0995BD2-94D5-4A4A-9ABC-6BED09DB0C8A}"/>
              </a:ext>
            </a:extLst>
          </p:cNvPr>
          <p:cNvCxnSpPr>
            <a:cxnSpLocks/>
          </p:cNvCxnSpPr>
          <p:nvPr/>
        </p:nvCxnSpPr>
        <p:spPr>
          <a:xfrm rot="5400000" flipH="1" flipV="1">
            <a:off x="1088910" y="1345785"/>
            <a:ext cx="1468325" cy="633303"/>
          </a:xfrm>
          <a:prstGeom prst="curvedConnector3">
            <a:avLst>
              <a:gd name="adj1" fmla="val 96225"/>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214D5938-BF55-204E-82E4-7DA32A89562B}"/>
              </a:ext>
            </a:extLst>
          </p:cNvPr>
          <p:cNvCxnSpPr>
            <a:cxnSpLocks/>
          </p:cNvCxnSpPr>
          <p:nvPr/>
        </p:nvCxnSpPr>
        <p:spPr>
          <a:xfrm rot="16200000" flipH="1">
            <a:off x="1201782" y="2712713"/>
            <a:ext cx="1230836" cy="618031"/>
          </a:xfrm>
          <a:prstGeom prst="curvedConnector3">
            <a:avLst>
              <a:gd name="adj1" fmla="val 92305"/>
            </a:avLst>
          </a:prstGeom>
          <a:ln w="254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0" name="Left Brace 149">
            <a:extLst>
              <a:ext uri="{FF2B5EF4-FFF2-40B4-BE49-F238E27FC236}">
                <a16:creationId xmlns:a16="http://schemas.microsoft.com/office/drawing/2014/main" id="{92A45C8D-D945-9246-8B12-D1F51F7E84A7}"/>
              </a:ext>
            </a:extLst>
          </p:cNvPr>
          <p:cNvSpPr/>
          <p:nvPr/>
        </p:nvSpPr>
        <p:spPr>
          <a:xfrm flipH="1">
            <a:off x="1153909" y="1552988"/>
            <a:ext cx="252638" cy="2798879"/>
          </a:xfrm>
          <a:prstGeom prst="leftBrace">
            <a:avLst>
              <a:gd name="adj1" fmla="val 50326"/>
              <a:gd name="adj2" fmla="val 46667"/>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CiscoSansTT Light"/>
              <a:ea typeface="+mn-ea"/>
              <a:cs typeface="+mn-cs"/>
            </a:endParaRPr>
          </a:p>
        </p:txBody>
      </p:sp>
      <p:sp>
        <p:nvSpPr>
          <p:cNvPr id="151" name="TextBox 150">
            <a:extLst>
              <a:ext uri="{FF2B5EF4-FFF2-40B4-BE49-F238E27FC236}">
                <a16:creationId xmlns:a16="http://schemas.microsoft.com/office/drawing/2014/main" id="{D380A6A6-841F-5B4E-A259-324622A51B6A}"/>
              </a:ext>
            </a:extLst>
          </p:cNvPr>
          <p:cNvSpPr txBox="1"/>
          <p:nvPr/>
        </p:nvSpPr>
        <p:spPr>
          <a:xfrm rot="16200000">
            <a:off x="1287610" y="2764810"/>
            <a:ext cx="439544"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01820"/>
                </a:solidFill>
                <a:effectLst/>
                <a:uLnTx/>
                <a:uFillTx/>
                <a:latin typeface="CiscoSansTT Light"/>
                <a:ea typeface="ＭＳ Ｐゴシック" charset="0"/>
              </a:rPr>
              <a:t>CAR</a:t>
            </a:r>
          </a:p>
        </p:txBody>
      </p:sp>
      <p:cxnSp>
        <p:nvCxnSpPr>
          <p:cNvPr id="153" name="Straight Connector 152">
            <a:extLst>
              <a:ext uri="{FF2B5EF4-FFF2-40B4-BE49-F238E27FC236}">
                <a16:creationId xmlns:a16="http://schemas.microsoft.com/office/drawing/2014/main" id="{C527DA4C-186B-B84A-9863-4AC5C7B20CC6}"/>
              </a:ext>
            </a:extLst>
          </p:cNvPr>
          <p:cNvCxnSpPr>
            <a:stCxn id="90" idx="3"/>
          </p:cNvCxnSpPr>
          <p:nvPr/>
        </p:nvCxnSpPr>
        <p:spPr>
          <a:xfrm>
            <a:off x="1103648" y="1993288"/>
            <a:ext cx="176580" cy="17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C4CE85E-907F-B04F-B483-A264414BBD17}"/>
              </a:ext>
            </a:extLst>
          </p:cNvPr>
          <p:cNvCxnSpPr/>
          <p:nvPr/>
        </p:nvCxnSpPr>
        <p:spPr>
          <a:xfrm flipV="1">
            <a:off x="1103648" y="2379830"/>
            <a:ext cx="176580" cy="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0C9F08C-3D97-6E4A-836C-6444F1074051}"/>
              </a:ext>
            </a:extLst>
          </p:cNvPr>
          <p:cNvCxnSpPr/>
          <p:nvPr/>
        </p:nvCxnSpPr>
        <p:spPr>
          <a:xfrm flipV="1">
            <a:off x="1129450" y="2752433"/>
            <a:ext cx="17658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90A6EE4-5D1E-8F41-A518-B52A761599EF}"/>
              </a:ext>
            </a:extLst>
          </p:cNvPr>
          <p:cNvCxnSpPr>
            <a:cxnSpLocks/>
            <a:stCxn id="93" idx="3"/>
          </p:cNvCxnSpPr>
          <p:nvPr/>
        </p:nvCxnSpPr>
        <p:spPr>
          <a:xfrm>
            <a:off x="1132815" y="3106545"/>
            <a:ext cx="127462" cy="170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25B0D708-D4CF-3C4F-8306-CF68D7036E38}"/>
              </a:ext>
            </a:extLst>
          </p:cNvPr>
          <p:cNvCxnSpPr>
            <a:cxnSpLocks/>
          </p:cNvCxnSpPr>
          <p:nvPr/>
        </p:nvCxnSpPr>
        <p:spPr>
          <a:xfrm>
            <a:off x="1129450" y="3487498"/>
            <a:ext cx="150778" cy="8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94DF06-6293-9642-8318-5E4F9FFF78F8}"/>
              </a:ext>
            </a:extLst>
          </p:cNvPr>
          <p:cNvCxnSpPr>
            <a:cxnSpLocks/>
          </p:cNvCxnSpPr>
          <p:nvPr/>
        </p:nvCxnSpPr>
        <p:spPr>
          <a:xfrm>
            <a:off x="1122113" y="3892496"/>
            <a:ext cx="15811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4" name="Left Brace 163">
            <a:extLst>
              <a:ext uri="{FF2B5EF4-FFF2-40B4-BE49-F238E27FC236}">
                <a16:creationId xmlns:a16="http://schemas.microsoft.com/office/drawing/2014/main" id="{9E79391D-11A7-724E-831D-9F659867C520}"/>
              </a:ext>
            </a:extLst>
          </p:cNvPr>
          <p:cNvSpPr/>
          <p:nvPr/>
        </p:nvSpPr>
        <p:spPr>
          <a:xfrm>
            <a:off x="7630515" y="1366855"/>
            <a:ext cx="237142" cy="3098886"/>
          </a:xfrm>
          <a:prstGeom prst="leftBrace">
            <a:avLst>
              <a:gd name="adj1" fmla="val 50326"/>
              <a:gd name="adj2" fmla="val 46667"/>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01820"/>
              </a:solidFill>
              <a:effectLst/>
              <a:uLnTx/>
              <a:uFillTx/>
              <a:latin typeface="CiscoSansTT Light"/>
              <a:ea typeface="+mn-ea"/>
              <a:cs typeface="+mn-cs"/>
            </a:endParaRPr>
          </a:p>
        </p:txBody>
      </p:sp>
      <p:sp>
        <p:nvSpPr>
          <p:cNvPr id="165" name="TextBox 164">
            <a:extLst>
              <a:ext uri="{FF2B5EF4-FFF2-40B4-BE49-F238E27FC236}">
                <a16:creationId xmlns:a16="http://schemas.microsoft.com/office/drawing/2014/main" id="{63459E23-300C-494E-96B6-3B2C0BB4C82B}"/>
              </a:ext>
            </a:extLst>
          </p:cNvPr>
          <p:cNvSpPr txBox="1"/>
          <p:nvPr/>
        </p:nvSpPr>
        <p:spPr>
          <a:xfrm rot="16200000" flipV="1">
            <a:off x="7248795" y="2721867"/>
            <a:ext cx="590347" cy="283677"/>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01820"/>
                </a:solidFill>
                <a:effectLst/>
                <a:uLnTx/>
                <a:uFillTx/>
                <a:latin typeface="CiscoSansTT Light"/>
                <a:ea typeface="ＭＳ Ｐゴシック" charset="0"/>
              </a:rPr>
              <a:t>AAR</a:t>
            </a:r>
          </a:p>
        </p:txBody>
      </p:sp>
      <p:cxnSp>
        <p:nvCxnSpPr>
          <p:cNvPr id="166" name="Straight Connector 165">
            <a:extLst>
              <a:ext uri="{FF2B5EF4-FFF2-40B4-BE49-F238E27FC236}">
                <a16:creationId xmlns:a16="http://schemas.microsoft.com/office/drawing/2014/main" id="{7316A79F-4D08-EE44-A666-A276414519C4}"/>
              </a:ext>
            </a:extLst>
          </p:cNvPr>
          <p:cNvCxnSpPr>
            <a:cxnSpLocks/>
            <a:endCxn id="102" idx="1"/>
          </p:cNvCxnSpPr>
          <p:nvPr/>
        </p:nvCxnSpPr>
        <p:spPr>
          <a:xfrm>
            <a:off x="7736309" y="1743690"/>
            <a:ext cx="1728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E30D275-D51B-3849-9F8C-57A60FF09D0E}"/>
              </a:ext>
            </a:extLst>
          </p:cNvPr>
          <p:cNvCxnSpPr>
            <a:cxnSpLocks/>
          </p:cNvCxnSpPr>
          <p:nvPr/>
        </p:nvCxnSpPr>
        <p:spPr>
          <a:xfrm>
            <a:off x="7726919" y="2068722"/>
            <a:ext cx="19702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1C44EC-44E9-DA4F-9950-BDF98FBCE0C8}"/>
              </a:ext>
            </a:extLst>
          </p:cNvPr>
          <p:cNvCxnSpPr>
            <a:cxnSpLocks/>
          </p:cNvCxnSpPr>
          <p:nvPr/>
        </p:nvCxnSpPr>
        <p:spPr>
          <a:xfrm>
            <a:off x="7699186" y="2786528"/>
            <a:ext cx="24710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08459B4-A5B5-0C4B-A146-6FEA0AABAE5F}"/>
              </a:ext>
            </a:extLst>
          </p:cNvPr>
          <p:cNvCxnSpPr>
            <a:cxnSpLocks/>
          </p:cNvCxnSpPr>
          <p:nvPr/>
        </p:nvCxnSpPr>
        <p:spPr>
          <a:xfrm>
            <a:off x="7729142" y="3189477"/>
            <a:ext cx="228175" cy="50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8027A59-AF00-4A48-AFDB-B15940085683}"/>
              </a:ext>
            </a:extLst>
          </p:cNvPr>
          <p:cNvCxnSpPr>
            <a:cxnSpLocks/>
          </p:cNvCxnSpPr>
          <p:nvPr/>
        </p:nvCxnSpPr>
        <p:spPr>
          <a:xfrm flipV="1">
            <a:off x="7726919" y="3576642"/>
            <a:ext cx="267057" cy="794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CD7ED469-77D2-5845-AA49-EFCC5B2A71B1}"/>
              </a:ext>
            </a:extLst>
          </p:cNvPr>
          <p:cNvCxnSpPr>
            <a:cxnSpLocks/>
          </p:cNvCxnSpPr>
          <p:nvPr/>
        </p:nvCxnSpPr>
        <p:spPr>
          <a:xfrm>
            <a:off x="7729141" y="4005357"/>
            <a:ext cx="228175" cy="500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90C50D78-875B-7A4E-83B3-F34472FCB011}"/>
              </a:ext>
            </a:extLst>
          </p:cNvPr>
          <p:cNvCxnSpPr>
            <a:cxnSpLocks/>
            <a:endCxn id="108" idx="1"/>
          </p:cNvCxnSpPr>
          <p:nvPr/>
        </p:nvCxnSpPr>
        <p:spPr>
          <a:xfrm>
            <a:off x="7783877" y="2398346"/>
            <a:ext cx="136261" cy="32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48ACBCE4-DB2D-3A40-AA74-667197DB11DE}"/>
              </a:ext>
            </a:extLst>
          </p:cNvPr>
          <p:cNvCxnSpPr>
            <a:cxnSpLocks/>
          </p:cNvCxnSpPr>
          <p:nvPr/>
        </p:nvCxnSpPr>
        <p:spPr>
          <a:xfrm rot="5400000" flipH="1" flipV="1">
            <a:off x="3033694" y="1708463"/>
            <a:ext cx="2842855" cy="1480018"/>
          </a:xfrm>
          <a:prstGeom prst="curvedConnector3">
            <a:avLst>
              <a:gd name="adj1" fmla="val 29109"/>
            </a:avLst>
          </a:prstGeom>
          <a:ln w="25400">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3017059-A4C5-4A19-8F4C-96C3B10000EF}"/>
              </a:ext>
            </a:extLst>
          </p:cNvPr>
          <p:cNvSpPr>
            <a:spLocks noGrp="1"/>
          </p:cNvSpPr>
          <p:nvPr>
            <p:ph type="ftr" sz="quarter" idx="3"/>
          </p:nvPr>
        </p:nvSpPr>
        <p:spPr/>
        <p:txBody>
          <a:bodyPr/>
          <a:lstStyle/>
          <a:p>
            <a:pPr defTabSz="610744"/>
            <a:r>
              <a:rPr lang="en-US"/>
              <a:t>LTRCCT-2011</a:t>
            </a:r>
          </a:p>
        </p:txBody>
      </p:sp>
      <p:sp>
        <p:nvSpPr>
          <p:cNvPr id="22" name="TextBox 21">
            <a:extLst>
              <a:ext uri="{FF2B5EF4-FFF2-40B4-BE49-F238E27FC236}">
                <a16:creationId xmlns:a16="http://schemas.microsoft.com/office/drawing/2014/main" id="{C107E60F-22FB-8F4D-BFC3-1525FC645293}"/>
              </a:ext>
            </a:extLst>
          </p:cNvPr>
          <p:cNvSpPr txBox="1"/>
          <p:nvPr/>
        </p:nvSpPr>
        <p:spPr>
          <a:xfrm>
            <a:off x="1999765" y="3036744"/>
            <a:ext cx="2550698" cy="338554"/>
          </a:xfrm>
          <a:prstGeom prst="rect">
            <a:avLst/>
          </a:prstGeom>
          <a:solidFill>
            <a:schemeClr val="bg1"/>
          </a:solidFill>
        </p:spPr>
        <p:txBody>
          <a:bodyPr wrap="none" rtlCol="0">
            <a:spAutoFit/>
          </a:bodyPr>
          <a:lstStyle>
            <a:defPPr>
              <a:defRPr lang="en-US"/>
            </a:defPPr>
            <a:lvl1pPr>
              <a:defRPr>
                <a:solidFill>
                  <a:schemeClr val="bg2"/>
                </a:solidFill>
                <a:latin typeface="+mn-l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iscoSansTT Light"/>
                <a:ea typeface="ＭＳ Ｐゴシック" charset="0"/>
              </a:rPr>
              <a:t>Customer activity Record</a:t>
            </a:r>
          </a:p>
        </p:txBody>
      </p:sp>
      <p:sp>
        <p:nvSpPr>
          <p:cNvPr id="4" name="Slide Number Placeholder 3">
            <a:extLst>
              <a:ext uri="{FF2B5EF4-FFF2-40B4-BE49-F238E27FC236}">
                <a16:creationId xmlns:a16="http://schemas.microsoft.com/office/drawing/2014/main" id="{7A3708EC-A744-BB49-6D15-70426B745066}"/>
              </a:ext>
            </a:extLst>
          </p:cNvPr>
          <p:cNvSpPr>
            <a:spLocks noGrp="1"/>
          </p:cNvSpPr>
          <p:nvPr>
            <p:ph type="sldNum" sz="quarter" idx="4"/>
          </p:nvPr>
        </p:nvSpPr>
        <p:spPr/>
        <p:txBody>
          <a:bodyPr/>
          <a:lstStyle/>
          <a:p>
            <a:fld id="{96A97DD0-5BE7-4856-A2A9-C42C6688E607}" type="slidenum">
              <a:rPr lang="en-US" smtClean="0"/>
              <a:pPr/>
              <a:t>26</a:t>
            </a:fld>
            <a:endParaRPr lang="en-US" dirty="0"/>
          </a:p>
        </p:txBody>
      </p:sp>
    </p:spTree>
    <p:extLst>
      <p:ext uri="{BB962C8B-B14F-4D97-AF65-F5344CB8AC3E}">
        <p14:creationId xmlns:p14="http://schemas.microsoft.com/office/powerpoint/2010/main" val="187898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500"/>
                                        <p:tgtEl>
                                          <p:spTgt spid="9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55" presetClass="entr" presetSubtype="0" fill="hold" nodeType="withEffect">
                                  <p:stCondLst>
                                    <p:cond delay="0"/>
                                  </p:stCondLst>
                                  <p:childTnLst>
                                    <p:set>
                                      <p:cBhvr>
                                        <p:cTn id="26" dur="1" fill="hold">
                                          <p:stCondLst>
                                            <p:cond delay="0"/>
                                          </p:stCondLst>
                                        </p:cTn>
                                        <p:tgtEl>
                                          <p:spTgt spid="140"/>
                                        </p:tgtEl>
                                        <p:attrNameLst>
                                          <p:attrName>style.visibility</p:attrName>
                                        </p:attrNameLst>
                                      </p:cBhvr>
                                      <p:to>
                                        <p:strVal val="visible"/>
                                      </p:to>
                                    </p:set>
                                    <p:anim calcmode="lin" valueType="num">
                                      <p:cBhvr>
                                        <p:cTn id="27" dur="1000" fill="hold"/>
                                        <p:tgtEl>
                                          <p:spTgt spid="140"/>
                                        </p:tgtEl>
                                        <p:attrNameLst>
                                          <p:attrName>ppt_w</p:attrName>
                                        </p:attrNameLst>
                                      </p:cBhvr>
                                      <p:tavLst>
                                        <p:tav tm="0">
                                          <p:val>
                                            <p:strVal val="#ppt_w*0.70"/>
                                          </p:val>
                                        </p:tav>
                                        <p:tav tm="100000">
                                          <p:val>
                                            <p:strVal val="#ppt_w"/>
                                          </p:val>
                                        </p:tav>
                                      </p:tavLst>
                                    </p:anim>
                                    <p:anim calcmode="lin" valueType="num">
                                      <p:cBhvr>
                                        <p:cTn id="28" dur="1000" fill="hold"/>
                                        <p:tgtEl>
                                          <p:spTgt spid="140"/>
                                        </p:tgtEl>
                                        <p:attrNameLst>
                                          <p:attrName>ppt_h</p:attrName>
                                        </p:attrNameLst>
                                      </p:cBhvr>
                                      <p:tavLst>
                                        <p:tav tm="0">
                                          <p:val>
                                            <p:strVal val="#ppt_h"/>
                                          </p:val>
                                        </p:tav>
                                        <p:tav tm="100000">
                                          <p:val>
                                            <p:strVal val="#ppt_h"/>
                                          </p:val>
                                        </p:tav>
                                      </p:tavLst>
                                    </p:anim>
                                    <p:animEffect transition="in" filter="fade">
                                      <p:cBhvr>
                                        <p:cTn id="29" dur="1000"/>
                                        <p:tgtEl>
                                          <p:spTgt spid="140"/>
                                        </p:tgtEl>
                                      </p:cBhvr>
                                    </p:animEffect>
                                  </p:childTnLst>
                                </p:cTn>
                              </p:par>
                              <p:par>
                                <p:cTn id="30" presetID="55" presetClass="entr" presetSubtype="0" fill="hold" nodeType="withEffect">
                                  <p:stCondLst>
                                    <p:cond delay="0"/>
                                  </p:stCondLst>
                                  <p:childTnLst>
                                    <p:set>
                                      <p:cBhvr>
                                        <p:cTn id="31" dur="1" fill="hold">
                                          <p:stCondLst>
                                            <p:cond delay="0"/>
                                          </p:stCondLst>
                                        </p:cTn>
                                        <p:tgtEl>
                                          <p:spTgt spid="141"/>
                                        </p:tgtEl>
                                        <p:attrNameLst>
                                          <p:attrName>style.visibility</p:attrName>
                                        </p:attrNameLst>
                                      </p:cBhvr>
                                      <p:to>
                                        <p:strVal val="visible"/>
                                      </p:to>
                                    </p:set>
                                    <p:anim calcmode="lin" valueType="num">
                                      <p:cBhvr>
                                        <p:cTn id="32" dur="1000" fill="hold"/>
                                        <p:tgtEl>
                                          <p:spTgt spid="141"/>
                                        </p:tgtEl>
                                        <p:attrNameLst>
                                          <p:attrName>ppt_w</p:attrName>
                                        </p:attrNameLst>
                                      </p:cBhvr>
                                      <p:tavLst>
                                        <p:tav tm="0">
                                          <p:val>
                                            <p:strVal val="#ppt_w*0.70"/>
                                          </p:val>
                                        </p:tav>
                                        <p:tav tm="100000">
                                          <p:val>
                                            <p:strVal val="#ppt_w"/>
                                          </p:val>
                                        </p:tav>
                                      </p:tavLst>
                                    </p:anim>
                                    <p:anim calcmode="lin" valueType="num">
                                      <p:cBhvr>
                                        <p:cTn id="33" dur="1000" fill="hold"/>
                                        <p:tgtEl>
                                          <p:spTgt spid="141"/>
                                        </p:tgtEl>
                                        <p:attrNameLst>
                                          <p:attrName>ppt_h</p:attrName>
                                        </p:attrNameLst>
                                      </p:cBhvr>
                                      <p:tavLst>
                                        <p:tav tm="0">
                                          <p:val>
                                            <p:strVal val="#ppt_h"/>
                                          </p:val>
                                        </p:tav>
                                        <p:tav tm="100000">
                                          <p:val>
                                            <p:strVal val="#ppt_h"/>
                                          </p:val>
                                        </p:tav>
                                      </p:tavLst>
                                    </p:anim>
                                    <p:animEffect transition="in" filter="fade">
                                      <p:cBhvr>
                                        <p:cTn id="34" dur="1000"/>
                                        <p:tgtEl>
                                          <p:spTgt spid="1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55"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1000" fill="hold"/>
                                        <p:tgtEl>
                                          <p:spTgt spid="65"/>
                                        </p:tgtEl>
                                        <p:attrNameLst>
                                          <p:attrName>ppt_w</p:attrName>
                                        </p:attrNameLst>
                                      </p:cBhvr>
                                      <p:tavLst>
                                        <p:tav tm="0">
                                          <p:val>
                                            <p:strVal val="#ppt_w*0.70"/>
                                          </p:val>
                                        </p:tav>
                                        <p:tav tm="100000">
                                          <p:val>
                                            <p:strVal val="#ppt_w"/>
                                          </p:val>
                                        </p:tav>
                                      </p:tavLst>
                                    </p:anim>
                                    <p:anim calcmode="lin" valueType="num">
                                      <p:cBhvr>
                                        <p:cTn id="46" dur="1000" fill="hold"/>
                                        <p:tgtEl>
                                          <p:spTgt spid="65"/>
                                        </p:tgtEl>
                                        <p:attrNameLst>
                                          <p:attrName>ppt_h</p:attrName>
                                        </p:attrNameLst>
                                      </p:cBhvr>
                                      <p:tavLst>
                                        <p:tav tm="0">
                                          <p:val>
                                            <p:strVal val="#ppt_h"/>
                                          </p:val>
                                        </p:tav>
                                        <p:tav tm="100000">
                                          <p:val>
                                            <p:strVal val="#ppt_h"/>
                                          </p:val>
                                        </p:tav>
                                      </p:tavLst>
                                    </p:anim>
                                    <p:animEffect transition="in" filter="fade">
                                      <p:cBhvr>
                                        <p:cTn id="47" dur="1000"/>
                                        <p:tgtEl>
                                          <p:spTgt spid="65"/>
                                        </p:tgtEl>
                                      </p:cBhvr>
                                    </p:animEffect>
                                  </p:childTnLst>
                                </p:cTn>
                              </p:par>
                              <p:par>
                                <p:cTn id="48" presetID="55"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 calcmode="lin" valueType="num">
                                      <p:cBhvr>
                                        <p:cTn id="50" dur="1000" fill="hold"/>
                                        <p:tgtEl>
                                          <p:spTgt spid="52"/>
                                        </p:tgtEl>
                                        <p:attrNameLst>
                                          <p:attrName>ppt_w</p:attrName>
                                        </p:attrNameLst>
                                      </p:cBhvr>
                                      <p:tavLst>
                                        <p:tav tm="0">
                                          <p:val>
                                            <p:strVal val="#ppt_w*0.70"/>
                                          </p:val>
                                        </p:tav>
                                        <p:tav tm="100000">
                                          <p:val>
                                            <p:strVal val="#ppt_w"/>
                                          </p:val>
                                        </p:tav>
                                      </p:tavLst>
                                    </p:anim>
                                    <p:anim calcmode="lin" valueType="num">
                                      <p:cBhvr>
                                        <p:cTn id="51" dur="1000" fill="hold"/>
                                        <p:tgtEl>
                                          <p:spTgt spid="52"/>
                                        </p:tgtEl>
                                        <p:attrNameLst>
                                          <p:attrName>ppt_h</p:attrName>
                                        </p:attrNameLst>
                                      </p:cBhvr>
                                      <p:tavLst>
                                        <p:tav tm="0">
                                          <p:val>
                                            <p:strVal val="#ppt_h"/>
                                          </p:val>
                                        </p:tav>
                                        <p:tav tm="100000">
                                          <p:val>
                                            <p:strVal val="#ppt_h"/>
                                          </p:val>
                                        </p:tav>
                                      </p:tavLst>
                                    </p:anim>
                                    <p:animEffect transition="in" filter="fade">
                                      <p:cBhvr>
                                        <p:cTn id="52" dur="10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55" presetClass="entr" presetSubtype="0" fill="hold" nodeType="withEffect">
                                  <p:stCondLst>
                                    <p:cond delay="0"/>
                                  </p:stCondLst>
                                  <p:childTnLst>
                                    <p:set>
                                      <p:cBhvr>
                                        <p:cTn id="65" dur="1" fill="hold">
                                          <p:stCondLst>
                                            <p:cond delay="0"/>
                                          </p:stCondLst>
                                        </p:cTn>
                                        <p:tgtEl>
                                          <p:spTgt spid="122"/>
                                        </p:tgtEl>
                                        <p:attrNameLst>
                                          <p:attrName>style.visibility</p:attrName>
                                        </p:attrNameLst>
                                      </p:cBhvr>
                                      <p:to>
                                        <p:strVal val="visible"/>
                                      </p:to>
                                    </p:set>
                                    <p:anim calcmode="lin" valueType="num">
                                      <p:cBhvr>
                                        <p:cTn id="66" dur="1000" fill="hold"/>
                                        <p:tgtEl>
                                          <p:spTgt spid="122"/>
                                        </p:tgtEl>
                                        <p:attrNameLst>
                                          <p:attrName>ppt_w</p:attrName>
                                        </p:attrNameLst>
                                      </p:cBhvr>
                                      <p:tavLst>
                                        <p:tav tm="0">
                                          <p:val>
                                            <p:strVal val="#ppt_w*0.70"/>
                                          </p:val>
                                        </p:tav>
                                        <p:tav tm="100000">
                                          <p:val>
                                            <p:strVal val="#ppt_w"/>
                                          </p:val>
                                        </p:tav>
                                      </p:tavLst>
                                    </p:anim>
                                    <p:anim calcmode="lin" valueType="num">
                                      <p:cBhvr>
                                        <p:cTn id="67" dur="1000" fill="hold"/>
                                        <p:tgtEl>
                                          <p:spTgt spid="122"/>
                                        </p:tgtEl>
                                        <p:attrNameLst>
                                          <p:attrName>ppt_h</p:attrName>
                                        </p:attrNameLst>
                                      </p:cBhvr>
                                      <p:tavLst>
                                        <p:tav tm="0">
                                          <p:val>
                                            <p:strVal val="#ppt_h"/>
                                          </p:val>
                                        </p:tav>
                                        <p:tav tm="100000">
                                          <p:val>
                                            <p:strVal val="#ppt_h"/>
                                          </p:val>
                                        </p:tav>
                                      </p:tavLst>
                                    </p:anim>
                                    <p:animEffect transition="in" filter="fade">
                                      <p:cBhvr>
                                        <p:cTn id="68" dur="1000"/>
                                        <p:tgtEl>
                                          <p:spTgt spid="122"/>
                                        </p:tgtEl>
                                      </p:cBhvr>
                                    </p:animEffect>
                                  </p:childTnLst>
                                </p:cTn>
                              </p:par>
                              <p:par>
                                <p:cTn id="69" presetID="55"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anim calcmode="lin" valueType="num">
                                      <p:cBhvr>
                                        <p:cTn id="71" dur="1000" fill="hold"/>
                                        <p:tgtEl>
                                          <p:spTgt spid="129"/>
                                        </p:tgtEl>
                                        <p:attrNameLst>
                                          <p:attrName>ppt_w</p:attrName>
                                        </p:attrNameLst>
                                      </p:cBhvr>
                                      <p:tavLst>
                                        <p:tav tm="0">
                                          <p:val>
                                            <p:strVal val="#ppt_w*0.70"/>
                                          </p:val>
                                        </p:tav>
                                        <p:tav tm="100000">
                                          <p:val>
                                            <p:strVal val="#ppt_w"/>
                                          </p:val>
                                        </p:tav>
                                      </p:tavLst>
                                    </p:anim>
                                    <p:anim calcmode="lin" valueType="num">
                                      <p:cBhvr>
                                        <p:cTn id="72" dur="1000" fill="hold"/>
                                        <p:tgtEl>
                                          <p:spTgt spid="129"/>
                                        </p:tgtEl>
                                        <p:attrNameLst>
                                          <p:attrName>ppt_h</p:attrName>
                                        </p:attrNameLst>
                                      </p:cBhvr>
                                      <p:tavLst>
                                        <p:tav tm="0">
                                          <p:val>
                                            <p:strVal val="#ppt_h"/>
                                          </p:val>
                                        </p:tav>
                                        <p:tav tm="100000">
                                          <p:val>
                                            <p:strVal val="#ppt_h"/>
                                          </p:val>
                                        </p:tav>
                                      </p:tavLst>
                                    </p:anim>
                                    <p:animEffect transition="in" filter="fade">
                                      <p:cBhvr>
                                        <p:cTn id="73" dur="1000"/>
                                        <p:tgtEl>
                                          <p:spTgt spid="129"/>
                                        </p:tgtEl>
                                      </p:cBhvr>
                                    </p:animEffect>
                                  </p:childTnLst>
                                </p:cTn>
                              </p:par>
                              <p:par>
                                <p:cTn id="74" presetID="55"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 calcmode="lin" valueType="num">
                                      <p:cBhvr>
                                        <p:cTn id="76" dur="1000" fill="hold"/>
                                        <p:tgtEl>
                                          <p:spTgt spid="61"/>
                                        </p:tgtEl>
                                        <p:attrNameLst>
                                          <p:attrName>ppt_w</p:attrName>
                                        </p:attrNameLst>
                                      </p:cBhvr>
                                      <p:tavLst>
                                        <p:tav tm="0">
                                          <p:val>
                                            <p:strVal val="#ppt_w*0.70"/>
                                          </p:val>
                                        </p:tav>
                                        <p:tav tm="100000">
                                          <p:val>
                                            <p:strVal val="#ppt_w"/>
                                          </p:val>
                                        </p:tav>
                                      </p:tavLst>
                                    </p:anim>
                                    <p:anim calcmode="lin" valueType="num">
                                      <p:cBhvr>
                                        <p:cTn id="77" dur="1000" fill="hold"/>
                                        <p:tgtEl>
                                          <p:spTgt spid="61"/>
                                        </p:tgtEl>
                                        <p:attrNameLst>
                                          <p:attrName>ppt_h</p:attrName>
                                        </p:attrNameLst>
                                      </p:cBhvr>
                                      <p:tavLst>
                                        <p:tav tm="0">
                                          <p:val>
                                            <p:strVal val="#ppt_h"/>
                                          </p:val>
                                        </p:tav>
                                        <p:tav tm="100000">
                                          <p:val>
                                            <p:strVal val="#ppt_h"/>
                                          </p:val>
                                        </p:tav>
                                      </p:tavLst>
                                    </p:anim>
                                    <p:animEffect transition="in" filter="fade">
                                      <p:cBhvr>
                                        <p:cTn id="78"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98" grpId="0" animBg="1"/>
      <p:bldP spid="75" grpId="0" animBg="1"/>
      <p:bldP spid="74" grpId="0" animBg="1"/>
      <p:bldP spid="35" grpId="0" animBg="1"/>
      <p:bldP spid="34" grpId="0" animBg="1"/>
      <p:bldP spid="33" grpId="0" animBg="1"/>
      <p:bldP spid="24" grpId="0"/>
      <p:bldP spid="25" grpId="0"/>
      <p:bldP spid="26"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457691-7DC7-12DC-7E34-4A404F826507}"/>
              </a:ext>
            </a:extLst>
          </p:cNvPr>
          <p:cNvPicPr>
            <a:picLocks noChangeAspect="1"/>
          </p:cNvPicPr>
          <p:nvPr/>
        </p:nvPicPr>
        <p:blipFill>
          <a:blip r:embed="rId3"/>
          <a:stretch>
            <a:fillRect/>
          </a:stretch>
        </p:blipFill>
        <p:spPr>
          <a:xfrm>
            <a:off x="4204905" y="587134"/>
            <a:ext cx="3290040" cy="2105849"/>
          </a:xfrm>
          <a:prstGeom prst="rect">
            <a:avLst/>
          </a:prstGeom>
          <a:ln>
            <a:solidFill>
              <a:srgbClr val="00B050"/>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4A39177-AFB8-7FA7-F9CD-D649B16ADAC1}"/>
              </a:ext>
            </a:extLst>
          </p:cNvPr>
          <p:cNvSpPr/>
          <p:nvPr/>
        </p:nvSpPr>
        <p:spPr>
          <a:xfrm>
            <a:off x="216079" y="1358138"/>
            <a:ext cx="3833461" cy="461665"/>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0F0F0F"/>
                </a:solidFill>
                <a:effectLst/>
                <a:uLnTx/>
                <a:uFillTx/>
                <a:latin typeface="+mn-lt"/>
                <a:ea typeface="ＭＳ Ｐゴシック" charset="0"/>
              </a:rPr>
              <a:t>You can find all the CSR and CAR fields with their description </a:t>
            </a:r>
            <a:r>
              <a:rPr kumimoji="0" lang="en-GB" sz="1200" b="0" i="0" u="none" strike="noStrike" kern="1200" cap="none" spc="0" normalizeH="0" baseline="0" noProof="0" dirty="0">
                <a:ln>
                  <a:noFill/>
                </a:ln>
                <a:solidFill>
                  <a:srgbClr val="0F0F0F"/>
                </a:solidFill>
                <a:effectLst/>
                <a:uLnTx/>
                <a:uFillTx/>
                <a:latin typeface="+mn-lt"/>
                <a:ea typeface="ＭＳ Ｐゴシック" charset="0"/>
                <a:hlinkClick r:id="rId4"/>
              </a:rPr>
              <a:t>here</a:t>
            </a:r>
            <a:r>
              <a:rPr kumimoji="0" lang="en-GB" sz="1200" b="0" i="0" u="none" strike="noStrike" kern="1200" cap="none" spc="0" normalizeH="0" baseline="0" noProof="0" dirty="0">
                <a:ln>
                  <a:noFill/>
                </a:ln>
                <a:solidFill>
                  <a:srgbClr val="0F0F0F"/>
                </a:solidFill>
                <a:effectLst/>
                <a:uLnTx/>
                <a:uFillTx/>
                <a:latin typeface="+mn-lt"/>
                <a:ea typeface="ＭＳ Ｐゴシック" charset="0"/>
              </a:rPr>
              <a:t>.</a:t>
            </a:r>
          </a:p>
        </p:txBody>
      </p:sp>
      <p:sp>
        <p:nvSpPr>
          <p:cNvPr id="7" name="Rectangle 6">
            <a:extLst>
              <a:ext uri="{FF2B5EF4-FFF2-40B4-BE49-F238E27FC236}">
                <a16:creationId xmlns:a16="http://schemas.microsoft.com/office/drawing/2014/main" id="{5C8DEC41-25BD-6EFB-F8A4-B15CE65CE60D}"/>
              </a:ext>
            </a:extLst>
          </p:cNvPr>
          <p:cNvSpPr/>
          <p:nvPr/>
        </p:nvSpPr>
        <p:spPr>
          <a:xfrm>
            <a:off x="216079" y="2954366"/>
            <a:ext cx="3833461" cy="461665"/>
          </a:xfrm>
          <a:prstGeom prst="rect">
            <a:avLst/>
          </a:prstGeom>
        </p:spPr>
        <p:txBody>
          <a:bodyPr wrap="square">
            <a:spAutoFit/>
          </a:bodyPr>
          <a:lstStyle/>
          <a:p>
            <a:pPr marL="0" marR="0" lvl="0" indent="0" defTabSz="4572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0F0F0F"/>
                </a:solidFill>
                <a:effectLst/>
                <a:uLnTx/>
                <a:uFillTx/>
                <a:latin typeface="+mn-lt"/>
                <a:ea typeface="ＭＳ Ｐゴシック" charset="0"/>
              </a:rPr>
              <a:t>You can find all the ASR and AAR fields with their description </a:t>
            </a:r>
            <a:r>
              <a:rPr kumimoji="0" lang="en-GB" sz="1200" b="0" i="0" u="none" strike="noStrike" kern="1200" cap="none" spc="0" normalizeH="0" baseline="0" noProof="0">
                <a:ln>
                  <a:noFill/>
                </a:ln>
                <a:solidFill>
                  <a:srgbClr val="0F0F0F"/>
                </a:solidFill>
                <a:effectLst/>
                <a:uLnTx/>
                <a:uFillTx/>
                <a:latin typeface="+mn-lt"/>
                <a:ea typeface="ＭＳ Ｐゴシック" charset="0"/>
                <a:hlinkClick r:id="rId5"/>
              </a:rPr>
              <a:t>here</a:t>
            </a:r>
            <a:r>
              <a:rPr kumimoji="0" lang="en-GB" sz="1200" b="0" i="0" u="none" strike="noStrike" kern="1200" cap="none" spc="0" normalizeH="0" baseline="0" noProof="0">
                <a:ln>
                  <a:noFill/>
                </a:ln>
                <a:solidFill>
                  <a:srgbClr val="0F0F0F"/>
                </a:solidFill>
                <a:effectLst/>
                <a:uLnTx/>
                <a:uFillTx/>
                <a:latin typeface="+mn-lt"/>
                <a:ea typeface="ＭＳ Ｐゴシック" charset="0"/>
              </a:rPr>
              <a:t>.</a:t>
            </a:r>
            <a:endParaRPr kumimoji="0" lang="en-GB" sz="1200" b="0" i="0" u="none" strike="noStrike" kern="1200" cap="none" spc="0" normalizeH="0" baseline="0" noProof="0">
              <a:ln>
                <a:noFill/>
              </a:ln>
              <a:solidFill>
                <a:srgbClr val="094B6A"/>
              </a:solidFill>
              <a:effectLst/>
              <a:uLnTx/>
              <a:uFillTx/>
              <a:latin typeface="+mn-lt"/>
              <a:ea typeface="ＭＳ Ｐゴシック" charset="0"/>
            </a:endParaRPr>
          </a:p>
        </p:txBody>
      </p:sp>
      <p:pic>
        <p:nvPicPr>
          <p:cNvPr id="5" name="Picture 4">
            <a:extLst>
              <a:ext uri="{FF2B5EF4-FFF2-40B4-BE49-F238E27FC236}">
                <a16:creationId xmlns:a16="http://schemas.microsoft.com/office/drawing/2014/main" id="{8CBDC8F2-60F7-D7F6-1AB2-CDC2FDC31759}"/>
              </a:ext>
            </a:extLst>
          </p:cNvPr>
          <p:cNvPicPr>
            <a:picLocks noChangeAspect="1"/>
          </p:cNvPicPr>
          <p:nvPr/>
        </p:nvPicPr>
        <p:blipFill>
          <a:blip r:embed="rId6"/>
          <a:stretch>
            <a:fillRect/>
          </a:stretch>
        </p:blipFill>
        <p:spPr>
          <a:xfrm>
            <a:off x="4234380" y="2842465"/>
            <a:ext cx="3266496" cy="2038427"/>
          </a:xfrm>
          <a:prstGeom prst="rect">
            <a:avLst/>
          </a:prstGeom>
          <a:ln>
            <a:solidFill>
              <a:srgbClr val="00B050"/>
            </a:solid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17660337-9F12-49D4-BE9F-EC0B75D1037C}"/>
              </a:ext>
            </a:extLst>
          </p:cNvPr>
          <p:cNvSpPr>
            <a:spLocks noGrp="1"/>
          </p:cNvSpPr>
          <p:nvPr>
            <p:ph type="ftr" sz="quarter" idx="3"/>
          </p:nvPr>
        </p:nvSpPr>
        <p:spPr/>
        <p:txBody>
          <a:bodyPr/>
          <a:lstStyle/>
          <a:p>
            <a:pPr defTabSz="610744"/>
            <a:r>
              <a:rPr lang="en-US"/>
              <a:t>LTRCCT-2011</a:t>
            </a:r>
          </a:p>
        </p:txBody>
      </p:sp>
      <p:pic>
        <p:nvPicPr>
          <p:cNvPr id="9" name="Picture 8" descr="A red rectangular sign with white text&#10;&#10;Description automatically generated">
            <a:extLst>
              <a:ext uri="{FF2B5EF4-FFF2-40B4-BE49-F238E27FC236}">
                <a16:creationId xmlns:a16="http://schemas.microsoft.com/office/drawing/2014/main" id="{D1919985-BD64-8DBC-3C36-1DFFB368DD21}"/>
              </a:ext>
            </a:extLst>
          </p:cNvPr>
          <p:cNvPicPr>
            <a:picLocks noChangeAspect="1"/>
          </p:cNvPicPr>
          <p:nvPr/>
        </p:nvPicPr>
        <p:blipFill>
          <a:blip r:embed="rId7"/>
          <a:stretch>
            <a:fillRect/>
          </a:stretch>
        </p:blipFill>
        <p:spPr>
          <a:xfrm>
            <a:off x="7769696" y="2496"/>
            <a:ext cx="1355642" cy="1355642"/>
          </a:xfrm>
          <a:prstGeom prst="rect">
            <a:avLst/>
          </a:prstGeom>
        </p:spPr>
      </p:pic>
      <p:sp>
        <p:nvSpPr>
          <p:cNvPr id="13" name="Title 1">
            <a:extLst>
              <a:ext uri="{FF2B5EF4-FFF2-40B4-BE49-F238E27FC236}">
                <a16:creationId xmlns:a16="http://schemas.microsoft.com/office/drawing/2014/main" id="{C40DFAD6-6419-58B1-6BA8-5ED76A135B7F}"/>
              </a:ext>
            </a:extLst>
          </p:cNvPr>
          <p:cNvSpPr>
            <a:spLocks noGrp="1"/>
          </p:cNvSpPr>
          <p:nvPr>
            <p:ph type="title"/>
          </p:nvPr>
        </p:nvSpPr>
        <p:spPr>
          <a:xfrm>
            <a:off x="445200" y="192024"/>
            <a:ext cx="8257032" cy="731520"/>
          </a:xfrm>
        </p:spPr>
        <p:txBody>
          <a:bodyPr/>
          <a:lstStyle/>
          <a:p>
            <a:r>
              <a:rPr lang="en-US"/>
              <a:t>Data Schema</a:t>
            </a:r>
            <a:endParaRPr lang="en-US">
              <a:solidFill>
                <a:srgbClr val="FF0000"/>
              </a:solidFill>
            </a:endParaRPr>
          </a:p>
        </p:txBody>
      </p:sp>
      <p:sp>
        <p:nvSpPr>
          <p:cNvPr id="2" name="Slide Number Placeholder 1">
            <a:extLst>
              <a:ext uri="{FF2B5EF4-FFF2-40B4-BE49-F238E27FC236}">
                <a16:creationId xmlns:a16="http://schemas.microsoft.com/office/drawing/2014/main" id="{AD2A9BDB-93A2-D505-1A9E-64DD0C18044B}"/>
              </a:ext>
            </a:extLst>
          </p:cNvPr>
          <p:cNvSpPr>
            <a:spLocks noGrp="1"/>
          </p:cNvSpPr>
          <p:nvPr>
            <p:ph type="sldNum" sz="quarter" idx="4"/>
          </p:nvPr>
        </p:nvSpPr>
        <p:spPr/>
        <p:txBody>
          <a:bodyPr/>
          <a:lstStyle/>
          <a:p>
            <a:fld id="{96A97DD0-5BE7-4856-A2A9-C42C6688E607}" type="slidenum">
              <a:rPr lang="en-US" smtClean="0"/>
              <a:pPr/>
              <a:t>27</a:t>
            </a:fld>
            <a:endParaRPr lang="en-US" dirty="0"/>
          </a:p>
        </p:txBody>
      </p:sp>
    </p:spTree>
    <p:extLst>
      <p:ext uri="{BB962C8B-B14F-4D97-AF65-F5344CB8AC3E}">
        <p14:creationId xmlns:p14="http://schemas.microsoft.com/office/powerpoint/2010/main" val="219415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1: Analyzer</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2000" dirty="0">
                <a:solidFill>
                  <a:schemeClr val="bg2"/>
                </a:solidFill>
              </a:rPr>
              <a:t>Exercise 1.1: Analyzer User Interface</a:t>
            </a:r>
          </a:p>
          <a:p>
            <a:pPr marL="0" indent="0">
              <a:buFont typeface="Arial" charset="0"/>
              <a:buNone/>
            </a:pPr>
            <a:r>
              <a:rPr lang="en-GB" sz="2000" i="1" dirty="0">
                <a:solidFill>
                  <a:srgbClr val="00B0F0"/>
                </a:solidFill>
              </a:rPr>
              <a:t>What did we learn?</a:t>
            </a:r>
          </a:p>
          <a:p>
            <a:r>
              <a:rPr lang="en-GB" sz="2000" dirty="0">
                <a:solidFill>
                  <a:srgbClr val="00B0F0"/>
                </a:solidFill>
              </a:rPr>
              <a:t>Navigate through the Analyzer Interface</a:t>
            </a:r>
          </a:p>
          <a:p>
            <a:r>
              <a:rPr lang="en-GB" sz="2000" dirty="0">
                <a:solidFill>
                  <a:srgbClr val="00B0F0"/>
                </a:solidFill>
              </a:rPr>
              <a:t>Change the report </a:t>
            </a:r>
            <a:r>
              <a:rPr lang="en-GB" sz="2000" dirty="0" err="1">
                <a:solidFill>
                  <a:srgbClr val="00B0F0"/>
                </a:solidFill>
              </a:rPr>
              <a:t>Timezone</a:t>
            </a:r>
            <a:endParaRPr lang="en-GB" sz="2000" dirty="0">
              <a:solidFill>
                <a:srgbClr val="00B0F0"/>
              </a:solidFill>
            </a:endParaRPr>
          </a:p>
          <a:p>
            <a:r>
              <a:rPr lang="en-GB" sz="2000" dirty="0">
                <a:solidFill>
                  <a:srgbClr val="00B0F0"/>
                </a:solidFill>
              </a:rPr>
              <a:t>Access the Help Page</a:t>
            </a:r>
          </a:p>
          <a:p>
            <a:r>
              <a:rPr lang="en-GB" sz="2000" dirty="0">
                <a:solidFill>
                  <a:srgbClr val="00B0F0"/>
                </a:solidFill>
              </a:rPr>
              <a:t>Search a visualization by Name or ID</a:t>
            </a:r>
          </a:p>
          <a:p>
            <a:r>
              <a:rPr lang="en-GB" sz="2000" dirty="0">
                <a:solidFill>
                  <a:srgbClr val="00B0F0"/>
                </a:solidFill>
              </a:rPr>
              <a:t>Access Control</a:t>
            </a: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a:ln>
                  <a:noFill/>
                </a:ln>
                <a:solidFill>
                  <a:schemeClr val="bg2"/>
                </a:solidFill>
                <a:effectLst/>
                <a:uLnTx/>
                <a:uFillTx/>
                <a:latin typeface="+mn-lt"/>
                <a:ea typeface="ＭＳ Ｐゴシック" charset="0"/>
              </a:rPr>
              <a:t>10 min</a:t>
            </a:r>
          </a:p>
        </p:txBody>
      </p:sp>
      <p:sp>
        <p:nvSpPr>
          <p:cNvPr id="5" name="Slide Number Placeholder 4">
            <a:extLst>
              <a:ext uri="{FF2B5EF4-FFF2-40B4-BE49-F238E27FC236}">
                <a16:creationId xmlns:a16="http://schemas.microsoft.com/office/drawing/2014/main" id="{56CA2DAF-7045-AC64-39CC-4704E188EAF5}"/>
              </a:ext>
            </a:extLst>
          </p:cNvPr>
          <p:cNvSpPr>
            <a:spLocks noGrp="1"/>
          </p:cNvSpPr>
          <p:nvPr>
            <p:ph type="sldNum" sz="quarter" idx="4"/>
          </p:nvPr>
        </p:nvSpPr>
        <p:spPr/>
        <p:txBody>
          <a:bodyPr/>
          <a:lstStyle/>
          <a:p>
            <a:fld id="{96A97DD0-5BE7-4856-A2A9-C42C6688E607}" type="slidenum">
              <a:rPr lang="en-US" smtClean="0"/>
              <a:pPr/>
              <a:t>28</a:t>
            </a:fld>
            <a:endParaRPr lang="en-US" dirty="0"/>
          </a:p>
        </p:txBody>
      </p:sp>
    </p:spTree>
    <p:extLst>
      <p:ext uri="{BB962C8B-B14F-4D97-AF65-F5344CB8AC3E}">
        <p14:creationId xmlns:p14="http://schemas.microsoft.com/office/powerpoint/2010/main" val="250199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1000"/>
                                        <p:tgtEl>
                                          <p:spTgt spid="6">
                                            <p:txEl>
                                              <p:pRg st="5" end="5"/>
                                            </p:txEl>
                                          </p:spTgt>
                                        </p:tgtEl>
                                      </p:cBhvr>
                                    </p:animEffect>
                                    <p:anim calcmode="lin" valueType="num">
                                      <p:cBhvr>
                                        <p:cTn id="30"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1000"/>
                                        <p:tgtEl>
                                          <p:spTgt spid="6">
                                            <p:txEl>
                                              <p:pRg st="6" end="6"/>
                                            </p:txEl>
                                          </p:spTgt>
                                        </p:tgtEl>
                                      </p:cBhvr>
                                    </p:animEffect>
                                    <p:anim calcmode="lin" valueType="num">
                                      <p:cBhvr>
                                        <p:cTn id="35"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484" y="1086"/>
            <a:ext cx="8257032" cy="731520"/>
          </a:xfrm>
        </p:spPr>
        <p:txBody>
          <a:bodyPr/>
          <a:lstStyle/>
          <a:p>
            <a:r>
              <a:rPr lang="en-US"/>
              <a:t>Lab Configuration</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5" name="Content Placeholder 5">
            <a:extLst>
              <a:ext uri="{FF2B5EF4-FFF2-40B4-BE49-F238E27FC236}">
                <a16:creationId xmlns:a16="http://schemas.microsoft.com/office/drawing/2014/main" id="{932D29BA-E4EF-3596-B84F-5771C860177A}"/>
              </a:ext>
            </a:extLst>
          </p:cNvPr>
          <p:cNvSpPr txBox="1">
            <a:spLocks/>
          </p:cNvSpPr>
          <p:nvPr/>
        </p:nvSpPr>
        <p:spPr>
          <a:xfrm>
            <a:off x="443484" y="694452"/>
            <a:ext cx="8257032" cy="4186439"/>
          </a:xfrm>
          <a:prstGeom prst="rect">
            <a:avLst/>
          </a:prstGeom>
        </p:spPr>
        <p:txBody>
          <a:bodyPr lIns="91440" tIns="45720" rIns="91440" bIns="45720" anchor="t"/>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lnSpc>
                <a:spcPct val="100000"/>
              </a:lnSpc>
            </a:pPr>
            <a:r>
              <a:rPr lang="en-GB" sz="1400" dirty="0"/>
              <a:t>Each student is given a unique ID to use for their logins, for each ID 3 users are created, an </a:t>
            </a:r>
            <a:r>
              <a:rPr lang="en-GB" sz="1400" b="1" dirty="0"/>
              <a:t>Administrator</a:t>
            </a:r>
            <a:r>
              <a:rPr lang="en-GB" sz="1400" dirty="0"/>
              <a:t>, a </a:t>
            </a:r>
            <a:r>
              <a:rPr lang="en-GB" sz="1400" b="1" dirty="0"/>
              <a:t>Supervisor</a:t>
            </a:r>
            <a:r>
              <a:rPr lang="en-GB" sz="1400" dirty="0"/>
              <a:t> &amp; an </a:t>
            </a:r>
            <a:r>
              <a:rPr lang="en-GB" sz="1400" b="1" dirty="0"/>
              <a:t>Agent </a:t>
            </a:r>
            <a:r>
              <a:rPr lang="en-GB" sz="1400" dirty="0"/>
              <a:t>(they share same password).</a:t>
            </a:r>
          </a:p>
          <a:p>
            <a:pPr marL="358457" lvl="1" indent="-169545">
              <a:lnSpc>
                <a:spcPct val="100000"/>
              </a:lnSpc>
            </a:pPr>
            <a:r>
              <a:rPr lang="en-GB" sz="1200" dirty="0"/>
              <a:t>Administrator: </a:t>
            </a:r>
            <a:r>
              <a:rPr lang="en-GB" sz="1200" u="sng" dirty="0">
                <a:solidFill>
                  <a:srgbClr val="0000FF"/>
                </a:solidFill>
                <a:effectLst/>
                <a:ea typeface="Calibri" panose="020F0502020204030204" pitchFamily="34" charset="0"/>
                <a:hlinkClick r:id="rId3"/>
              </a:rPr>
              <a:t>wxcclabs+admin_ID&lt;StudentID&gt;@gmail.com</a:t>
            </a:r>
            <a:r>
              <a:rPr lang="en-BE" sz="1200" dirty="0">
                <a:effectLst/>
              </a:rPr>
              <a:t> </a:t>
            </a:r>
            <a:endParaRPr lang="en-GB" sz="1200" dirty="0"/>
          </a:p>
          <a:p>
            <a:pPr marL="358457" lvl="1" indent="-169545">
              <a:lnSpc>
                <a:spcPct val="100000"/>
              </a:lnSpc>
            </a:pPr>
            <a:r>
              <a:rPr lang="en-GB" sz="1200" dirty="0"/>
              <a:t>Supervisor:  </a:t>
            </a:r>
            <a:r>
              <a:rPr lang="en-GB" sz="1200" dirty="0">
                <a:hlinkClick r:id="rId4"/>
              </a:rPr>
              <a:t>wxcclabs+supvr_ID&lt;StudentID&gt;@gmail.com</a:t>
            </a:r>
            <a:r>
              <a:rPr lang="en-GB" sz="1200" dirty="0"/>
              <a:t> </a:t>
            </a:r>
          </a:p>
          <a:p>
            <a:pPr marL="358457" lvl="1" indent="-169545">
              <a:lnSpc>
                <a:spcPct val="100000"/>
              </a:lnSpc>
            </a:pPr>
            <a:r>
              <a:rPr lang="en-GB" sz="1200" dirty="0"/>
              <a:t>Agent: </a:t>
            </a:r>
            <a:r>
              <a:rPr lang="en-GB" sz="1200" dirty="0">
                <a:hlinkClick r:id="rId5"/>
              </a:rPr>
              <a:t>wxcclabs+agent_ID&lt;StudentID&gt;@gmail.com</a:t>
            </a:r>
            <a:r>
              <a:rPr lang="en-GB" sz="1200" dirty="0"/>
              <a:t> </a:t>
            </a:r>
          </a:p>
          <a:p>
            <a:pPr marL="169545" indent="-169545">
              <a:lnSpc>
                <a:spcPct val="100000"/>
              </a:lnSpc>
            </a:pPr>
            <a:r>
              <a:rPr lang="en-GB" sz="1400" dirty="0"/>
              <a:t>Data already available to complete all exercises, test calls/chats are optional.</a:t>
            </a:r>
          </a:p>
          <a:p>
            <a:pPr marL="169545" indent="-169545">
              <a:lnSpc>
                <a:spcPct val="100000"/>
              </a:lnSpc>
            </a:pPr>
            <a:r>
              <a:rPr lang="en-GB" sz="1400" dirty="0"/>
              <a:t>Most of the features are pre-configured. Information for configurations in Appendix.</a:t>
            </a:r>
          </a:p>
          <a:p>
            <a:pPr marL="169545" indent="-169545">
              <a:lnSpc>
                <a:spcPct val="100000"/>
              </a:lnSpc>
            </a:pPr>
            <a:r>
              <a:rPr lang="en-GB" sz="1400" dirty="0">
                <a:solidFill>
                  <a:srgbClr val="101820"/>
                </a:solidFill>
                <a:ea typeface="ＭＳ Ｐゴシック"/>
                <a:cs typeface="CiscoSansTTLight"/>
              </a:rPr>
              <a:t>Focus, Demo &amp; Bonus Exercises</a:t>
            </a:r>
            <a:endParaRPr lang="en-GB" sz="1400" dirty="0"/>
          </a:p>
          <a:p>
            <a:pPr marL="169545" indent="-169545">
              <a:lnSpc>
                <a:spcPct val="100000"/>
              </a:lnSpc>
            </a:pPr>
            <a:r>
              <a:rPr lang="en-GB" sz="1400" dirty="0"/>
              <a:t>Calling Devices to use:</a:t>
            </a:r>
          </a:p>
          <a:p>
            <a:pPr marL="358457" lvl="1" indent="-169545">
              <a:lnSpc>
                <a:spcPct val="100000"/>
              </a:lnSpc>
            </a:pPr>
            <a:r>
              <a:rPr lang="en-GB" sz="1200" dirty="0"/>
              <a:t>Customer: Personal Device</a:t>
            </a:r>
          </a:p>
          <a:p>
            <a:pPr marL="358457" lvl="1" indent="-169545">
              <a:lnSpc>
                <a:spcPct val="100000"/>
              </a:lnSpc>
            </a:pPr>
            <a:r>
              <a:rPr lang="en-GB" sz="1200" dirty="0"/>
              <a:t>Supervisor: Webex (with Webex Calling), already logged in Webex</a:t>
            </a:r>
            <a:endParaRPr lang="en-GB" sz="1200" dirty="0">
              <a:solidFill>
                <a:srgbClr val="FF0000"/>
              </a:solidFill>
            </a:endParaRPr>
          </a:p>
          <a:p>
            <a:pPr marL="358457" lvl="1" indent="-169545">
              <a:lnSpc>
                <a:spcPct val="100000"/>
              </a:lnSpc>
            </a:pPr>
            <a:r>
              <a:rPr lang="en-GB" sz="1200" dirty="0"/>
              <a:t>Agent: WebRTC</a:t>
            </a:r>
          </a:p>
          <a:p>
            <a:pPr marL="169545" indent="-169545">
              <a:lnSpc>
                <a:spcPct val="100000"/>
              </a:lnSpc>
            </a:pPr>
            <a:r>
              <a:rPr lang="en-GB" sz="1400" dirty="0">
                <a:solidFill>
                  <a:srgbClr val="101820"/>
                </a:solidFill>
                <a:latin typeface="CiscoSansTT Light"/>
                <a:ea typeface="ＭＳ Ｐゴシック"/>
              </a:rPr>
              <a:t>Ensure that you are able to login into </a:t>
            </a:r>
            <a:r>
              <a:rPr lang="en-GB" sz="1400" dirty="0">
                <a:solidFill>
                  <a:srgbClr val="101820"/>
                </a:solidFill>
                <a:latin typeface="CiscoSansTT Light"/>
                <a:ea typeface="ＭＳ Ｐゴシック"/>
                <a:hlinkClick r:id="rId6"/>
              </a:rPr>
              <a:t>Control Hub</a:t>
            </a:r>
            <a:r>
              <a:rPr lang="en-GB" sz="1400" dirty="0">
                <a:solidFill>
                  <a:srgbClr val="101820"/>
                </a:solidFill>
                <a:latin typeface="CiscoSansTT Light"/>
                <a:ea typeface="ＭＳ Ｐゴシック"/>
              </a:rPr>
              <a:t>, </a:t>
            </a:r>
            <a:r>
              <a:rPr lang="en-GB" sz="1400" dirty="0">
                <a:solidFill>
                  <a:srgbClr val="101820"/>
                </a:solidFill>
                <a:latin typeface="CiscoSansTT Light"/>
                <a:ea typeface="ＭＳ Ｐゴシック"/>
                <a:hlinkClick r:id="rId7"/>
              </a:rPr>
              <a:t>Desktop</a:t>
            </a:r>
            <a:r>
              <a:rPr lang="en-GB" sz="1400" dirty="0">
                <a:solidFill>
                  <a:srgbClr val="101820"/>
                </a:solidFill>
                <a:latin typeface="CiscoSansTT Light"/>
                <a:ea typeface="ＭＳ Ｐゴシック"/>
              </a:rPr>
              <a:t> </a:t>
            </a:r>
            <a:br>
              <a:rPr lang="en-GB" sz="1400" dirty="0">
                <a:solidFill>
                  <a:srgbClr val="101820"/>
                </a:solidFill>
                <a:latin typeface="CiscoSansTT Light"/>
                <a:ea typeface="ＭＳ Ｐゴシック"/>
              </a:rPr>
            </a:br>
            <a:r>
              <a:rPr lang="en-GB" sz="1400" dirty="0">
                <a:solidFill>
                  <a:srgbClr val="101820"/>
                </a:solidFill>
                <a:latin typeface="CiscoSansTT Light"/>
                <a:ea typeface="ＭＳ Ｐゴシック"/>
              </a:rPr>
              <a:t>and </a:t>
            </a:r>
            <a:r>
              <a:rPr lang="en-GB" sz="1400" dirty="0">
                <a:solidFill>
                  <a:srgbClr val="101820"/>
                </a:solidFill>
                <a:latin typeface="CiscoSansTT Light"/>
                <a:ea typeface="ＭＳ Ｐゴシック"/>
                <a:hlinkClick r:id="rId8"/>
              </a:rPr>
              <a:t>Analyzer</a:t>
            </a:r>
            <a:r>
              <a:rPr lang="en-GB" sz="1400" dirty="0">
                <a:solidFill>
                  <a:srgbClr val="101820"/>
                </a:solidFill>
                <a:latin typeface="CiscoSansTT Light"/>
                <a:ea typeface="ＭＳ Ｐゴシック"/>
              </a:rPr>
              <a:t>. </a:t>
            </a:r>
            <a:r>
              <a:rPr lang="en-GB" sz="1400" u="sng" dirty="0">
                <a:solidFill>
                  <a:srgbClr val="101820"/>
                </a:solidFill>
                <a:latin typeface="CiscoSansTT Light"/>
                <a:ea typeface="ＭＳ Ｐゴシック"/>
              </a:rPr>
              <a:t>Chrome is suggested to utilize profiles.</a:t>
            </a:r>
          </a:p>
        </p:txBody>
      </p:sp>
      <p:sp>
        <p:nvSpPr>
          <p:cNvPr id="7" name="TextBox 6">
            <a:extLst>
              <a:ext uri="{FF2B5EF4-FFF2-40B4-BE49-F238E27FC236}">
                <a16:creationId xmlns:a16="http://schemas.microsoft.com/office/drawing/2014/main" id="{FE06A457-D995-4CF3-4E20-5163AC6BF311}"/>
              </a:ext>
            </a:extLst>
          </p:cNvPr>
          <p:cNvSpPr txBox="1"/>
          <p:nvPr/>
        </p:nvSpPr>
        <p:spPr>
          <a:xfrm>
            <a:off x="6691495" y="3287628"/>
            <a:ext cx="1657313" cy="369332"/>
          </a:xfrm>
          <a:prstGeom prst="rect">
            <a:avLst/>
          </a:prstGeom>
          <a:noFill/>
        </p:spPr>
        <p:txBody>
          <a:bodyPr wrap="none" rtlCol="0">
            <a:spAutoFit/>
          </a:bodyPr>
          <a:lstStyle/>
          <a:p>
            <a:r>
              <a:rPr lang="en-US" b="1">
                <a:latin typeface="+mn-lt"/>
              </a:rPr>
              <a:t>Lab Documents</a:t>
            </a:r>
          </a:p>
        </p:txBody>
      </p:sp>
      <p:pic>
        <p:nvPicPr>
          <p:cNvPr id="12" name="Picture 11" descr="A red and white logo&#10;&#10;Description automatically generated">
            <a:extLst>
              <a:ext uri="{FF2B5EF4-FFF2-40B4-BE49-F238E27FC236}">
                <a16:creationId xmlns:a16="http://schemas.microsoft.com/office/drawing/2014/main" id="{7E45B7A2-DF64-EA3D-D623-8C895ED1309B}"/>
              </a:ext>
            </a:extLst>
          </p:cNvPr>
          <p:cNvPicPr>
            <a:picLocks noChangeAspect="1"/>
          </p:cNvPicPr>
          <p:nvPr/>
        </p:nvPicPr>
        <p:blipFill>
          <a:blip r:embed="rId9"/>
          <a:stretch>
            <a:fillRect/>
          </a:stretch>
        </p:blipFill>
        <p:spPr>
          <a:xfrm>
            <a:off x="2121708" y="3896726"/>
            <a:ext cx="402454" cy="211959"/>
          </a:xfrm>
          <a:prstGeom prst="rect">
            <a:avLst/>
          </a:prstGeom>
        </p:spPr>
      </p:pic>
      <p:sp>
        <p:nvSpPr>
          <p:cNvPr id="8" name="Slide Number Placeholder 7">
            <a:extLst>
              <a:ext uri="{FF2B5EF4-FFF2-40B4-BE49-F238E27FC236}">
                <a16:creationId xmlns:a16="http://schemas.microsoft.com/office/drawing/2014/main" id="{37D531B2-CAC3-A1A6-9D93-BA049D25DB29}"/>
              </a:ext>
            </a:extLst>
          </p:cNvPr>
          <p:cNvSpPr>
            <a:spLocks noGrp="1"/>
          </p:cNvSpPr>
          <p:nvPr>
            <p:ph type="sldNum" sz="quarter" idx="4"/>
          </p:nvPr>
        </p:nvSpPr>
        <p:spPr/>
        <p:txBody>
          <a:bodyPr/>
          <a:lstStyle/>
          <a:p>
            <a:fld id="{96A97DD0-5BE7-4856-A2A9-C42C6688E607}" type="slidenum">
              <a:rPr lang="en-US" smtClean="0"/>
              <a:pPr/>
              <a:t>29</a:t>
            </a:fld>
            <a:endParaRPr lang="en-US" dirty="0"/>
          </a:p>
        </p:txBody>
      </p:sp>
    </p:spTree>
    <p:extLst>
      <p:ext uri="{BB962C8B-B14F-4D97-AF65-F5344CB8AC3E}">
        <p14:creationId xmlns:p14="http://schemas.microsoft.com/office/powerpoint/2010/main" val="36829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anim calcmode="lin" valueType="num">
                                      <p:cBhvr>
                                        <p:cTn id="1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anim calcmode="lin" valueType="num">
                                      <p:cBhvr>
                                        <p:cTn id="2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1000"/>
                                        <p:tgtEl>
                                          <p:spTgt spid="5">
                                            <p:txEl>
                                              <p:pRg st="4" end="4"/>
                                            </p:txEl>
                                          </p:spTgt>
                                        </p:tgtEl>
                                      </p:cBhvr>
                                    </p:animEffect>
                                    <p:anim calcmode="lin" valueType="num">
                                      <p:cBhvr>
                                        <p:cTn id="3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1000"/>
                                        <p:tgtEl>
                                          <p:spTgt spid="5">
                                            <p:txEl>
                                              <p:pRg st="5" end="5"/>
                                            </p:txEl>
                                          </p:spTgt>
                                        </p:tgtEl>
                                      </p:cBhvr>
                                    </p:animEffect>
                                    <p:anim calcmode="lin" valueType="num">
                                      <p:cBhvr>
                                        <p:cTn id="37"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1000"/>
                                        <p:tgtEl>
                                          <p:spTgt spid="5">
                                            <p:txEl>
                                              <p:pRg st="6" end="6"/>
                                            </p:txEl>
                                          </p:spTgt>
                                        </p:tgtEl>
                                      </p:cBhvr>
                                    </p:animEffect>
                                    <p:anim calcmode="lin" valueType="num">
                                      <p:cBhvr>
                                        <p:cTn id="4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1000"/>
                                        <p:tgtEl>
                                          <p:spTgt spid="5">
                                            <p:txEl>
                                              <p:pRg st="7" end="7"/>
                                            </p:txEl>
                                          </p:spTgt>
                                        </p:tgtEl>
                                      </p:cBhvr>
                                    </p:animEffect>
                                    <p:anim calcmode="lin" valueType="num">
                                      <p:cBhvr>
                                        <p:cTn id="51"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5">
                                            <p:txEl>
                                              <p:pRg st="7" end="7"/>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1000"/>
                                        <p:tgtEl>
                                          <p:spTgt spid="5">
                                            <p:txEl>
                                              <p:pRg st="8" end="8"/>
                                            </p:txEl>
                                          </p:spTgt>
                                        </p:tgtEl>
                                      </p:cBhvr>
                                    </p:animEffect>
                                    <p:anim calcmode="lin" valueType="num">
                                      <p:cBhvr>
                                        <p:cTn id="5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8" end="8"/>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
                                            <p:txEl>
                                              <p:pRg st="9" end="9"/>
                                            </p:txEl>
                                          </p:spTgt>
                                        </p:tgtEl>
                                        <p:attrNameLst>
                                          <p:attrName>style.visibility</p:attrName>
                                        </p:attrNameLst>
                                      </p:cBhvr>
                                      <p:to>
                                        <p:strVal val="visible"/>
                                      </p:to>
                                    </p:set>
                                    <p:animEffect transition="in" filter="fade">
                                      <p:cBhvr>
                                        <p:cTn id="60" dur="1000"/>
                                        <p:tgtEl>
                                          <p:spTgt spid="5">
                                            <p:txEl>
                                              <p:pRg st="9" end="9"/>
                                            </p:txEl>
                                          </p:spTgt>
                                        </p:tgtEl>
                                      </p:cBhvr>
                                    </p:animEffect>
                                    <p:anim calcmode="lin" valueType="num">
                                      <p:cBhvr>
                                        <p:cTn id="61"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5">
                                            <p:txEl>
                                              <p:pRg st="9" end="9"/>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
                                            <p:txEl>
                                              <p:pRg st="10" end="10"/>
                                            </p:txEl>
                                          </p:spTgt>
                                        </p:tgtEl>
                                        <p:attrNameLst>
                                          <p:attrName>style.visibility</p:attrName>
                                        </p:attrNameLst>
                                      </p:cBhvr>
                                      <p:to>
                                        <p:strVal val="visible"/>
                                      </p:to>
                                    </p:set>
                                    <p:animEffect transition="in" filter="fade">
                                      <p:cBhvr>
                                        <p:cTn id="65" dur="1000"/>
                                        <p:tgtEl>
                                          <p:spTgt spid="5">
                                            <p:txEl>
                                              <p:pRg st="10" end="10"/>
                                            </p:txEl>
                                          </p:spTgt>
                                        </p:tgtEl>
                                      </p:cBhvr>
                                    </p:animEffect>
                                    <p:anim calcmode="lin" valueType="num">
                                      <p:cBhvr>
                                        <p:cTn id="66"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67"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5">
                                            <p:txEl>
                                              <p:pRg st="11" end="11"/>
                                            </p:txEl>
                                          </p:spTgt>
                                        </p:tgtEl>
                                        <p:attrNameLst>
                                          <p:attrName>style.visibility</p:attrName>
                                        </p:attrNameLst>
                                      </p:cBhvr>
                                      <p:to>
                                        <p:strVal val="visible"/>
                                      </p:to>
                                    </p:set>
                                    <p:animEffect transition="in" filter="fade">
                                      <p:cBhvr>
                                        <p:cTn id="77" dur="1000"/>
                                        <p:tgtEl>
                                          <p:spTgt spid="5">
                                            <p:txEl>
                                              <p:pRg st="11" end="11"/>
                                            </p:txEl>
                                          </p:spTgt>
                                        </p:tgtEl>
                                      </p:cBhvr>
                                    </p:animEffect>
                                    <p:anim calcmode="lin" valueType="num">
                                      <p:cBhvr>
                                        <p:cTn id="78"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dirty="0">
                <a:solidFill>
                  <a:schemeClr val="bg2"/>
                </a:solidFill>
              </a:rPr>
              <a:t>LTRCCT-2011</a:t>
            </a:r>
          </a:p>
        </p:txBody>
      </p:sp>
      <p:sp>
        <p:nvSpPr>
          <p:cNvPr id="4" name="Rectangle 3">
            <a:extLst>
              <a:ext uri="{FF2B5EF4-FFF2-40B4-BE49-F238E27FC236}">
                <a16:creationId xmlns:a16="http://schemas.microsoft.com/office/drawing/2014/main" id="{564EA9A3-9157-43A9-A1BA-F2245CBAF2F5}"/>
              </a:ext>
            </a:extLst>
          </p:cNvPr>
          <p:cNvSpPr/>
          <p:nvPr/>
        </p:nvSpPr>
        <p:spPr>
          <a:xfrm>
            <a:off x="4232787" y="4852693"/>
            <a:ext cx="1617138" cy="290807"/>
          </a:xfrm>
          <a:prstGeom prst="rect">
            <a:avLst/>
          </a:prstGeom>
          <a:solidFill>
            <a:srgbClr val="051C2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white clouds against a black background&#10;&#10;Description automatically generated">
            <a:extLst>
              <a:ext uri="{FF2B5EF4-FFF2-40B4-BE49-F238E27FC236}">
                <a16:creationId xmlns:a16="http://schemas.microsoft.com/office/drawing/2014/main" id="{022F2EC6-F6C8-C9A3-9841-C7170C496FB3}"/>
              </a:ext>
            </a:extLst>
          </p:cNvPr>
          <p:cNvPicPr>
            <a:picLocks noChangeAspect="1"/>
          </p:cNvPicPr>
          <p:nvPr/>
        </p:nvPicPr>
        <p:blipFill>
          <a:blip r:embed="rId3"/>
          <a:stretch>
            <a:fillRect/>
          </a:stretch>
        </p:blipFill>
        <p:spPr>
          <a:xfrm>
            <a:off x="2696362" y="1686912"/>
            <a:ext cx="1771965" cy="1026020"/>
          </a:xfrm>
          <a:prstGeom prst="rect">
            <a:avLst/>
          </a:prstGeom>
        </p:spPr>
      </p:pic>
      <p:pic>
        <p:nvPicPr>
          <p:cNvPr id="10" name="Picture 9" descr="C:\Users\ecoffey\AppData\Local\Temp\Rar$DRa0.400\30009_Device_cloud_white_default_256.png">
            <a:extLst>
              <a:ext uri="{FF2B5EF4-FFF2-40B4-BE49-F238E27FC236}">
                <a16:creationId xmlns:a16="http://schemas.microsoft.com/office/drawing/2014/main" id="{1B0E0763-15D9-69FA-F3C3-0D83E36C8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441" y="150394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06ACE06-AD6A-9C04-3A3E-B875A82F661D}"/>
              </a:ext>
            </a:extLst>
          </p:cNvPr>
          <p:cNvSpPr/>
          <p:nvPr/>
        </p:nvSpPr>
        <p:spPr>
          <a:xfrm>
            <a:off x="3250329" y="294079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12" name="Picture 11" descr="Logo, company name&#10;&#10;Description automatically generated">
            <a:extLst>
              <a:ext uri="{FF2B5EF4-FFF2-40B4-BE49-F238E27FC236}">
                <a16:creationId xmlns:a16="http://schemas.microsoft.com/office/drawing/2014/main" id="{CE6EA24B-0E5A-876F-6010-429FA87594F6}"/>
              </a:ext>
            </a:extLst>
          </p:cNvPr>
          <p:cNvPicPr>
            <a:picLocks noChangeAspect="1"/>
          </p:cNvPicPr>
          <p:nvPr/>
        </p:nvPicPr>
        <p:blipFill>
          <a:blip r:embed="rId5"/>
          <a:stretch>
            <a:fillRect/>
          </a:stretch>
        </p:blipFill>
        <p:spPr>
          <a:xfrm>
            <a:off x="3980608" y="2518551"/>
            <a:ext cx="468689" cy="468689"/>
          </a:xfrm>
          <a:prstGeom prst="rect">
            <a:avLst/>
          </a:prstGeom>
        </p:spPr>
      </p:pic>
      <p:sp>
        <p:nvSpPr>
          <p:cNvPr id="7" name="Title 1">
            <a:extLst>
              <a:ext uri="{FF2B5EF4-FFF2-40B4-BE49-F238E27FC236}">
                <a16:creationId xmlns:a16="http://schemas.microsoft.com/office/drawing/2014/main" id="{463C8C67-C7F3-B797-4DE3-E9E54A2AD5CB}"/>
              </a:ext>
            </a:extLst>
          </p:cNvPr>
          <p:cNvSpPr>
            <a:spLocks noGrp="1"/>
          </p:cNvSpPr>
          <p:nvPr>
            <p:ph type="title"/>
          </p:nvPr>
        </p:nvSpPr>
        <p:spPr>
          <a:xfrm>
            <a:off x="171352" y="8865"/>
            <a:ext cx="8257032" cy="731520"/>
          </a:xfrm>
        </p:spPr>
        <p:txBody>
          <a:bodyPr/>
          <a:lstStyle/>
          <a:p>
            <a:r>
              <a:rPr lang="en-BE" dirty="0"/>
              <a:t>This is you (before this Lab)</a:t>
            </a:r>
          </a:p>
        </p:txBody>
      </p:sp>
      <p:graphicFrame>
        <p:nvGraphicFramePr>
          <p:cNvPr id="9" name="Diagram 8">
            <a:extLst>
              <a:ext uri="{FF2B5EF4-FFF2-40B4-BE49-F238E27FC236}">
                <a16:creationId xmlns:a16="http://schemas.microsoft.com/office/drawing/2014/main" id="{FD1A8087-47FE-82E0-0A25-E550FC8E530D}"/>
              </a:ext>
            </a:extLst>
          </p:cNvPr>
          <p:cNvGraphicFramePr/>
          <p:nvPr/>
        </p:nvGraphicFramePr>
        <p:xfrm>
          <a:off x="1140675" y="1026020"/>
          <a:ext cx="6117023" cy="34852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8" name="Picture 17" descr="A white clouds against a black background&#10;&#10;Description automatically generated">
            <a:extLst>
              <a:ext uri="{FF2B5EF4-FFF2-40B4-BE49-F238E27FC236}">
                <a16:creationId xmlns:a16="http://schemas.microsoft.com/office/drawing/2014/main" id="{2F3237BD-76F2-4DA1-BD06-08FFB6BF9E7C}"/>
              </a:ext>
            </a:extLst>
          </p:cNvPr>
          <p:cNvPicPr>
            <a:picLocks noChangeAspect="1"/>
          </p:cNvPicPr>
          <p:nvPr/>
        </p:nvPicPr>
        <p:blipFill>
          <a:blip r:embed="rId3"/>
          <a:stretch>
            <a:fillRect/>
          </a:stretch>
        </p:blipFill>
        <p:spPr>
          <a:xfrm>
            <a:off x="2527903" y="730204"/>
            <a:ext cx="1771965" cy="1026020"/>
          </a:xfrm>
          <a:prstGeom prst="rect">
            <a:avLst/>
          </a:prstGeom>
        </p:spPr>
      </p:pic>
      <p:pic>
        <p:nvPicPr>
          <p:cNvPr id="20" name="Picture 19" descr="A white clouds against a black background&#10;&#10;Description automatically generated">
            <a:extLst>
              <a:ext uri="{FF2B5EF4-FFF2-40B4-BE49-F238E27FC236}">
                <a16:creationId xmlns:a16="http://schemas.microsoft.com/office/drawing/2014/main" id="{FB57CB76-CA76-307A-0858-C72BFC15F36E}"/>
              </a:ext>
            </a:extLst>
          </p:cNvPr>
          <p:cNvPicPr>
            <a:picLocks noChangeAspect="1"/>
          </p:cNvPicPr>
          <p:nvPr/>
        </p:nvPicPr>
        <p:blipFill>
          <a:blip r:embed="rId3"/>
          <a:stretch>
            <a:fillRect/>
          </a:stretch>
        </p:blipFill>
        <p:spPr>
          <a:xfrm>
            <a:off x="5272443" y="1505208"/>
            <a:ext cx="1771965" cy="1026020"/>
          </a:xfrm>
          <a:prstGeom prst="rect">
            <a:avLst/>
          </a:prstGeom>
        </p:spPr>
      </p:pic>
      <p:pic>
        <p:nvPicPr>
          <p:cNvPr id="21" name="Picture 20" descr="A white clouds against a black background&#10;&#10;Description automatically generated">
            <a:extLst>
              <a:ext uri="{FF2B5EF4-FFF2-40B4-BE49-F238E27FC236}">
                <a16:creationId xmlns:a16="http://schemas.microsoft.com/office/drawing/2014/main" id="{FFF44B5A-73F3-060C-E16B-D465737773F2}"/>
              </a:ext>
            </a:extLst>
          </p:cNvPr>
          <p:cNvPicPr>
            <a:picLocks noChangeAspect="1"/>
          </p:cNvPicPr>
          <p:nvPr/>
        </p:nvPicPr>
        <p:blipFill>
          <a:blip r:embed="rId3"/>
          <a:stretch>
            <a:fillRect/>
          </a:stretch>
        </p:blipFill>
        <p:spPr>
          <a:xfrm>
            <a:off x="4632745" y="1026020"/>
            <a:ext cx="1771965" cy="1026020"/>
          </a:xfrm>
          <a:prstGeom prst="rect">
            <a:avLst/>
          </a:prstGeom>
        </p:spPr>
      </p:pic>
      <p:pic>
        <p:nvPicPr>
          <p:cNvPr id="22" name="Picture 21" descr="A white clouds against a black background&#10;&#10;Description automatically generated">
            <a:extLst>
              <a:ext uri="{FF2B5EF4-FFF2-40B4-BE49-F238E27FC236}">
                <a16:creationId xmlns:a16="http://schemas.microsoft.com/office/drawing/2014/main" id="{A5ADF633-C064-DA93-D741-7C6919E57209}"/>
              </a:ext>
            </a:extLst>
          </p:cNvPr>
          <p:cNvPicPr>
            <a:picLocks noChangeAspect="1"/>
          </p:cNvPicPr>
          <p:nvPr/>
        </p:nvPicPr>
        <p:blipFill>
          <a:blip r:embed="rId3"/>
          <a:stretch>
            <a:fillRect/>
          </a:stretch>
        </p:blipFill>
        <p:spPr>
          <a:xfrm>
            <a:off x="1944395" y="1543075"/>
            <a:ext cx="1771965" cy="1026020"/>
          </a:xfrm>
          <a:prstGeom prst="rect">
            <a:avLst/>
          </a:prstGeom>
        </p:spPr>
      </p:pic>
      <p:pic>
        <p:nvPicPr>
          <p:cNvPr id="23" name="Picture 22" descr="A white clouds against a black background&#10;&#10;Description automatically generated">
            <a:extLst>
              <a:ext uri="{FF2B5EF4-FFF2-40B4-BE49-F238E27FC236}">
                <a16:creationId xmlns:a16="http://schemas.microsoft.com/office/drawing/2014/main" id="{7018B3DA-E9FD-1C8F-D9B5-744DCCE5D41C}"/>
              </a:ext>
            </a:extLst>
          </p:cNvPr>
          <p:cNvPicPr>
            <a:picLocks noChangeAspect="1"/>
          </p:cNvPicPr>
          <p:nvPr/>
        </p:nvPicPr>
        <p:blipFill>
          <a:blip r:embed="rId3"/>
          <a:stretch>
            <a:fillRect/>
          </a:stretch>
        </p:blipFill>
        <p:spPr>
          <a:xfrm>
            <a:off x="1645962" y="2243243"/>
            <a:ext cx="1771965" cy="1026020"/>
          </a:xfrm>
          <a:prstGeom prst="rect">
            <a:avLst/>
          </a:prstGeom>
        </p:spPr>
      </p:pic>
      <p:pic>
        <p:nvPicPr>
          <p:cNvPr id="24" name="Picture 23" descr="A white clouds against a black background&#10;&#10;Description automatically generated">
            <a:extLst>
              <a:ext uri="{FF2B5EF4-FFF2-40B4-BE49-F238E27FC236}">
                <a16:creationId xmlns:a16="http://schemas.microsoft.com/office/drawing/2014/main" id="{98BC1EFE-4575-6CE0-EAC7-5C6E7F1A54C5}"/>
              </a:ext>
            </a:extLst>
          </p:cNvPr>
          <p:cNvPicPr>
            <a:picLocks noChangeAspect="1"/>
          </p:cNvPicPr>
          <p:nvPr/>
        </p:nvPicPr>
        <p:blipFill>
          <a:blip r:embed="rId3"/>
          <a:stretch>
            <a:fillRect/>
          </a:stretch>
        </p:blipFill>
        <p:spPr>
          <a:xfrm>
            <a:off x="1739854" y="3027922"/>
            <a:ext cx="1771965" cy="1026020"/>
          </a:xfrm>
          <a:prstGeom prst="rect">
            <a:avLst/>
          </a:prstGeom>
        </p:spPr>
      </p:pic>
      <p:pic>
        <p:nvPicPr>
          <p:cNvPr id="26" name="Picture 25" descr="A white clouds against a black background&#10;&#10;Description automatically generated">
            <a:extLst>
              <a:ext uri="{FF2B5EF4-FFF2-40B4-BE49-F238E27FC236}">
                <a16:creationId xmlns:a16="http://schemas.microsoft.com/office/drawing/2014/main" id="{C386E909-D8A9-C844-5F9A-B6CDF991AFF4}"/>
              </a:ext>
            </a:extLst>
          </p:cNvPr>
          <p:cNvPicPr>
            <a:picLocks noChangeAspect="1"/>
          </p:cNvPicPr>
          <p:nvPr/>
        </p:nvPicPr>
        <p:blipFill>
          <a:blip r:embed="rId3"/>
          <a:stretch>
            <a:fillRect/>
          </a:stretch>
        </p:blipFill>
        <p:spPr>
          <a:xfrm>
            <a:off x="2535526" y="3299962"/>
            <a:ext cx="1771965" cy="1026020"/>
          </a:xfrm>
          <a:prstGeom prst="rect">
            <a:avLst/>
          </a:prstGeom>
        </p:spPr>
      </p:pic>
      <p:pic>
        <p:nvPicPr>
          <p:cNvPr id="27" name="Picture 26" descr="A white clouds against a black background&#10;&#10;Description automatically generated">
            <a:extLst>
              <a:ext uri="{FF2B5EF4-FFF2-40B4-BE49-F238E27FC236}">
                <a16:creationId xmlns:a16="http://schemas.microsoft.com/office/drawing/2014/main" id="{D0799B65-6CB5-F816-1AD5-114556E6D85E}"/>
              </a:ext>
            </a:extLst>
          </p:cNvPr>
          <p:cNvPicPr>
            <a:picLocks noChangeAspect="1"/>
          </p:cNvPicPr>
          <p:nvPr/>
        </p:nvPicPr>
        <p:blipFill>
          <a:blip r:embed="rId3"/>
          <a:stretch>
            <a:fillRect/>
          </a:stretch>
        </p:blipFill>
        <p:spPr>
          <a:xfrm>
            <a:off x="2629408" y="4025088"/>
            <a:ext cx="1771965" cy="1026020"/>
          </a:xfrm>
          <a:prstGeom prst="rect">
            <a:avLst/>
          </a:prstGeom>
        </p:spPr>
      </p:pic>
      <p:pic>
        <p:nvPicPr>
          <p:cNvPr id="28" name="Picture 27" descr="A white clouds against a black background&#10;&#10;Description automatically generated">
            <a:extLst>
              <a:ext uri="{FF2B5EF4-FFF2-40B4-BE49-F238E27FC236}">
                <a16:creationId xmlns:a16="http://schemas.microsoft.com/office/drawing/2014/main" id="{31A1B891-2274-0B2A-A49B-723D00FB93A0}"/>
              </a:ext>
            </a:extLst>
          </p:cNvPr>
          <p:cNvPicPr>
            <a:picLocks noChangeAspect="1"/>
          </p:cNvPicPr>
          <p:nvPr/>
        </p:nvPicPr>
        <p:blipFill>
          <a:blip r:embed="rId3"/>
          <a:stretch>
            <a:fillRect/>
          </a:stretch>
        </p:blipFill>
        <p:spPr>
          <a:xfrm>
            <a:off x="3930377" y="3229339"/>
            <a:ext cx="1771965" cy="1026020"/>
          </a:xfrm>
          <a:prstGeom prst="rect">
            <a:avLst/>
          </a:prstGeom>
        </p:spPr>
      </p:pic>
      <p:pic>
        <p:nvPicPr>
          <p:cNvPr id="29" name="Picture 28" descr="A white clouds against a black background&#10;&#10;Description automatically generated">
            <a:extLst>
              <a:ext uri="{FF2B5EF4-FFF2-40B4-BE49-F238E27FC236}">
                <a16:creationId xmlns:a16="http://schemas.microsoft.com/office/drawing/2014/main" id="{EBB05136-4D85-2FFE-4226-BEED2F899E5A}"/>
              </a:ext>
            </a:extLst>
          </p:cNvPr>
          <p:cNvPicPr>
            <a:picLocks noChangeAspect="1"/>
          </p:cNvPicPr>
          <p:nvPr/>
        </p:nvPicPr>
        <p:blipFill>
          <a:blip r:embed="rId3"/>
          <a:stretch>
            <a:fillRect/>
          </a:stretch>
        </p:blipFill>
        <p:spPr>
          <a:xfrm>
            <a:off x="4348935" y="4049433"/>
            <a:ext cx="1771965" cy="1026020"/>
          </a:xfrm>
          <a:prstGeom prst="rect">
            <a:avLst/>
          </a:prstGeom>
        </p:spPr>
      </p:pic>
      <p:pic>
        <p:nvPicPr>
          <p:cNvPr id="30" name="Picture 29" descr="A white clouds against a black background&#10;&#10;Description automatically generated">
            <a:extLst>
              <a:ext uri="{FF2B5EF4-FFF2-40B4-BE49-F238E27FC236}">
                <a16:creationId xmlns:a16="http://schemas.microsoft.com/office/drawing/2014/main" id="{1AF88208-65A1-C454-F83D-C9598E9776D4}"/>
              </a:ext>
            </a:extLst>
          </p:cNvPr>
          <p:cNvPicPr>
            <a:picLocks noChangeAspect="1"/>
          </p:cNvPicPr>
          <p:nvPr/>
        </p:nvPicPr>
        <p:blipFill>
          <a:blip r:embed="rId3"/>
          <a:stretch>
            <a:fillRect/>
          </a:stretch>
        </p:blipFill>
        <p:spPr>
          <a:xfrm>
            <a:off x="5000481" y="2893010"/>
            <a:ext cx="1771965" cy="1026020"/>
          </a:xfrm>
          <a:prstGeom prst="rect">
            <a:avLst/>
          </a:prstGeom>
        </p:spPr>
      </p:pic>
      <p:pic>
        <p:nvPicPr>
          <p:cNvPr id="31" name="Picture 30" descr="A white clouds against a black background&#10;&#10;Description automatically generated">
            <a:extLst>
              <a:ext uri="{FF2B5EF4-FFF2-40B4-BE49-F238E27FC236}">
                <a16:creationId xmlns:a16="http://schemas.microsoft.com/office/drawing/2014/main" id="{CD1FFA6D-3872-AB01-C387-A1E432408577}"/>
              </a:ext>
            </a:extLst>
          </p:cNvPr>
          <p:cNvPicPr>
            <a:picLocks noChangeAspect="1"/>
          </p:cNvPicPr>
          <p:nvPr/>
        </p:nvPicPr>
        <p:blipFill>
          <a:blip r:embed="rId3"/>
          <a:stretch>
            <a:fillRect/>
          </a:stretch>
        </p:blipFill>
        <p:spPr>
          <a:xfrm>
            <a:off x="5150315" y="2149739"/>
            <a:ext cx="1771965" cy="1026020"/>
          </a:xfrm>
          <a:prstGeom prst="rect">
            <a:avLst/>
          </a:prstGeom>
        </p:spPr>
      </p:pic>
      <p:pic>
        <p:nvPicPr>
          <p:cNvPr id="19" name="Picture 18" descr="A white clouds against a black background&#10;&#10;Description automatically generated">
            <a:extLst>
              <a:ext uri="{FF2B5EF4-FFF2-40B4-BE49-F238E27FC236}">
                <a16:creationId xmlns:a16="http://schemas.microsoft.com/office/drawing/2014/main" id="{187B5A73-7B3A-9972-476C-5346A15F8A88}"/>
              </a:ext>
            </a:extLst>
          </p:cNvPr>
          <p:cNvPicPr>
            <a:picLocks noChangeAspect="1"/>
          </p:cNvPicPr>
          <p:nvPr/>
        </p:nvPicPr>
        <p:blipFill>
          <a:blip r:embed="rId3"/>
          <a:stretch>
            <a:fillRect/>
          </a:stretch>
        </p:blipFill>
        <p:spPr>
          <a:xfrm>
            <a:off x="4143555" y="631247"/>
            <a:ext cx="1771965" cy="1026020"/>
          </a:xfrm>
          <a:prstGeom prst="rect">
            <a:avLst/>
          </a:prstGeom>
        </p:spPr>
      </p:pic>
      <p:sp>
        <p:nvSpPr>
          <p:cNvPr id="34" name="Content Placeholder 1">
            <a:extLst>
              <a:ext uri="{FF2B5EF4-FFF2-40B4-BE49-F238E27FC236}">
                <a16:creationId xmlns:a16="http://schemas.microsoft.com/office/drawing/2014/main" id="{C43F40A3-7E7D-3D05-F466-C5024A985D8A}"/>
              </a:ext>
            </a:extLst>
          </p:cNvPr>
          <p:cNvSpPr txBox="1">
            <a:spLocks/>
          </p:cNvSpPr>
          <p:nvPr/>
        </p:nvSpPr>
        <p:spPr>
          <a:xfrm rot="1605675">
            <a:off x="6267629" y="1213717"/>
            <a:ext cx="2398754" cy="1055665"/>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What are my contact centre KPI’s? Am I achieving them?</a:t>
            </a:r>
          </a:p>
        </p:txBody>
      </p:sp>
      <p:sp>
        <p:nvSpPr>
          <p:cNvPr id="35" name="Content Placeholder 1">
            <a:extLst>
              <a:ext uri="{FF2B5EF4-FFF2-40B4-BE49-F238E27FC236}">
                <a16:creationId xmlns:a16="http://schemas.microsoft.com/office/drawing/2014/main" id="{7BB70750-6471-9980-7114-5D3E3F257895}"/>
              </a:ext>
            </a:extLst>
          </p:cNvPr>
          <p:cNvSpPr txBox="1">
            <a:spLocks/>
          </p:cNvSpPr>
          <p:nvPr/>
        </p:nvSpPr>
        <p:spPr>
          <a:xfrm rot="19492121">
            <a:off x="210036" y="1485319"/>
            <a:ext cx="1983832" cy="1055665"/>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Do my agents have all the information they need when answering calls?</a:t>
            </a:r>
          </a:p>
        </p:txBody>
      </p:sp>
      <p:sp>
        <p:nvSpPr>
          <p:cNvPr id="36" name="Content Placeholder 1">
            <a:extLst>
              <a:ext uri="{FF2B5EF4-FFF2-40B4-BE49-F238E27FC236}">
                <a16:creationId xmlns:a16="http://schemas.microsoft.com/office/drawing/2014/main" id="{E05941F4-B48A-8D3A-2E31-6797C7FA5FAC}"/>
              </a:ext>
            </a:extLst>
          </p:cNvPr>
          <p:cNvSpPr txBox="1">
            <a:spLocks/>
          </p:cNvSpPr>
          <p:nvPr/>
        </p:nvSpPr>
        <p:spPr>
          <a:xfrm rot="21002050">
            <a:off x="6944611" y="2895730"/>
            <a:ext cx="2181532" cy="93050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Was the customer satisfied? How Do I Track any feedback?</a:t>
            </a:r>
          </a:p>
        </p:txBody>
      </p:sp>
      <p:sp>
        <p:nvSpPr>
          <p:cNvPr id="37" name="Content Placeholder 1">
            <a:extLst>
              <a:ext uri="{FF2B5EF4-FFF2-40B4-BE49-F238E27FC236}">
                <a16:creationId xmlns:a16="http://schemas.microsoft.com/office/drawing/2014/main" id="{088C9593-2563-8A35-FC02-9BC8B57AB2F0}"/>
              </a:ext>
            </a:extLst>
          </p:cNvPr>
          <p:cNvSpPr txBox="1">
            <a:spLocks/>
          </p:cNvSpPr>
          <p:nvPr/>
        </p:nvSpPr>
        <p:spPr>
          <a:xfrm rot="649769">
            <a:off x="197847" y="3725532"/>
            <a:ext cx="2181532" cy="930506"/>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How, Can I automate my metrics tracking process?</a:t>
            </a:r>
          </a:p>
        </p:txBody>
      </p:sp>
      <p:sp>
        <p:nvSpPr>
          <p:cNvPr id="2" name="Slide Number Placeholder 1">
            <a:extLst>
              <a:ext uri="{FF2B5EF4-FFF2-40B4-BE49-F238E27FC236}">
                <a16:creationId xmlns:a16="http://schemas.microsoft.com/office/drawing/2014/main" id="{99150056-8A8E-81A2-A16C-E66988FD6F70}"/>
              </a:ext>
            </a:extLst>
          </p:cNvPr>
          <p:cNvSpPr>
            <a:spLocks noGrp="1"/>
          </p:cNvSpPr>
          <p:nvPr>
            <p:ph type="sldNum" sz="quarter" idx="4"/>
          </p:nvPr>
        </p:nvSpPr>
        <p:spPr/>
        <p:txBody>
          <a:bodyPr/>
          <a:lstStyle/>
          <a:p>
            <a:fld id="{96A97DD0-5BE7-4856-A2A9-C42C6688E607}" type="slidenum">
              <a:rPr lang="en-US" smtClean="0"/>
              <a:pPr/>
              <a:t>3</a:t>
            </a:fld>
            <a:endParaRPr lang="en-US" dirty="0"/>
          </a:p>
        </p:txBody>
      </p:sp>
    </p:spTree>
    <p:extLst>
      <p:ext uri="{BB962C8B-B14F-4D97-AF65-F5344CB8AC3E}">
        <p14:creationId xmlns:p14="http://schemas.microsoft.com/office/powerpoint/2010/main" val="102421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100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100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11183" y="1222312"/>
            <a:ext cx="7369175" cy="1712912"/>
          </a:xfrm>
          <a:prstGeom prst="rect">
            <a:avLst/>
          </a:prstGeom>
        </p:spPr>
        <p:txBody>
          <a:bodyPr/>
          <a:lstStyle/>
          <a:p>
            <a:pPr marL="0" indent="0">
              <a:buNone/>
            </a:pPr>
            <a:r>
              <a:rPr lang="en-IN"/>
              <a:t>Complete Information on permissions and access controls can be found in the </a:t>
            </a:r>
            <a:r>
              <a:rPr lang="en-IN">
                <a:hlinkClick r:id="rId3"/>
              </a:rPr>
              <a:t>Analyzer User guide</a:t>
            </a:r>
            <a:r>
              <a:rPr lang="en-IN"/>
              <a:t>, under Introduction &gt; Access Controls. </a:t>
            </a:r>
          </a:p>
        </p:txBody>
      </p:sp>
      <p:pic>
        <p:nvPicPr>
          <p:cNvPr id="8" name="Picture 7" descr="Graphical user interface, application&#10;&#10;Description automatically generated">
            <a:extLst>
              <a:ext uri="{FF2B5EF4-FFF2-40B4-BE49-F238E27FC236}">
                <a16:creationId xmlns:a16="http://schemas.microsoft.com/office/drawing/2014/main" id="{2E802E2D-E1CC-DA44-7BCD-617F658E8718}"/>
              </a:ext>
            </a:extLst>
          </p:cNvPr>
          <p:cNvPicPr>
            <a:picLocks noChangeAspect="1"/>
          </p:cNvPicPr>
          <p:nvPr/>
        </p:nvPicPr>
        <p:blipFill>
          <a:blip r:embed="rId4"/>
          <a:stretch>
            <a:fillRect/>
          </a:stretch>
        </p:blipFill>
        <p:spPr>
          <a:xfrm>
            <a:off x="511183" y="1851442"/>
            <a:ext cx="6804017" cy="2530640"/>
          </a:xfrm>
          <a:prstGeom prst="rect">
            <a:avLst/>
          </a:prstGeom>
        </p:spPr>
      </p:pic>
      <p:sp>
        <p:nvSpPr>
          <p:cNvPr id="3" name="Footer Placeholder 2">
            <a:extLst>
              <a:ext uri="{FF2B5EF4-FFF2-40B4-BE49-F238E27FC236}">
                <a16:creationId xmlns:a16="http://schemas.microsoft.com/office/drawing/2014/main" id="{E962BF68-6788-4641-BE22-A14B91AD6679}"/>
              </a:ext>
            </a:extLst>
          </p:cNvPr>
          <p:cNvSpPr>
            <a:spLocks noGrp="1"/>
          </p:cNvSpPr>
          <p:nvPr>
            <p:ph type="ftr" sz="quarter" idx="3"/>
          </p:nvPr>
        </p:nvSpPr>
        <p:spPr/>
        <p:txBody>
          <a:bodyPr/>
          <a:lstStyle/>
          <a:p>
            <a:pPr defTabSz="610744"/>
            <a:r>
              <a:rPr lang="en-US"/>
              <a:t>LTRCCT-2011</a:t>
            </a:r>
          </a:p>
        </p:txBody>
      </p:sp>
      <p:sp>
        <p:nvSpPr>
          <p:cNvPr id="10" name="Title 1">
            <a:extLst>
              <a:ext uri="{FF2B5EF4-FFF2-40B4-BE49-F238E27FC236}">
                <a16:creationId xmlns:a16="http://schemas.microsoft.com/office/drawing/2014/main" id="{5B905C78-03B7-6901-5CE4-8107149E189D}"/>
              </a:ext>
            </a:extLst>
          </p:cNvPr>
          <p:cNvSpPr>
            <a:spLocks noGrp="1"/>
          </p:cNvSpPr>
          <p:nvPr>
            <p:ph type="title"/>
          </p:nvPr>
        </p:nvSpPr>
        <p:spPr>
          <a:xfrm>
            <a:off x="445200" y="192024"/>
            <a:ext cx="8257032" cy="731520"/>
          </a:xfrm>
        </p:spPr>
        <p:txBody>
          <a:bodyPr/>
          <a:lstStyle/>
          <a:p>
            <a:r>
              <a:rPr lang="en-US"/>
              <a:t>Access Controls</a:t>
            </a:r>
            <a:endParaRPr lang="en-US">
              <a:solidFill>
                <a:srgbClr val="FF0000"/>
              </a:solidFill>
            </a:endParaRPr>
          </a:p>
        </p:txBody>
      </p:sp>
      <p:pic>
        <p:nvPicPr>
          <p:cNvPr id="11" name="Picture 10" descr="A red rectangular sign with white text&#10;&#10;Description automatically generated">
            <a:extLst>
              <a:ext uri="{FF2B5EF4-FFF2-40B4-BE49-F238E27FC236}">
                <a16:creationId xmlns:a16="http://schemas.microsoft.com/office/drawing/2014/main" id="{C21339AD-DF53-D415-50C4-29D704E1F743}"/>
              </a:ext>
            </a:extLst>
          </p:cNvPr>
          <p:cNvPicPr>
            <a:picLocks noChangeAspect="1"/>
          </p:cNvPicPr>
          <p:nvPr/>
        </p:nvPicPr>
        <p:blipFill>
          <a:blip r:embed="rId5"/>
          <a:stretch>
            <a:fillRect/>
          </a:stretch>
        </p:blipFill>
        <p:spPr>
          <a:xfrm>
            <a:off x="7769696" y="2496"/>
            <a:ext cx="1355642" cy="1355642"/>
          </a:xfrm>
          <a:prstGeom prst="rect">
            <a:avLst/>
          </a:prstGeom>
        </p:spPr>
      </p:pic>
      <p:sp>
        <p:nvSpPr>
          <p:cNvPr id="4" name="Slide Number Placeholder 3">
            <a:extLst>
              <a:ext uri="{FF2B5EF4-FFF2-40B4-BE49-F238E27FC236}">
                <a16:creationId xmlns:a16="http://schemas.microsoft.com/office/drawing/2014/main" id="{16D5DEC6-3BDF-F557-809D-16605AC16539}"/>
              </a:ext>
            </a:extLst>
          </p:cNvPr>
          <p:cNvSpPr>
            <a:spLocks noGrp="1"/>
          </p:cNvSpPr>
          <p:nvPr>
            <p:ph type="sldNum" sz="quarter" idx="4"/>
          </p:nvPr>
        </p:nvSpPr>
        <p:spPr/>
        <p:txBody>
          <a:bodyPr/>
          <a:lstStyle/>
          <a:p>
            <a:fld id="{96A97DD0-5BE7-4856-A2A9-C42C6688E607}" type="slidenum">
              <a:rPr lang="en-US" smtClean="0"/>
              <a:pPr/>
              <a:t>30</a:t>
            </a:fld>
            <a:endParaRPr lang="en-US" dirty="0"/>
          </a:p>
        </p:txBody>
      </p:sp>
    </p:spTree>
    <p:extLst>
      <p:ext uri="{BB962C8B-B14F-4D97-AF65-F5344CB8AC3E}">
        <p14:creationId xmlns:p14="http://schemas.microsoft.com/office/powerpoint/2010/main" val="34749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Types of Reports</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Text Placeholder 1">
            <a:extLst>
              <a:ext uri="{FF2B5EF4-FFF2-40B4-BE49-F238E27FC236}">
                <a16:creationId xmlns:a16="http://schemas.microsoft.com/office/drawing/2014/main" id="{B1A8F541-C784-4B0C-71D5-D7C048D75E1F}"/>
              </a:ext>
            </a:extLst>
          </p:cNvPr>
          <p:cNvSpPr txBox="1">
            <a:spLocks/>
          </p:cNvSpPr>
          <p:nvPr/>
        </p:nvSpPr>
        <p:spPr>
          <a:xfrm>
            <a:off x="445200" y="1205898"/>
            <a:ext cx="3886200"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GB" sz="2000" dirty="0">
                <a:solidFill>
                  <a:srgbClr val="0070C0"/>
                </a:solidFill>
              </a:rPr>
              <a:t>Historical / Realtime</a:t>
            </a:r>
          </a:p>
          <a:p>
            <a:r>
              <a:rPr lang="en-GB" sz="1600" b="1" dirty="0">
                <a:solidFill>
                  <a:srgbClr val="101820"/>
                </a:solidFill>
              </a:rPr>
              <a:t>Historical</a:t>
            </a:r>
            <a:r>
              <a:rPr lang="en-GB" sz="1600" dirty="0">
                <a:solidFill>
                  <a:srgbClr val="101820"/>
                </a:solidFill>
              </a:rPr>
              <a:t> reports retrieve the data for a lengthy time range up to 12 months,</a:t>
            </a:r>
            <a:r>
              <a:rPr lang="en-GB" sz="1600" b="1" dirty="0">
                <a:solidFill>
                  <a:srgbClr val="101820"/>
                </a:solidFill>
              </a:rPr>
              <a:t> </a:t>
            </a:r>
            <a:r>
              <a:rPr lang="en-GB" sz="1600" dirty="0">
                <a:solidFill>
                  <a:srgbClr val="101820"/>
                </a:solidFill>
              </a:rPr>
              <a:t>within Last 13 months</a:t>
            </a:r>
            <a:r>
              <a:rPr lang="en-GB" sz="1600" b="1" dirty="0">
                <a:solidFill>
                  <a:srgbClr val="101820"/>
                </a:solidFill>
              </a:rPr>
              <a:t>. </a:t>
            </a:r>
            <a:r>
              <a:rPr lang="en-GB" sz="1600" dirty="0">
                <a:solidFill>
                  <a:srgbClr val="101820"/>
                </a:solidFill>
              </a:rPr>
              <a:t>e.g. </a:t>
            </a:r>
            <a:r>
              <a:rPr lang="en-GB" sz="1600" b="1" dirty="0">
                <a:solidFill>
                  <a:srgbClr val="101820"/>
                </a:solidFill>
              </a:rPr>
              <a:t>last 7 days. </a:t>
            </a:r>
          </a:p>
          <a:p>
            <a:r>
              <a:rPr lang="en-GB" sz="1600" b="1" dirty="0">
                <a:solidFill>
                  <a:srgbClr val="101820"/>
                </a:solidFill>
              </a:rPr>
              <a:t>Realtime</a:t>
            </a:r>
            <a:r>
              <a:rPr lang="en-GB" sz="1600" dirty="0">
                <a:solidFill>
                  <a:srgbClr val="101820"/>
                </a:solidFill>
              </a:rPr>
              <a:t> reports provide a snapshot of the current status of the tenant looking back from a few minutes up to the start of the day. Realtime reports provide the option to refresh automatically every few seconds.</a:t>
            </a:r>
            <a:endParaRPr lang="en-GB" sz="1600" b="1" dirty="0">
              <a:solidFill>
                <a:srgbClr val="101820"/>
              </a:solidFill>
            </a:endParaRPr>
          </a:p>
        </p:txBody>
      </p:sp>
      <p:sp>
        <p:nvSpPr>
          <p:cNvPr id="12" name="Text Placeholder 1">
            <a:extLst>
              <a:ext uri="{FF2B5EF4-FFF2-40B4-BE49-F238E27FC236}">
                <a16:creationId xmlns:a16="http://schemas.microsoft.com/office/drawing/2014/main" id="{3E6D5017-3EF5-F253-42C1-59AF7324502D}"/>
              </a:ext>
            </a:extLst>
          </p:cNvPr>
          <p:cNvSpPr txBox="1">
            <a:spLocks/>
          </p:cNvSpPr>
          <p:nvPr/>
        </p:nvSpPr>
        <p:spPr>
          <a:xfrm>
            <a:off x="4812602" y="1205898"/>
            <a:ext cx="3886200" cy="308309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GB" sz="2000" dirty="0">
                <a:solidFill>
                  <a:srgbClr val="0070C0"/>
                </a:solidFill>
              </a:rPr>
              <a:t>Count / Value Based</a:t>
            </a:r>
          </a:p>
          <a:p>
            <a:r>
              <a:rPr lang="en-GB" sz="1600" b="1" dirty="0">
                <a:solidFill>
                  <a:srgbClr val="101820"/>
                </a:solidFill>
              </a:rPr>
              <a:t>Count Based </a:t>
            </a:r>
            <a:r>
              <a:rPr lang="en-GB" sz="1600" dirty="0">
                <a:solidFill>
                  <a:srgbClr val="101820"/>
                </a:solidFill>
              </a:rPr>
              <a:t>reports provide </a:t>
            </a:r>
            <a:r>
              <a:rPr lang="en-GB" sz="1600" u="sng" dirty="0">
                <a:solidFill>
                  <a:srgbClr val="101820"/>
                </a:solidFill>
              </a:rPr>
              <a:t>aggregated data</a:t>
            </a:r>
            <a:r>
              <a:rPr lang="en-GB" sz="1600" dirty="0">
                <a:solidFill>
                  <a:srgbClr val="101820"/>
                </a:solidFill>
              </a:rPr>
              <a:t> (e.g. count, sum, </a:t>
            </a:r>
            <a:r>
              <a:rPr lang="en-GB" sz="1600" dirty="0" err="1">
                <a:solidFill>
                  <a:srgbClr val="101820"/>
                </a:solidFill>
              </a:rPr>
              <a:t>avg</a:t>
            </a:r>
            <a:r>
              <a:rPr lang="en-GB" sz="1600" dirty="0">
                <a:solidFill>
                  <a:srgbClr val="101820"/>
                </a:solidFill>
              </a:rPr>
              <a:t>) of the requested events in the report </a:t>
            </a:r>
            <a:r>
              <a:rPr lang="en-GB" sz="1600" i="1" dirty="0">
                <a:solidFill>
                  <a:srgbClr val="101820"/>
                </a:solidFill>
              </a:rPr>
              <a:t>(e.g. # of Agents in available state)</a:t>
            </a:r>
            <a:endParaRPr lang="en-GB" sz="1600" b="1" i="1" dirty="0">
              <a:solidFill>
                <a:srgbClr val="101820"/>
              </a:solidFill>
            </a:endParaRPr>
          </a:p>
          <a:p>
            <a:r>
              <a:rPr lang="en-GB" sz="1600" b="1" dirty="0">
                <a:solidFill>
                  <a:srgbClr val="101820"/>
                </a:solidFill>
              </a:rPr>
              <a:t>Value Based </a:t>
            </a:r>
            <a:r>
              <a:rPr lang="en-GB" sz="1600" dirty="0">
                <a:solidFill>
                  <a:srgbClr val="101820"/>
                </a:solidFill>
              </a:rPr>
              <a:t>reports provide </a:t>
            </a:r>
            <a:r>
              <a:rPr lang="en-GB" sz="1600" u="sng" dirty="0">
                <a:solidFill>
                  <a:srgbClr val="101820"/>
                </a:solidFill>
              </a:rPr>
              <a:t>raw</a:t>
            </a:r>
            <a:r>
              <a:rPr lang="en-GB" sz="1600" dirty="0">
                <a:solidFill>
                  <a:srgbClr val="101820"/>
                </a:solidFill>
              </a:rPr>
              <a:t> </a:t>
            </a:r>
            <a:r>
              <a:rPr lang="en-GB" sz="1600" u="sng" dirty="0">
                <a:solidFill>
                  <a:srgbClr val="101820"/>
                </a:solidFill>
              </a:rPr>
              <a:t>data </a:t>
            </a:r>
            <a:r>
              <a:rPr lang="en-GB" sz="1600" dirty="0">
                <a:solidFill>
                  <a:srgbClr val="101820"/>
                </a:solidFill>
              </a:rPr>
              <a:t>for each unique activity in the report </a:t>
            </a:r>
            <a:r>
              <a:rPr lang="en-GB" sz="1600" i="1" dirty="0">
                <a:solidFill>
                  <a:srgbClr val="101820"/>
                </a:solidFill>
              </a:rPr>
              <a:t>(e.g. Name of each agent in available state)</a:t>
            </a:r>
            <a:endParaRPr lang="en-GB" sz="1600" b="1" i="1" dirty="0">
              <a:solidFill>
                <a:srgbClr val="101820"/>
              </a:solidFill>
            </a:endParaRPr>
          </a:p>
        </p:txBody>
      </p:sp>
      <p:sp>
        <p:nvSpPr>
          <p:cNvPr id="13" name="Content Placeholder 5">
            <a:extLst>
              <a:ext uri="{FF2B5EF4-FFF2-40B4-BE49-F238E27FC236}">
                <a16:creationId xmlns:a16="http://schemas.microsoft.com/office/drawing/2014/main" id="{B74356C0-2AEF-C34A-0593-EEDCAD223CAD}"/>
              </a:ext>
            </a:extLst>
          </p:cNvPr>
          <p:cNvSpPr txBox="1">
            <a:spLocks/>
          </p:cNvSpPr>
          <p:nvPr/>
        </p:nvSpPr>
        <p:spPr>
          <a:xfrm>
            <a:off x="472784" y="4114097"/>
            <a:ext cx="8257032" cy="591899"/>
          </a:xfrm>
          <a:prstGeom prst="rect">
            <a:avLst/>
          </a:prstGeom>
        </p:spPr>
        <p:txBody>
          <a:bodyPr lIns="91440" tIns="45720" rIns="91440" bIns="45720" anchor="t"/>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00000"/>
              </a:lnSpc>
              <a:buNone/>
            </a:pPr>
            <a:r>
              <a:rPr lang="en-GB" i="1">
                <a:solidFill>
                  <a:srgbClr val="E3241B"/>
                </a:solidFill>
                <a:latin typeface="CiscoSansTT Light"/>
                <a:ea typeface="ＭＳ Ｐゴシック"/>
                <a:cs typeface="CiscoSansTTLight"/>
              </a:rPr>
              <a:t>Note: Both the time period and the type of data in a report are defined at the start of its creation and </a:t>
            </a:r>
            <a:r>
              <a:rPr lang="en-GB" b="1" i="1">
                <a:solidFill>
                  <a:srgbClr val="E3241B"/>
                </a:solidFill>
                <a:latin typeface="CiscoSansTT Light"/>
                <a:ea typeface="ＭＳ Ｐゴシック"/>
                <a:cs typeface="CiscoSansTTLight"/>
              </a:rPr>
              <a:t>cannot</a:t>
            </a:r>
            <a:r>
              <a:rPr lang="en-GB" i="1">
                <a:solidFill>
                  <a:srgbClr val="E3241B"/>
                </a:solidFill>
                <a:latin typeface="CiscoSansTT Light"/>
                <a:ea typeface="ＭＳ Ｐゴシック"/>
                <a:cs typeface="CiscoSansTTLight"/>
              </a:rPr>
              <a:t> be changed afterwards.</a:t>
            </a:r>
          </a:p>
        </p:txBody>
      </p:sp>
      <p:sp>
        <p:nvSpPr>
          <p:cNvPr id="2" name="Slide Number Placeholder 1">
            <a:extLst>
              <a:ext uri="{FF2B5EF4-FFF2-40B4-BE49-F238E27FC236}">
                <a16:creationId xmlns:a16="http://schemas.microsoft.com/office/drawing/2014/main" id="{630ADC1C-FB82-18BC-B806-BA46CA3BEEBC}"/>
              </a:ext>
            </a:extLst>
          </p:cNvPr>
          <p:cNvSpPr>
            <a:spLocks noGrp="1"/>
          </p:cNvSpPr>
          <p:nvPr>
            <p:ph type="sldNum" sz="quarter" idx="4"/>
          </p:nvPr>
        </p:nvSpPr>
        <p:spPr/>
        <p:txBody>
          <a:bodyPr/>
          <a:lstStyle/>
          <a:p>
            <a:fld id="{96A97DD0-5BE7-4856-A2A9-C42C6688E607}" type="slidenum">
              <a:rPr lang="en-US" smtClean="0"/>
              <a:pPr/>
              <a:t>31</a:t>
            </a:fld>
            <a:endParaRPr lang="en-US" dirty="0"/>
          </a:p>
        </p:txBody>
      </p:sp>
    </p:spTree>
    <p:extLst>
      <p:ext uri="{BB962C8B-B14F-4D97-AF65-F5344CB8AC3E}">
        <p14:creationId xmlns:p14="http://schemas.microsoft.com/office/powerpoint/2010/main" val="305372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1000"/>
                                        <p:tgtEl>
                                          <p:spTgt spid="12">
                                            <p:txEl>
                                              <p:pRg st="0" end="0"/>
                                            </p:txEl>
                                          </p:spTgt>
                                        </p:tgtEl>
                                      </p:cBhvr>
                                    </p:animEffect>
                                    <p:anim calcmode="lin" valueType="num">
                                      <p:cBhvr>
                                        <p:cTn id="29"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animEffect transition="in" filter="fade">
                                      <p:cBhvr>
                                        <p:cTn id="35" dur="1000"/>
                                        <p:tgtEl>
                                          <p:spTgt spid="12">
                                            <p:txEl>
                                              <p:pRg st="1" end="1"/>
                                            </p:txEl>
                                          </p:spTgt>
                                        </p:tgtEl>
                                      </p:cBhvr>
                                    </p:animEffect>
                                    <p:anim calcmode="lin" valueType="num">
                                      <p:cBhvr>
                                        <p:cTn id="36"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2">
                                            <p:txEl>
                                              <p:pRg st="2" end="2"/>
                                            </p:txEl>
                                          </p:spTgt>
                                        </p:tgtEl>
                                        <p:attrNameLst>
                                          <p:attrName>style.visibility</p:attrName>
                                        </p:attrNameLst>
                                      </p:cBhvr>
                                      <p:to>
                                        <p:strVal val="visible"/>
                                      </p:to>
                                    </p:set>
                                    <p:animEffect transition="in" filter="fade">
                                      <p:cBhvr>
                                        <p:cTn id="40" dur="1000"/>
                                        <p:tgtEl>
                                          <p:spTgt spid="12">
                                            <p:txEl>
                                              <p:pRg st="2" end="2"/>
                                            </p:txEl>
                                          </p:spTgt>
                                        </p:tgtEl>
                                      </p:cBhvr>
                                    </p:animEffect>
                                    <p:anim calcmode="lin" valueType="num">
                                      <p:cBhvr>
                                        <p:cTn id="41"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fade">
                                      <p:cBhvr>
                                        <p:cTn id="47" dur="1000"/>
                                        <p:tgtEl>
                                          <p:spTgt spid="13">
                                            <p:txEl>
                                              <p:pRg st="0" end="0"/>
                                            </p:txEl>
                                          </p:spTgt>
                                        </p:tgtEl>
                                      </p:cBhvr>
                                    </p:animEffect>
                                    <p:anim calcmode="lin" valueType="num">
                                      <p:cBhvr>
                                        <p:cTn id="4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F2E9F-B5C7-C6C0-035F-041B974CF57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DF0A0154-8B14-601A-9E98-BCD9D3B9538E}"/>
              </a:ext>
            </a:extLst>
          </p:cNvPr>
          <p:cNvSpPr>
            <a:spLocks noGrp="1"/>
          </p:cNvSpPr>
          <p:nvPr>
            <p:ph type="ftr" sz="quarter" idx="3"/>
          </p:nvPr>
        </p:nvSpPr>
        <p:spPr/>
        <p:txBody>
          <a:bodyPr/>
          <a:lstStyle/>
          <a:p>
            <a:pPr defTabSz="610744"/>
            <a:r>
              <a:rPr lang="en-US"/>
              <a:t>LTRCCT-2011</a:t>
            </a:r>
          </a:p>
        </p:txBody>
      </p:sp>
      <p:sp>
        <p:nvSpPr>
          <p:cNvPr id="10" name="Title 1">
            <a:extLst>
              <a:ext uri="{FF2B5EF4-FFF2-40B4-BE49-F238E27FC236}">
                <a16:creationId xmlns:a16="http://schemas.microsoft.com/office/drawing/2014/main" id="{CB308688-DB90-B4A3-1D5F-2CF0D7DF8D11}"/>
              </a:ext>
            </a:extLst>
          </p:cNvPr>
          <p:cNvSpPr>
            <a:spLocks noGrp="1"/>
          </p:cNvSpPr>
          <p:nvPr>
            <p:ph type="title"/>
          </p:nvPr>
        </p:nvSpPr>
        <p:spPr>
          <a:xfrm>
            <a:off x="445200" y="192024"/>
            <a:ext cx="8257032" cy="731520"/>
          </a:xfrm>
        </p:spPr>
        <p:txBody>
          <a:bodyPr/>
          <a:lstStyle/>
          <a:p>
            <a:r>
              <a:rPr lang="en-US"/>
              <a:t>Stock Reports</a:t>
            </a:r>
            <a:endParaRPr lang="en-US">
              <a:solidFill>
                <a:srgbClr val="FF0000"/>
              </a:solidFill>
            </a:endParaRPr>
          </a:p>
        </p:txBody>
      </p:sp>
      <p:graphicFrame>
        <p:nvGraphicFramePr>
          <p:cNvPr id="4" name="Diagram 3">
            <a:extLst>
              <a:ext uri="{FF2B5EF4-FFF2-40B4-BE49-F238E27FC236}">
                <a16:creationId xmlns:a16="http://schemas.microsoft.com/office/drawing/2014/main" id="{505A4871-08A3-2AAE-D7F5-DB9C41CBF0B2}"/>
              </a:ext>
            </a:extLst>
          </p:cNvPr>
          <p:cNvGraphicFramePr/>
          <p:nvPr/>
        </p:nvGraphicFramePr>
        <p:xfrm>
          <a:off x="95587" y="1164452"/>
          <a:ext cx="8952826" cy="2897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5">
            <a:extLst>
              <a:ext uri="{FF2B5EF4-FFF2-40B4-BE49-F238E27FC236}">
                <a16:creationId xmlns:a16="http://schemas.microsoft.com/office/drawing/2014/main" id="{C7A59D49-844B-27D6-C633-518389239FA8}"/>
              </a:ext>
            </a:extLst>
          </p:cNvPr>
          <p:cNvSpPr txBox="1">
            <a:spLocks/>
          </p:cNvSpPr>
          <p:nvPr/>
        </p:nvSpPr>
        <p:spPr>
          <a:xfrm>
            <a:off x="472784" y="4114097"/>
            <a:ext cx="8257032" cy="591899"/>
          </a:xfrm>
          <a:prstGeom prst="rect">
            <a:avLst/>
          </a:prstGeom>
        </p:spPr>
        <p:txBody>
          <a:bodyPr lIns="91440" tIns="45720" rIns="91440" bIns="45720" anchor="t"/>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00000"/>
              </a:lnSpc>
              <a:buNone/>
            </a:pPr>
            <a:r>
              <a:rPr lang="en-GB" sz="1800">
                <a:latin typeface="CiscoSansTT Light"/>
                <a:ea typeface="ＭＳ Ｐゴシック"/>
                <a:cs typeface="CiscoSansTTLight"/>
              </a:rPr>
              <a:t>100+ Stock Reports!</a:t>
            </a:r>
          </a:p>
        </p:txBody>
      </p:sp>
      <p:sp>
        <p:nvSpPr>
          <p:cNvPr id="2" name="Slide Number Placeholder 1">
            <a:extLst>
              <a:ext uri="{FF2B5EF4-FFF2-40B4-BE49-F238E27FC236}">
                <a16:creationId xmlns:a16="http://schemas.microsoft.com/office/drawing/2014/main" id="{F2018025-0C1A-70D4-0267-5C79317D483B}"/>
              </a:ext>
            </a:extLst>
          </p:cNvPr>
          <p:cNvSpPr>
            <a:spLocks noGrp="1"/>
          </p:cNvSpPr>
          <p:nvPr>
            <p:ph type="sldNum" sz="quarter" idx="4"/>
          </p:nvPr>
        </p:nvSpPr>
        <p:spPr/>
        <p:txBody>
          <a:bodyPr/>
          <a:lstStyle/>
          <a:p>
            <a:fld id="{96A97DD0-5BE7-4856-A2A9-C42C6688E607}" type="slidenum">
              <a:rPr lang="en-US" smtClean="0"/>
              <a:pPr/>
              <a:t>32</a:t>
            </a:fld>
            <a:endParaRPr lang="en-US" dirty="0"/>
          </a:p>
        </p:txBody>
      </p:sp>
    </p:spTree>
    <p:extLst>
      <p:ext uri="{BB962C8B-B14F-4D97-AF65-F5344CB8AC3E}">
        <p14:creationId xmlns:p14="http://schemas.microsoft.com/office/powerpoint/2010/main" val="328740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2BF68-6788-4641-BE22-A14B91AD6679}"/>
              </a:ext>
            </a:extLst>
          </p:cNvPr>
          <p:cNvSpPr>
            <a:spLocks noGrp="1"/>
          </p:cNvSpPr>
          <p:nvPr>
            <p:ph type="ftr" sz="quarter" idx="3"/>
          </p:nvPr>
        </p:nvSpPr>
        <p:spPr/>
        <p:txBody>
          <a:bodyPr/>
          <a:lstStyle/>
          <a:p>
            <a:pPr defTabSz="610744"/>
            <a:r>
              <a:rPr lang="en-US"/>
              <a:t>LTRCCT-2011</a:t>
            </a:r>
          </a:p>
        </p:txBody>
      </p:sp>
      <p:sp>
        <p:nvSpPr>
          <p:cNvPr id="10" name="Title 1">
            <a:extLst>
              <a:ext uri="{FF2B5EF4-FFF2-40B4-BE49-F238E27FC236}">
                <a16:creationId xmlns:a16="http://schemas.microsoft.com/office/drawing/2014/main" id="{5B905C78-03B7-6901-5CE4-8107149E189D}"/>
              </a:ext>
            </a:extLst>
          </p:cNvPr>
          <p:cNvSpPr>
            <a:spLocks noGrp="1"/>
          </p:cNvSpPr>
          <p:nvPr>
            <p:ph type="title"/>
          </p:nvPr>
        </p:nvSpPr>
        <p:spPr>
          <a:xfrm>
            <a:off x="445200" y="192024"/>
            <a:ext cx="8257032" cy="731520"/>
          </a:xfrm>
        </p:spPr>
        <p:txBody>
          <a:bodyPr/>
          <a:lstStyle/>
          <a:p>
            <a:r>
              <a:rPr lang="en-US"/>
              <a:t>Stock Reports (Simplified)</a:t>
            </a:r>
            <a:endParaRPr lang="en-US">
              <a:solidFill>
                <a:srgbClr val="FF0000"/>
              </a:solidFill>
            </a:endParaRPr>
          </a:p>
        </p:txBody>
      </p:sp>
      <p:sp>
        <p:nvSpPr>
          <p:cNvPr id="7" name="Text Placeholder 1">
            <a:extLst>
              <a:ext uri="{FF2B5EF4-FFF2-40B4-BE49-F238E27FC236}">
                <a16:creationId xmlns:a16="http://schemas.microsoft.com/office/drawing/2014/main" id="{EFC9DF18-B97B-2575-9C64-F87DDE0AB2D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Can be run directly or can be used as </a:t>
            </a:r>
            <a:r>
              <a:rPr lang="en-GB" b="1" u="sng" dirty="0"/>
              <a:t>building blocks</a:t>
            </a:r>
            <a:r>
              <a:rPr lang="en-GB" dirty="0"/>
              <a:t> for your tailored custom visualizations.</a:t>
            </a:r>
          </a:p>
          <a:p>
            <a:r>
              <a:rPr lang="en-GB" dirty="0"/>
              <a:t>Use a simple </a:t>
            </a:r>
            <a:r>
              <a:rPr lang="en-GB" b="1" u="sng" dirty="0"/>
              <a:t>search</a:t>
            </a:r>
            <a:r>
              <a:rPr lang="en-GB" dirty="0"/>
              <a:t> word (e.g. “Queue”, “abandoned”, “idle”)</a:t>
            </a:r>
          </a:p>
          <a:p>
            <a:r>
              <a:rPr lang="en-GB" dirty="0"/>
              <a:t>Many stock reports provide the same data with a different segmentation </a:t>
            </a:r>
            <a:br>
              <a:rPr lang="en-GB" dirty="0"/>
            </a:br>
            <a:r>
              <a:rPr lang="en-GB" dirty="0"/>
              <a:t>(e.g. “Site Idle Auxiliary”, “Team Idle Auxiliary”, “Agent Idle Auxiliary”)</a:t>
            </a:r>
          </a:p>
          <a:p>
            <a:r>
              <a:rPr lang="en-GB" b="1" dirty="0"/>
              <a:t>Card</a:t>
            </a:r>
            <a:r>
              <a:rPr lang="en-GB" dirty="0"/>
              <a:t> format stock reports</a:t>
            </a:r>
            <a:endParaRPr lang="en-GB" b="1" dirty="0"/>
          </a:p>
        </p:txBody>
      </p:sp>
      <p:pic>
        <p:nvPicPr>
          <p:cNvPr id="8" name="Picture 7" descr="A screenshot of a card&#10;&#10;Description automatically generated">
            <a:extLst>
              <a:ext uri="{FF2B5EF4-FFF2-40B4-BE49-F238E27FC236}">
                <a16:creationId xmlns:a16="http://schemas.microsoft.com/office/drawing/2014/main" id="{D45F05C1-B2D7-30F9-DA71-FC7729B74D9A}"/>
              </a:ext>
            </a:extLst>
          </p:cNvPr>
          <p:cNvPicPr>
            <a:picLocks noChangeAspect="1"/>
          </p:cNvPicPr>
          <p:nvPr/>
        </p:nvPicPr>
        <p:blipFill>
          <a:blip r:embed="rId3"/>
          <a:stretch>
            <a:fillRect/>
          </a:stretch>
        </p:blipFill>
        <p:spPr>
          <a:xfrm>
            <a:off x="4383908" y="3449574"/>
            <a:ext cx="3877023" cy="992124"/>
          </a:xfrm>
          <a:prstGeom prst="rect">
            <a:avLst/>
          </a:prstGeom>
          <a:ln>
            <a:solidFill>
              <a:srgbClr val="00B050"/>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510524BD-3BC2-A497-8402-8FDA79EBFCC2}"/>
              </a:ext>
            </a:extLst>
          </p:cNvPr>
          <p:cNvSpPr>
            <a:spLocks noGrp="1"/>
          </p:cNvSpPr>
          <p:nvPr>
            <p:ph type="sldNum" sz="quarter" idx="4"/>
          </p:nvPr>
        </p:nvSpPr>
        <p:spPr/>
        <p:txBody>
          <a:bodyPr/>
          <a:lstStyle/>
          <a:p>
            <a:fld id="{96A97DD0-5BE7-4856-A2A9-C42C6688E607}" type="slidenum">
              <a:rPr lang="en-US" smtClean="0"/>
              <a:pPr/>
              <a:t>33</a:t>
            </a:fld>
            <a:endParaRPr lang="en-US" dirty="0"/>
          </a:p>
        </p:txBody>
      </p:sp>
    </p:spTree>
    <p:extLst>
      <p:ext uri="{BB962C8B-B14F-4D97-AF65-F5344CB8AC3E}">
        <p14:creationId xmlns:p14="http://schemas.microsoft.com/office/powerpoint/2010/main" val="232825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Stock Reports “Cheat Sheet”</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784DF926-6B35-69D4-42A4-50069F7717E3}"/>
              </a:ext>
            </a:extLst>
          </p:cNvPr>
          <p:cNvPicPr>
            <a:picLocks noChangeAspect="1"/>
          </p:cNvPicPr>
          <p:nvPr/>
        </p:nvPicPr>
        <p:blipFill>
          <a:blip r:embed="rId3"/>
          <a:stretch>
            <a:fillRect/>
          </a:stretch>
        </p:blipFill>
        <p:spPr>
          <a:xfrm>
            <a:off x="7769696" y="2496"/>
            <a:ext cx="1084899" cy="1084899"/>
          </a:xfrm>
          <a:prstGeom prst="rect">
            <a:avLst/>
          </a:prstGeom>
        </p:spPr>
      </p:pic>
      <p:sp>
        <p:nvSpPr>
          <p:cNvPr id="11" name="Text Placeholder 1">
            <a:extLst>
              <a:ext uri="{FF2B5EF4-FFF2-40B4-BE49-F238E27FC236}">
                <a16:creationId xmlns:a16="http://schemas.microsoft.com/office/drawing/2014/main" id="{9C200A51-6EA7-A6E6-6DC8-797CE7360D2B}"/>
              </a:ext>
            </a:extLst>
          </p:cNvPr>
          <p:cNvSpPr txBox="1">
            <a:spLocks/>
          </p:cNvSpPr>
          <p:nvPr/>
        </p:nvSpPr>
        <p:spPr>
          <a:xfrm>
            <a:off x="443484" y="923543"/>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400" b="1" dirty="0"/>
              <a:t>Service Level &amp; Queue Statistics </a:t>
            </a:r>
            <a:r>
              <a:rPr lang="en-GB" sz="1400" b="1" dirty="0">
                <a:sym typeface="Wingdings" pitchFamily="2" charset="2"/>
              </a:rPr>
              <a:t></a:t>
            </a:r>
            <a:r>
              <a:rPr lang="en-GB" sz="1400" b="1" dirty="0"/>
              <a:t> </a:t>
            </a:r>
            <a:r>
              <a:rPr lang="en-GB" sz="1400" dirty="0"/>
              <a:t>CSQ All Fields Report (-1265), Contact Details in Queue </a:t>
            </a:r>
            <a:br>
              <a:rPr lang="en-GB" sz="1400" dirty="0"/>
            </a:br>
            <a:r>
              <a:rPr lang="en-GB" sz="1400" dirty="0"/>
              <a:t>(-1209), Contact Details in Queue – Today Real-Time (-1212), Queue Service Level Realtime </a:t>
            </a:r>
            <a:br>
              <a:rPr lang="en-GB" sz="1400" dirty="0"/>
            </a:br>
            <a:r>
              <a:rPr lang="en-GB" sz="1400" dirty="0"/>
              <a:t>(-152)</a:t>
            </a:r>
          </a:p>
          <a:p>
            <a:r>
              <a:rPr lang="en-GB" sz="1400" b="1" dirty="0"/>
              <a:t>Self Service Statistics </a:t>
            </a:r>
            <a:r>
              <a:rPr lang="en-GB" sz="1400" b="1" dirty="0">
                <a:sym typeface="Wingdings" pitchFamily="2" charset="2"/>
              </a:rPr>
              <a:t></a:t>
            </a:r>
            <a:r>
              <a:rPr lang="en-GB" sz="1400" b="1" dirty="0"/>
              <a:t> </a:t>
            </a:r>
            <a:r>
              <a:rPr lang="en-GB" sz="1400" dirty="0"/>
              <a:t>IVR &amp; CVA Dialog Flow (-1251)</a:t>
            </a:r>
          </a:p>
          <a:p>
            <a:r>
              <a:rPr lang="en-GB" sz="1400" b="1" dirty="0"/>
              <a:t>Abandoned Statistics </a:t>
            </a:r>
            <a:r>
              <a:rPr lang="en-GB" sz="1400" b="1" dirty="0">
                <a:sym typeface="Wingdings" pitchFamily="2" charset="2"/>
              </a:rPr>
              <a:t></a:t>
            </a:r>
            <a:r>
              <a:rPr lang="en-GB" sz="1400" dirty="0"/>
              <a:t> Abandoned Contact Details (-1184), Queue Abandoned (-124), Abandoned Realtime (-148), Abandoned Call Detail Activity Report (-1258)</a:t>
            </a:r>
          </a:p>
          <a:p>
            <a:r>
              <a:rPr lang="en-GB" sz="1400" b="1" dirty="0"/>
              <a:t>Agent/Team Status Tracking &amp; Call Handling </a:t>
            </a:r>
            <a:r>
              <a:rPr lang="en-GB" sz="1400" b="1" dirty="0">
                <a:sym typeface="Wingdings" pitchFamily="2" charset="2"/>
              </a:rPr>
              <a:t></a:t>
            </a:r>
            <a:r>
              <a:rPr lang="en-GB" sz="1400" b="1" dirty="0"/>
              <a:t> </a:t>
            </a:r>
            <a:r>
              <a:rPr lang="en-GB" sz="1400" dirty="0"/>
              <a:t>Agent Details (-100), Team (-105), Agent Trace (-108), Agent Interval Realtime (-1190)</a:t>
            </a:r>
          </a:p>
          <a:p>
            <a:r>
              <a:rPr lang="en-GB" sz="1400" b="1" dirty="0"/>
              <a:t>Agent Not Ready Statistics </a:t>
            </a:r>
            <a:r>
              <a:rPr lang="en-GB" sz="1400" b="1" dirty="0">
                <a:sym typeface="Wingdings" pitchFamily="2" charset="2"/>
              </a:rPr>
              <a:t></a:t>
            </a:r>
            <a:r>
              <a:rPr lang="en-GB" sz="1400" b="1" dirty="0"/>
              <a:t> </a:t>
            </a:r>
            <a:r>
              <a:rPr lang="en-GB" sz="1400" dirty="0"/>
              <a:t>Agent Idle Auxiliary (-109)</a:t>
            </a:r>
          </a:p>
          <a:p>
            <a:r>
              <a:rPr lang="en-GB" sz="1400" b="1" dirty="0" err="1"/>
              <a:t>Callback</a:t>
            </a:r>
            <a:r>
              <a:rPr lang="en-GB" sz="1400" b="1" dirty="0"/>
              <a:t> Statistics </a:t>
            </a:r>
            <a:r>
              <a:rPr lang="en-GB" sz="1400" b="1" dirty="0">
                <a:sym typeface="Wingdings" pitchFamily="2" charset="2"/>
              </a:rPr>
              <a:t></a:t>
            </a:r>
            <a:r>
              <a:rPr lang="en-GB" sz="1400" b="1" dirty="0"/>
              <a:t> </a:t>
            </a:r>
            <a:r>
              <a:rPr lang="en-GB" sz="1400" dirty="0" err="1"/>
              <a:t>Callback</a:t>
            </a:r>
            <a:r>
              <a:rPr lang="en-GB" sz="1400" dirty="0"/>
              <a:t> Report (-1249)</a:t>
            </a:r>
          </a:p>
          <a:p>
            <a:r>
              <a:rPr lang="en-GB" sz="1400" b="1" dirty="0"/>
              <a:t>Troubleshooting Report (Call-By-Call) </a:t>
            </a:r>
            <a:r>
              <a:rPr lang="en-GB" sz="1400" b="1" dirty="0">
                <a:sym typeface="Wingdings" pitchFamily="2" charset="2"/>
              </a:rPr>
              <a:t></a:t>
            </a:r>
            <a:r>
              <a:rPr lang="en-GB" sz="1400" dirty="0"/>
              <a:t> CSR Report – Yesterday (-1189)</a:t>
            </a:r>
          </a:p>
          <a:p>
            <a:r>
              <a:rPr lang="en-GB" sz="1400" b="1" dirty="0"/>
              <a:t>More (?) Queue Statistics</a:t>
            </a:r>
            <a:r>
              <a:rPr lang="en-GB" sz="1400" dirty="0"/>
              <a:t> </a:t>
            </a:r>
            <a:r>
              <a:rPr lang="en-GB" sz="1400" b="1" dirty="0">
                <a:sym typeface="Wingdings" pitchFamily="2" charset="2"/>
              </a:rPr>
              <a:t> </a:t>
            </a:r>
            <a:r>
              <a:rPr lang="en-GB" sz="1400" dirty="0">
                <a:sym typeface="Wingdings" pitchFamily="2" charset="2"/>
              </a:rPr>
              <a:t>Queue All Fields Report (-1268), queue Activity by Queue (-1269)</a:t>
            </a:r>
            <a:endParaRPr lang="en-GB" sz="1400" dirty="0"/>
          </a:p>
        </p:txBody>
      </p:sp>
      <p:pic>
        <p:nvPicPr>
          <p:cNvPr id="13" name="Picture 12" descr="A red and white logo&#10;&#10;Description automatically generated">
            <a:extLst>
              <a:ext uri="{FF2B5EF4-FFF2-40B4-BE49-F238E27FC236}">
                <a16:creationId xmlns:a16="http://schemas.microsoft.com/office/drawing/2014/main" id="{BC3B24AC-AF6D-B46A-129D-0FF4FC98A2CA}"/>
              </a:ext>
            </a:extLst>
          </p:cNvPr>
          <p:cNvPicPr>
            <a:picLocks noChangeAspect="1"/>
          </p:cNvPicPr>
          <p:nvPr/>
        </p:nvPicPr>
        <p:blipFill>
          <a:blip r:embed="rId4"/>
          <a:stretch>
            <a:fillRect/>
          </a:stretch>
        </p:blipFill>
        <p:spPr>
          <a:xfrm>
            <a:off x="31832" y="4205665"/>
            <a:ext cx="466932" cy="245917"/>
          </a:xfrm>
          <a:prstGeom prst="rect">
            <a:avLst/>
          </a:prstGeom>
        </p:spPr>
      </p:pic>
      <p:sp>
        <p:nvSpPr>
          <p:cNvPr id="2" name="Slide Number Placeholder 1">
            <a:extLst>
              <a:ext uri="{FF2B5EF4-FFF2-40B4-BE49-F238E27FC236}">
                <a16:creationId xmlns:a16="http://schemas.microsoft.com/office/drawing/2014/main" id="{6D4B6CA7-D860-CBA6-4BA0-60F79E8A2F04}"/>
              </a:ext>
            </a:extLst>
          </p:cNvPr>
          <p:cNvSpPr>
            <a:spLocks noGrp="1"/>
          </p:cNvSpPr>
          <p:nvPr>
            <p:ph type="sldNum" sz="quarter" idx="4"/>
          </p:nvPr>
        </p:nvSpPr>
        <p:spPr/>
        <p:txBody>
          <a:bodyPr/>
          <a:lstStyle/>
          <a:p>
            <a:fld id="{96A97DD0-5BE7-4856-A2A9-C42C6688E607}" type="slidenum">
              <a:rPr lang="en-US" smtClean="0"/>
              <a:pPr/>
              <a:t>34</a:t>
            </a:fld>
            <a:endParaRPr lang="en-US" dirty="0"/>
          </a:p>
        </p:txBody>
      </p:sp>
    </p:spTree>
    <p:extLst>
      <p:ext uri="{BB962C8B-B14F-4D97-AF65-F5344CB8AC3E}">
        <p14:creationId xmlns:p14="http://schemas.microsoft.com/office/powerpoint/2010/main" val="426428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04E2081-BBA6-4B51-B03F-1731F8E41016}"/>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 name="Table 5">
            <a:extLst>
              <a:ext uri="{FF2B5EF4-FFF2-40B4-BE49-F238E27FC236}">
                <a16:creationId xmlns:a16="http://schemas.microsoft.com/office/drawing/2014/main" id="{075BC402-5625-D02F-42F0-89A44BDD03CC}"/>
              </a:ext>
            </a:extLst>
          </p:cNvPr>
          <p:cNvGraphicFramePr>
            <a:graphicFrameLocks noGrp="1"/>
          </p:cNvGraphicFramePr>
          <p:nvPr/>
        </p:nvGraphicFramePr>
        <p:xfrm>
          <a:off x="254689" y="1010176"/>
          <a:ext cx="8634620" cy="527506"/>
        </p:xfrm>
        <a:graphic>
          <a:graphicData uri="http://schemas.openxmlformats.org/drawingml/2006/table">
            <a:tbl>
              <a:tblPr>
                <a:tableStyleId>{C083E6E3-FA7D-4D7B-A595-EF9225AFEA82}</a:tableStyleId>
              </a:tblPr>
              <a:tblGrid>
                <a:gridCol w="1509550">
                  <a:extLst>
                    <a:ext uri="{9D8B030D-6E8A-4147-A177-3AD203B41FA5}">
                      <a16:colId xmlns:a16="http://schemas.microsoft.com/office/drawing/2014/main" val="908295080"/>
                    </a:ext>
                  </a:extLst>
                </a:gridCol>
                <a:gridCol w="563565">
                  <a:extLst>
                    <a:ext uri="{9D8B030D-6E8A-4147-A177-3AD203B41FA5}">
                      <a16:colId xmlns:a16="http://schemas.microsoft.com/office/drawing/2014/main" val="1191632431"/>
                    </a:ext>
                  </a:extLst>
                </a:gridCol>
                <a:gridCol w="563565">
                  <a:extLst>
                    <a:ext uri="{9D8B030D-6E8A-4147-A177-3AD203B41FA5}">
                      <a16:colId xmlns:a16="http://schemas.microsoft.com/office/drawing/2014/main" val="100225923"/>
                    </a:ext>
                  </a:extLst>
                </a:gridCol>
                <a:gridCol w="563565">
                  <a:extLst>
                    <a:ext uri="{9D8B030D-6E8A-4147-A177-3AD203B41FA5}">
                      <a16:colId xmlns:a16="http://schemas.microsoft.com/office/drawing/2014/main" val="2875483232"/>
                    </a:ext>
                  </a:extLst>
                </a:gridCol>
                <a:gridCol w="845347">
                  <a:extLst>
                    <a:ext uri="{9D8B030D-6E8A-4147-A177-3AD203B41FA5}">
                      <a16:colId xmlns:a16="http://schemas.microsoft.com/office/drawing/2014/main" val="3044123243"/>
                    </a:ext>
                  </a:extLst>
                </a:gridCol>
                <a:gridCol w="322037">
                  <a:extLst>
                    <a:ext uri="{9D8B030D-6E8A-4147-A177-3AD203B41FA5}">
                      <a16:colId xmlns:a16="http://schemas.microsoft.com/office/drawing/2014/main" val="3901808783"/>
                    </a:ext>
                  </a:extLst>
                </a:gridCol>
                <a:gridCol w="603819">
                  <a:extLst>
                    <a:ext uri="{9D8B030D-6E8A-4147-A177-3AD203B41FA5}">
                      <a16:colId xmlns:a16="http://schemas.microsoft.com/office/drawing/2014/main" val="997844577"/>
                    </a:ext>
                  </a:extLst>
                </a:gridCol>
                <a:gridCol w="764839">
                  <a:extLst>
                    <a:ext uri="{9D8B030D-6E8A-4147-A177-3AD203B41FA5}">
                      <a16:colId xmlns:a16="http://schemas.microsoft.com/office/drawing/2014/main" val="1699018921"/>
                    </a:ext>
                  </a:extLst>
                </a:gridCol>
                <a:gridCol w="764839">
                  <a:extLst>
                    <a:ext uri="{9D8B030D-6E8A-4147-A177-3AD203B41FA5}">
                      <a16:colId xmlns:a16="http://schemas.microsoft.com/office/drawing/2014/main" val="324087835"/>
                    </a:ext>
                  </a:extLst>
                </a:gridCol>
                <a:gridCol w="603819">
                  <a:extLst>
                    <a:ext uri="{9D8B030D-6E8A-4147-A177-3AD203B41FA5}">
                      <a16:colId xmlns:a16="http://schemas.microsoft.com/office/drawing/2014/main" val="3341977364"/>
                    </a:ext>
                  </a:extLst>
                </a:gridCol>
                <a:gridCol w="402546">
                  <a:extLst>
                    <a:ext uri="{9D8B030D-6E8A-4147-A177-3AD203B41FA5}">
                      <a16:colId xmlns:a16="http://schemas.microsoft.com/office/drawing/2014/main" val="771651893"/>
                    </a:ext>
                  </a:extLst>
                </a:gridCol>
                <a:gridCol w="483055">
                  <a:extLst>
                    <a:ext uri="{9D8B030D-6E8A-4147-A177-3AD203B41FA5}">
                      <a16:colId xmlns:a16="http://schemas.microsoft.com/office/drawing/2014/main" val="2312777983"/>
                    </a:ext>
                  </a:extLst>
                </a:gridCol>
                <a:gridCol w="644074">
                  <a:extLst>
                    <a:ext uri="{9D8B030D-6E8A-4147-A177-3AD203B41FA5}">
                      <a16:colId xmlns:a16="http://schemas.microsoft.com/office/drawing/2014/main" val="2151114832"/>
                    </a:ext>
                  </a:extLst>
                </a:gridCol>
              </a:tblGrid>
              <a:tr h="263753">
                <a:tc>
                  <a:txBody>
                    <a:bodyPr/>
                    <a:lstStyle/>
                    <a:p>
                      <a:pPr algn="ctr" fontAlgn="ctr"/>
                      <a:r>
                        <a:rPr lang="en-IN" sz="800" b="1" u="none" strike="noStrike">
                          <a:effectLst/>
                        </a:rPr>
                        <a:t>Session ID</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ANI</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DNIS</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b="1" u="none" strike="noStrike">
                          <a:effectLst/>
                        </a:rPr>
                        <a:t>Queue</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Site</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Team</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Agent</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Call Start Time ↑</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Call End Time</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Call Duration</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IVR Time</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Queue Time</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Connected Time</a:t>
                      </a:r>
                      <a:endParaRPr lang="en-IN" sz="800" b="1" i="0" u="none" strike="noStrike">
                        <a:solidFill>
                          <a:srgbClr val="000000"/>
                        </a:solidFill>
                        <a:effectLst/>
                        <a:latin typeface="Calibri" panose="020F0502020204030204" pitchFamily="34" charset="0"/>
                      </a:endParaRPr>
                    </a:p>
                  </a:txBody>
                  <a:tcPr marL="4596" marR="4596" marT="459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7011530"/>
                  </a:ext>
                </a:extLst>
              </a:tr>
              <a:tr h="263753">
                <a:tc>
                  <a:txBody>
                    <a:bodyPr/>
                    <a:lstStyle/>
                    <a:p>
                      <a:pPr algn="l" fontAlgn="b"/>
                      <a:r>
                        <a:rPr lang="en-IN" sz="800" b="1" u="none" strike="noStrike">
                          <a:effectLst/>
                        </a:rPr>
                        <a:t>ca3817cf-2b02-4d93-be06-36d46c190820</a:t>
                      </a:r>
                      <a:endParaRPr lang="en-IN" sz="800" b="1"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+14692553791</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+15084337864</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b="1" u="none" strike="noStrike" err="1">
                          <a:effectLst/>
                        </a:rPr>
                        <a:t>Q_Admin</a:t>
                      </a:r>
                      <a:endParaRPr lang="en-IN" sz="800" b="1"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WCCAnalyzerLab-Site</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Team-1</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cladm1user c</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02/03/23 05:12:43</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02/03/23 05:14:05</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00:01:23</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00:00:07</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00:00:10</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00:00:22</a:t>
                      </a:r>
                      <a:endParaRPr lang="en-IN" sz="800" b="0" i="0" u="none" strike="noStrike">
                        <a:solidFill>
                          <a:srgbClr val="000000"/>
                        </a:solidFill>
                        <a:effectLst/>
                        <a:latin typeface="Calibri" panose="020F0502020204030204" pitchFamily="34" charset="0"/>
                      </a:endParaRPr>
                    </a:p>
                  </a:txBody>
                  <a:tcPr marL="4596" marR="4596" marT="459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07891543"/>
                  </a:ext>
                </a:extLst>
              </a:tr>
            </a:tbl>
          </a:graphicData>
        </a:graphic>
      </p:graphicFrame>
      <p:sp>
        <p:nvSpPr>
          <p:cNvPr id="8" name="TextBox 7">
            <a:extLst>
              <a:ext uri="{FF2B5EF4-FFF2-40B4-BE49-F238E27FC236}">
                <a16:creationId xmlns:a16="http://schemas.microsoft.com/office/drawing/2014/main" id="{2ACB86DD-0F89-A802-C139-70965F3F56C8}"/>
              </a:ext>
            </a:extLst>
          </p:cNvPr>
          <p:cNvSpPr txBox="1"/>
          <p:nvPr/>
        </p:nvSpPr>
        <p:spPr>
          <a:xfrm>
            <a:off x="77723" y="738564"/>
            <a:ext cx="2300630" cy="307777"/>
          </a:xfrm>
          <a:prstGeom prst="rect">
            <a:avLst/>
          </a:prstGeom>
          <a:noFill/>
        </p:spPr>
        <p:txBody>
          <a:bodyPr wrap="none" rtlCol="0">
            <a:spAutoFit/>
          </a:bodyPr>
          <a:lstStyle/>
          <a:p>
            <a:r>
              <a:rPr lang="en-US" sz="1400">
                <a:latin typeface="+mn-lt"/>
              </a:rPr>
              <a:t>Customer Session Record</a:t>
            </a:r>
          </a:p>
        </p:txBody>
      </p:sp>
      <p:sp>
        <p:nvSpPr>
          <p:cNvPr id="9" name="TextBox 8">
            <a:extLst>
              <a:ext uri="{FF2B5EF4-FFF2-40B4-BE49-F238E27FC236}">
                <a16:creationId xmlns:a16="http://schemas.microsoft.com/office/drawing/2014/main" id="{68653245-8D46-944D-BEDF-EA8E459AF220}"/>
              </a:ext>
            </a:extLst>
          </p:cNvPr>
          <p:cNvSpPr txBox="1"/>
          <p:nvPr/>
        </p:nvSpPr>
        <p:spPr>
          <a:xfrm>
            <a:off x="78408" y="1540805"/>
            <a:ext cx="2241319" cy="307777"/>
          </a:xfrm>
          <a:prstGeom prst="rect">
            <a:avLst/>
          </a:prstGeom>
          <a:noFill/>
        </p:spPr>
        <p:txBody>
          <a:bodyPr wrap="none" rtlCol="0">
            <a:spAutoFit/>
          </a:bodyPr>
          <a:lstStyle/>
          <a:p>
            <a:r>
              <a:rPr lang="en-US" sz="1400">
                <a:latin typeface="+mn-lt"/>
              </a:rPr>
              <a:t>Customer Activity Record</a:t>
            </a:r>
          </a:p>
        </p:txBody>
      </p:sp>
      <p:graphicFrame>
        <p:nvGraphicFramePr>
          <p:cNvPr id="10" name="Table 9">
            <a:extLst>
              <a:ext uri="{FF2B5EF4-FFF2-40B4-BE49-F238E27FC236}">
                <a16:creationId xmlns:a16="http://schemas.microsoft.com/office/drawing/2014/main" id="{4B855049-438F-521E-C184-404A8823956B}"/>
              </a:ext>
            </a:extLst>
          </p:cNvPr>
          <p:cNvGraphicFramePr>
            <a:graphicFrameLocks noGrp="1"/>
          </p:cNvGraphicFramePr>
          <p:nvPr/>
        </p:nvGraphicFramePr>
        <p:xfrm>
          <a:off x="254688" y="3711404"/>
          <a:ext cx="8571010" cy="1108281"/>
        </p:xfrm>
        <a:graphic>
          <a:graphicData uri="http://schemas.openxmlformats.org/drawingml/2006/table">
            <a:tbl>
              <a:tblPr>
                <a:tableStyleId>{C083E6E3-FA7D-4D7B-A595-EF9225AFEA82}</a:tableStyleId>
              </a:tblPr>
              <a:tblGrid>
                <a:gridCol w="997494">
                  <a:extLst>
                    <a:ext uri="{9D8B030D-6E8A-4147-A177-3AD203B41FA5}">
                      <a16:colId xmlns:a16="http://schemas.microsoft.com/office/drawing/2014/main" val="3667550449"/>
                    </a:ext>
                  </a:extLst>
                </a:gridCol>
                <a:gridCol w="1544196">
                  <a:extLst>
                    <a:ext uri="{9D8B030D-6E8A-4147-A177-3AD203B41FA5}">
                      <a16:colId xmlns:a16="http://schemas.microsoft.com/office/drawing/2014/main" val="647460117"/>
                    </a:ext>
                  </a:extLst>
                </a:gridCol>
                <a:gridCol w="767302">
                  <a:extLst>
                    <a:ext uri="{9D8B030D-6E8A-4147-A177-3AD203B41FA5}">
                      <a16:colId xmlns:a16="http://schemas.microsoft.com/office/drawing/2014/main" val="3987749386"/>
                    </a:ext>
                  </a:extLst>
                </a:gridCol>
                <a:gridCol w="773297">
                  <a:extLst>
                    <a:ext uri="{9D8B030D-6E8A-4147-A177-3AD203B41FA5}">
                      <a16:colId xmlns:a16="http://schemas.microsoft.com/office/drawing/2014/main" val="1231236298"/>
                    </a:ext>
                  </a:extLst>
                </a:gridCol>
                <a:gridCol w="604251">
                  <a:extLst>
                    <a:ext uri="{9D8B030D-6E8A-4147-A177-3AD203B41FA5}">
                      <a16:colId xmlns:a16="http://schemas.microsoft.com/office/drawing/2014/main" val="3847141604"/>
                    </a:ext>
                  </a:extLst>
                </a:gridCol>
                <a:gridCol w="604251">
                  <a:extLst>
                    <a:ext uri="{9D8B030D-6E8A-4147-A177-3AD203B41FA5}">
                      <a16:colId xmlns:a16="http://schemas.microsoft.com/office/drawing/2014/main" val="1386548684"/>
                    </a:ext>
                  </a:extLst>
                </a:gridCol>
                <a:gridCol w="633025">
                  <a:extLst>
                    <a:ext uri="{9D8B030D-6E8A-4147-A177-3AD203B41FA5}">
                      <a16:colId xmlns:a16="http://schemas.microsoft.com/office/drawing/2014/main" val="909222598"/>
                    </a:ext>
                  </a:extLst>
                </a:gridCol>
                <a:gridCol w="978312">
                  <a:extLst>
                    <a:ext uri="{9D8B030D-6E8A-4147-A177-3AD203B41FA5}">
                      <a16:colId xmlns:a16="http://schemas.microsoft.com/office/drawing/2014/main" val="1886577644"/>
                    </a:ext>
                  </a:extLst>
                </a:gridCol>
                <a:gridCol w="834441">
                  <a:extLst>
                    <a:ext uri="{9D8B030D-6E8A-4147-A177-3AD203B41FA5}">
                      <a16:colId xmlns:a16="http://schemas.microsoft.com/office/drawing/2014/main" val="2466667870"/>
                    </a:ext>
                  </a:extLst>
                </a:gridCol>
                <a:gridCol w="834441">
                  <a:extLst>
                    <a:ext uri="{9D8B030D-6E8A-4147-A177-3AD203B41FA5}">
                      <a16:colId xmlns:a16="http://schemas.microsoft.com/office/drawing/2014/main" val="685047759"/>
                    </a:ext>
                  </a:extLst>
                </a:gridCol>
              </a:tblGrid>
              <a:tr h="241207">
                <a:tc>
                  <a:txBody>
                    <a:bodyPr/>
                    <a:lstStyle/>
                    <a:p>
                      <a:pPr algn="ctr" fontAlgn="ctr"/>
                      <a:r>
                        <a:rPr lang="en-IN" sz="800" u="none" strike="noStrike" dirty="0">
                          <a:effectLst/>
                        </a:rPr>
                        <a:t>Value of Contact Session ID ↓</a:t>
                      </a:r>
                      <a:endParaRPr lang="en-IN" sz="800" b="1" i="0" u="none" strike="noStrike" dirty="0">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a:t>
                      </a:r>
                      <a:r>
                        <a:rPr lang="en-IN" sz="800" u="none" strike="noStrike" err="1">
                          <a:effectLst/>
                        </a:rPr>
                        <a:t>CallLeg</a:t>
                      </a:r>
                      <a:r>
                        <a:rPr lang="en-IN" sz="800" u="none" strike="noStrike">
                          <a:effectLst/>
                        </a:rPr>
                        <a:t> ID</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CallLeg Start Timestamp</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CallLeg End Timestamp</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Queue Name</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Agent Name</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Handle Type</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Service Level Threshold</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Is </a:t>
                      </a:r>
                      <a:r>
                        <a:rPr lang="en-IN" sz="800" u="none" strike="noStrike" err="1">
                          <a:effectLst/>
                        </a:rPr>
                        <a:t>CallLeg</a:t>
                      </a:r>
                      <a:r>
                        <a:rPr lang="en-IN" sz="800" u="none" strike="noStrike">
                          <a:effectLst/>
                        </a:rPr>
                        <a:t> Handled</a:t>
                      </a:r>
                      <a:endParaRPr lang="en-IN" sz="800" b="1" i="0" u="none" strike="noStrike">
                        <a:solidFill>
                          <a:srgbClr val="000000"/>
                        </a:solidFill>
                        <a:effectLst/>
                        <a:latin typeface="Calibri" panose="020F0502020204030204" pitchFamily="34" charset="0"/>
                      </a:endParaRPr>
                    </a:p>
                  </a:txBody>
                  <a:tcPr marL="3667" marR="3667" marT="366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800" u="none" strike="noStrike">
                          <a:effectLst/>
                        </a:rPr>
                        <a:t>Value of Is Within Service Level</a:t>
                      </a:r>
                      <a:endParaRPr lang="en-IN" sz="8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5052276"/>
                  </a:ext>
                </a:extLst>
              </a:tr>
              <a:tr h="351700">
                <a:tc>
                  <a:txBody>
                    <a:bodyPr/>
                    <a:lstStyle/>
                    <a:p>
                      <a:pPr algn="l" fontAlgn="b"/>
                      <a:r>
                        <a:rPr lang="en-IN" sz="800" u="none" strike="noStrike">
                          <a:effectLst/>
                        </a:rPr>
                        <a:t>ca3817cf-2b02-4d93-be06-36d46c190820</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ca3817cf-2b02-4d93-be06-36d46c190820-callLeg-1675419163075</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02/03/2023 05:12:43 AM</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2023-02-03 05:13:27 AM</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SBR_QV_Team1</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dirty="0">
                          <a:effectLst/>
                        </a:rPr>
                        <a:t>Krishna Tyagi</a:t>
                      </a:r>
                      <a:endParaRPr lang="en-IN" sz="800" b="0" i="0" u="none" strike="noStrike" dirty="0">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dequeued</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30.0</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0.0</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0.0</a:t>
                      </a:r>
                      <a:endParaRPr lang="en-IN" sz="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87817258"/>
                  </a:ext>
                </a:extLst>
              </a:tr>
              <a:tr h="351700">
                <a:tc>
                  <a:txBody>
                    <a:bodyPr/>
                    <a:lstStyle/>
                    <a:p>
                      <a:pPr algn="l" fontAlgn="b"/>
                      <a:r>
                        <a:rPr lang="en-IN" sz="800" u="none" strike="noStrike">
                          <a:effectLst/>
                        </a:rPr>
                        <a:t>ca3817cf-2b02-4d93-be06-36d46c190820</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ca3817cf-2b02-4d93-be06-36d46c190820-callLeg-1675419207676</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02/03/2023 05:13:27 AM</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2023-02-03 05:14:05 AM</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Q_Admin</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cladm1user c</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normal</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60.0</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1.0</a:t>
                      </a:r>
                      <a:endParaRPr lang="en-IN" sz="800" b="0" i="0" u="none" strike="noStrike">
                        <a:solidFill>
                          <a:srgbClr val="000000"/>
                        </a:solidFill>
                        <a:effectLst/>
                        <a:latin typeface="Calibri" panose="020F0502020204030204" pitchFamily="34" charset="0"/>
                      </a:endParaRPr>
                    </a:p>
                  </a:txBody>
                  <a:tcPr marL="3667" marR="3667" marT="366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1.0</a:t>
                      </a:r>
                      <a:endParaRPr lang="en-IN" sz="8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33324102"/>
                  </a:ext>
                </a:extLst>
              </a:tr>
            </a:tbl>
          </a:graphicData>
        </a:graphic>
      </p:graphicFrame>
      <p:graphicFrame>
        <p:nvGraphicFramePr>
          <p:cNvPr id="11" name="Table 10">
            <a:extLst>
              <a:ext uri="{FF2B5EF4-FFF2-40B4-BE49-F238E27FC236}">
                <a16:creationId xmlns:a16="http://schemas.microsoft.com/office/drawing/2014/main" id="{B1C2B264-81F0-B00D-982B-A87D91600E4C}"/>
              </a:ext>
            </a:extLst>
          </p:cNvPr>
          <p:cNvGraphicFramePr>
            <a:graphicFrameLocks noGrp="1"/>
          </p:cNvGraphicFramePr>
          <p:nvPr/>
        </p:nvGraphicFramePr>
        <p:xfrm>
          <a:off x="254689" y="1826377"/>
          <a:ext cx="8571009" cy="1613415"/>
        </p:xfrm>
        <a:graphic>
          <a:graphicData uri="http://schemas.openxmlformats.org/drawingml/2006/table">
            <a:tbl>
              <a:tblPr>
                <a:tableStyleId>{C083E6E3-FA7D-4D7B-A595-EF9225AFEA82}</a:tableStyleId>
              </a:tblPr>
              <a:tblGrid>
                <a:gridCol w="1490098">
                  <a:extLst>
                    <a:ext uri="{9D8B030D-6E8A-4147-A177-3AD203B41FA5}">
                      <a16:colId xmlns:a16="http://schemas.microsoft.com/office/drawing/2014/main" val="268632912"/>
                    </a:ext>
                  </a:extLst>
                </a:gridCol>
                <a:gridCol w="2239564">
                  <a:extLst>
                    <a:ext uri="{9D8B030D-6E8A-4147-A177-3AD203B41FA5}">
                      <a16:colId xmlns:a16="http://schemas.microsoft.com/office/drawing/2014/main" val="2514102375"/>
                    </a:ext>
                  </a:extLst>
                </a:gridCol>
                <a:gridCol w="706766">
                  <a:extLst>
                    <a:ext uri="{9D8B030D-6E8A-4147-A177-3AD203B41FA5}">
                      <a16:colId xmlns:a16="http://schemas.microsoft.com/office/drawing/2014/main" val="162637811"/>
                    </a:ext>
                  </a:extLst>
                </a:gridCol>
                <a:gridCol w="671428">
                  <a:extLst>
                    <a:ext uri="{9D8B030D-6E8A-4147-A177-3AD203B41FA5}">
                      <a16:colId xmlns:a16="http://schemas.microsoft.com/office/drawing/2014/main" val="1657189336"/>
                    </a:ext>
                  </a:extLst>
                </a:gridCol>
                <a:gridCol w="494737">
                  <a:extLst>
                    <a:ext uri="{9D8B030D-6E8A-4147-A177-3AD203B41FA5}">
                      <a16:colId xmlns:a16="http://schemas.microsoft.com/office/drawing/2014/main" val="2563576267"/>
                    </a:ext>
                  </a:extLst>
                </a:gridCol>
                <a:gridCol w="918795">
                  <a:extLst>
                    <a:ext uri="{9D8B030D-6E8A-4147-A177-3AD203B41FA5}">
                      <a16:colId xmlns:a16="http://schemas.microsoft.com/office/drawing/2014/main" val="2233489998"/>
                    </a:ext>
                  </a:extLst>
                </a:gridCol>
                <a:gridCol w="848119">
                  <a:extLst>
                    <a:ext uri="{9D8B030D-6E8A-4147-A177-3AD203B41FA5}">
                      <a16:colId xmlns:a16="http://schemas.microsoft.com/office/drawing/2014/main" val="3994547762"/>
                    </a:ext>
                  </a:extLst>
                </a:gridCol>
                <a:gridCol w="671428">
                  <a:extLst>
                    <a:ext uri="{9D8B030D-6E8A-4147-A177-3AD203B41FA5}">
                      <a16:colId xmlns:a16="http://schemas.microsoft.com/office/drawing/2014/main" val="313098181"/>
                    </a:ext>
                  </a:extLst>
                </a:gridCol>
                <a:gridCol w="530074">
                  <a:extLst>
                    <a:ext uri="{9D8B030D-6E8A-4147-A177-3AD203B41FA5}">
                      <a16:colId xmlns:a16="http://schemas.microsoft.com/office/drawing/2014/main" val="717201470"/>
                    </a:ext>
                  </a:extLst>
                </a:gridCol>
              </a:tblGrid>
              <a:tr h="86727">
                <a:tc>
                  <a:txBody>
                    <a:bodyPr/>
                    <a:lstStyle/>
                    <a:p>
                      <a:pPr algn="ctr" fontAlgn="ctr"/>
                      <a:r>
                        <a:rPr lang="en-IN" sz="700" u="none" strike="noStrike" dirty="0">
                          <a:effectLst/>
                        </a:rPr>
                        <a:t>Contact Session ID</a:t>
                      </a:r>
                      <a:endParaRPr lang="en-IN" sz="700" b="1" i="0" u="none" strike="noStrike" dirty="0">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Record Unique ID</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Activity State</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Entrypoint Name</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Queue Name</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Activity Start Timestamp</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Activity End Timestamp</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Activity Duration</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700" u="none" strike="noStrike">
                          <a:effectLst/>
                        </a:rPr>
                        <a:t>Agent Name</a:t>
                      </a:r>
                      <a:endParaRPr lang="en-IN" sz="700" b="1" i="0" u="none" strike="noStrike">
                        <a:solidFill>
                          <a:srgbClr val="000000"/>
                        </a:solidFill>
                        <a:effectLst/>
                        <a:latin typeface="Calibri" panose="020F0502020204030204" pitchFamily="34" charset="0"/>
                      </a:endParaRPr>
                    </a:p>
                  </a:txBody>
                  <a:tcPr marL="4065" marR="4065" marT="40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786723"/>
                  </a:ext>
                </a:extLst>
              </a:tr>
              <a:tr h="81306">
                <a:tc>
                  <a:txBody>
                    <a:bodyPr/>
                    <a:lstStyle/>
                    <a:p>
                      <a:pPr algn="l" fontAlgn="b"/>
                      <a:r>
                        <a:rPr lang="en-IN" sz="700" u="none" strike="noStrike">
                          <a:effectLst/>
                        </a:rPr>
                        <a:t>ca3817cf-2b02-4d93-be06-36d46c190820</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ca3817cf-2b02-4d93-be06-36d46c190820-1675419163075-new</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new</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EP_WCCAnalyzerLab</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02/03/2023 05:12:43 AM</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02/03/2023 05:12:43 AM</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00:00:00</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6069683"/>
                  </a:ext>
                </a:extLst>
              </a:tr>
              <a:tr h="81306">
                <a:tc>
                  <a:txBody>
                    <a:bodyPr/>
                    <a:lstStyle/>
                    <a:p>
                      <a:pPr algn="l" fontAlgn="b"/>
                      <a:r>
                        <a:rPr lang="en-IN" sz="700" u="none" strike="noStrike">
                          <a:effectLst/>
                        </a:rPr>
                        <a:t>ca3817cf-2b02-4d93-be06-36d46c190820</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ca3817cf-2b02-4d93-be06-36d46c190820-1675419163507-treatment</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ivr-connected</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EP_WCCAnalyzerLab</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02/03/2023 05:12:43 AM</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02/03/2023 05:12:50 AM</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00:00:07</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2746288"/>
                  </a:ext>
                </a:extLst>
              </a:tr>
              <a:tr h="81306">
                <a:tc>
                  <a:txBody>
                    <a:bodyPr/>
                    <a:lstStyle/>
                    <a:p>
                      <a:pPr algn="l" fontAlgn="b"/>
                      <a:r>
                        <a:rPr lang="en-IN" sz="800" u="none" strike="noStrike">
                          <a:effectLst/>
                        </a:rPr>
                        <a:t>ca3817cf-2b02-4d93-be06-36d46c190820</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ca3817cf-2b02-4d93-be06-36d46c190820-1675419170776-connect</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connect</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EP_WCCAnalyzerLab</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SBR_QV_Team1</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02/03/2023 05:12:50 AM</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02/03/2023 05:13:11 AM</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00:00:20</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dirty="0">
                          <a:effectLst/>
                        </a:rPr>
                        <a:t>Krishna Tyagi</a:t>
                      </a:r>
                      <a:endParaRPr lang="en-IN" sz="800" b="0" i="0" u="none" strike="noStrike" dirty="0">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2241353"/>
                  </a:ext>
                </a:extLst>
              </a:tr>
              <a:tr h="81306">
                <a:tc>
                  <a:txBody>
                    <a:bodyPr/>
                    <a:lstStyle/>
                    <a:p>
                      <a:pPr algn="l" fontAlgn="b"/>
                      <a:r>
                        <a:rPr lang="en-IN" sz="800" u="none" strike="noStrike">
                          <a:effectLst/>
                        </a:rPr>
                        <a:t>ca3817cf-2b02-4d93-be06-36d46c190820</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ca3817cf-2b02-4d93-be06-36d46c190820-1675419191192-con-to-agent-error</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con-to-agent-error</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N/A</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SBR_QV_Team1</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02/03/2023 05:13:11 AM</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02/03/2023 05:13:11 AM</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a:effectLst/>
                        </a:rPr>
                        <a:t>00:00:00</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l" fontAlgn="b"/>
                      <a:r>
                        <a:rPr lang="en-IN" sz="800" u="none" strike="noStrike" dirty="0">
                          <a:effectLst/>
                        </a:rPr>
                        <a:t>Krishna Tyagi</a:t>
                      </a:r>
                      <a:endParaRPr lang="en-IN" sz="800" b="0" i="0" u="none" strike="noStrike" dirty="0">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929565490"/>
                  </a:ext>
                </a:extLst>
              </a:tr>
              <a:tr h="81306">
                <a:tc>
                  <a:txBody>
                    <a:bodyPr/>
                    <a:lstStyle/>
                    <a:p>
                      <a:pPr algn="l" fontAlgn="b"/>
                      <a:r>
                        <a:rPr lang="en-IN" sz="700" u="none" strike="noStrike">
                          <a:effectLst/>
                        </a:rPr>
                        <a:t>ca3817cf-2b02-4d93-be06-36d46c190820</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ca3817cf-2b02-4d93-be06-36d46c190820-1675419207676-dequeued</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dequeued</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EP_WCCAnalyzerLab</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Q_Admin</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02/03/2023 05:13:27 AM</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02/03/2023 05:13:27 AM</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00:00:00</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700" u="none" strike="noStrike">
                          <a:effectLst/>
                        </a:rPr>
                        <a:t>N/A</a:t>
                      </a:r>
                      <a:endParaRPr lang="en-IN" sz="7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51101"/>
                  </a:ext>
                </a:extLst>
              </a:tr>
              <a:tr h="81306">
                <a:tc>
                  <a:txBody>
                    <a:bodyPr/>
                    <a:lstStyle/>
                    <a:p>
                      <a:pPr algn="l" fontAlgn="b"/>
                      <a:r>
                        <a:rPr lang="en-IN" sz="800" u="none" strike="noStrike">
                          <a:effectLst/>
                        </a:rPr>
                        <a:t>ca3817cf-2b02-4d93-be06-36d46c190820</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ca3817cf-2b02-4d93-be06-36d46c190820-1675419217311-connect</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connect</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EP_WCCAnalyzerLab</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Q_Admin</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02/03/2023 05:13:37 AM</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02/03/2023 05:13:43 AM</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00:00:07</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b"/>
                      <a:r>
                        <a:rPr lang="en-IN" sz="800" u="none" strike="noStrike">
                          <a:effectLst/>
                        </a:rPr>
                        <a:t>cladm1user c</a:t>
                      </a:r>
                      <a:endParaRPr lang="en-IN" sz="800" b="0" i="0" u="none" strike="noStrike">
                        <a:solidFill>
                          <a:srgbClr val="000000"/>
                        </a:solidFill>
                        <a:effectLst/>
                        <a:latin typeface="Calibri" panose="020F0502020204030204" pitchFamily="34" charset="0"/>
                      </a:endParaRPr>
                    </a:p>
                  </a:txBody>
                  <a:tcPr marL="4065" marR="4065" marT="40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335448844"/>
                  </a:ext>
                </a:extLst>
              </a:tr>
            </a:tbl>
          </a:graphicData>
        </a:graphic>
      </p:graphicFrame>
      <p:sp>
        <p:nvSpPr>
          <p:cNvPr id="12" name="TextBox 11">
            <a:extLst>
              <a:ext uri="{FF2B5EF4-FFF2-40B4-BE49-F238E27FC236}">
                <a16:creationId xmlns:a16="http://schemas.microsoft.com/office/drawing/2014/main" id="{C7E35A74-7519-2D49-A21F-3E090DBE552E}"/>
              </a:ext>
            </a:extLst>
          </p:cNvPr>
          <p:cNvSpPr txBox="1"/>
          <p:nvPr/>
        </p:nvSpPr>
        <p:spPr>
          <a:xfrm>
            <a:off x="78408" y="3435598"/>
            <a:ext cx="1353256" cy="307777"/>
          </a:xfrm>
          <a:prstGeom prst="rect">
            <a:avLst/>
          </a:prstGeom>
          <a:noFill/>
        </p:spPr>
        <p:txBody>
          <a:bodyPr wrap="none" rtlCol="0">
            <a:spAutoFit/>
          </a:bodyPr>
          <a:lstStyle/>
          <a:p>
            <a:r>
              <a:rPr lang="en-US" sz="1400">
                <a:latin typeface="+mn-lt"/>
              </a:rPr>
              <a:t>Queue Record</a:t>
            </a:r>
          </a:p>
        </p:txBody>
      </p:sp>
      <p:sp>
        <p:nvSpPr>
          <p:cNvPr id="16" name="Footer Placeholder 15">
            <a:extLst>
              <a:ext uri="{FF2B5EF4-FFF2-40B4-BE49-F238E27FC236}">
                <a16:creationId xmlns:a16="http://schemas.microsoft.com/office/drawing/2014/main" id="{94EAE861-B4AF-4FB7-8B1D-F901D4404A31}"/>
              </a:ext>
            </a:extLst>
          </p:cNvPr>
          <p:cNvSpPr>
            <a:spLocks noGrp="1"/>
          </p:cNvSpPr>
          <p:nvPr>
            <p:ph type="ftr" sz="quarter" idx="3"/>
          </p:nvPr>
        </p:nvSpPr>
        <p:spPr/>
        <p:txBody>
          <a:bodyPr/>
          <a:lstStyle/>
          <a:p>
            <a:pPr defTabSz="610744"/>
            <a:r>
              <a:rPr lang="en-US"/>
              <a:t>LTRCCT-2011</a:t>
            </a:r>
          </a:p>
        </p:txBody>
      </p:sp>
      <p:sp>
        <p:nvSpPr>
          <p:cNvPr id="4" name="Title 2">
            <a:extLst>
              <a:ext uri="{FF2B5EF4-FFF2-40B4-BE49-F238E27FC236}">
                <a16:creationId xmlns:a16="http://schemas.microsoft.com/office/drawing/2014/main" id="{EEB65B34-2164-06F2-43FD-C8026B7AEB44}"/>
              </a:ext>
            </a:extLst>
          </p:cNvPr>
          <p:cNvSpPr>
            <a:spLocks noGrp="1"/>
          </p:cNvSpPr>
          <p:nvPr>
            <p:ph type="title"/>
          </p:nvPr>
        </p:nvSpPr>
        <p:spPr>
          <a:xfrm>
            <a:off x="77723" y="42078"/>
            <a:ext cx="8988554" cy="731520"/>
          </a:xfrm>
        </p:spPr>
        <p:txBody>
          <a:bodyPr/>
          <a:lstStyle/>
          <a:p>
            <a:r>
              <a:rPr lang="en-US"/>
              <a:t>We “lied” to you – The 5</a:t>
            </a:r>
            <a:r>
              <a:rPr lang="en-US" baseline="30000"/>
              <a:t>th</a:t>
            </a:r>
            <a:r>
              <a:rPr lang="en-US"/>
              <a:t> Repository (Queue Record)</a:t>
            </a:r>
          </a:p>
        </p:txBody>
      </p:sp>
      <p:sp>
        <p:nvSpPr>
          <p:cNvPr id="2" name="Rounded Rectangle 1">
            <a:extLst>
              <a:ext uri="{FF2B5EF4-FFF2-40B4-BE49-F238E27FC236}">
                <a16:creationId xmlns:a16="http://schemas.microsoft.com/office/drawing/2014/main" id="{49752A58-9479-AC51-549E-6314E9236E08}"/>
              </a:ext>
            </a:extLst>
          </p:cNvPr>
          <p:cNvSpPr/>
          <p:nvPr/>
        </p:nvSpPr>
        <p:spPr>
          <a:xfrm>
            <a:off x="5335571" y="1826377"/>
            <a:ext cx="514354" cy="1609221"/>
          </a:xfrm>
          <a:prstGeom prst="roundRect">
            <a:avLst/>
          </a:prstGeom>
          <a:solidFill>
            <a:schemeClr val="accent1">
              <a:alpha val="5000"/>
            </a:schemeClr>
          </a:solidFill>
          <a:ln>
            <a:solidFill>
              <a:schemeClr val="accent6"/>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498875AE-7106-1FE7-F542-1B977472313F}"/>
              </a:ext>
            </a:extLst>
          </p:cNvPr>
          <p:cNvPicPr>
            <a:picLocks noChangeAspect="1"/>
          </p:cNvPicPr>
          <p:nvPr/>
        </p:nvPicPr>
        <p:blipFill>
          <a:blip r:embed="rId2"/>
          <a:stretch>
            <a:fillRect/>
          </a:stretch>
        </p:blipFill>
        <p:spPr>
          <a:xfrm>
            <a:off x="7591762" y="856784"/>
            <a:ext cx="1353256" cy="2727401"/>
          </a:xfrm>
          <a:prstGeom prst="rect">
            <a:avLst/>
          </a:prstGeom>
        </p:spPr>
      </p:pic>
      <p:sp>
        <p:nvSpPr>
          <p:cNvPr id="5" name="Slide Number Placeholder 4">
            <a:extLst>
              <a:ext uri="{FF2B5EF4-FFF2-40B4-BE49-F238E27FC236}">
                <a16:creationId xmlns:a16="http://schemas.microsoft.com/office/drawing/2014/main" id="{8834039C-BC60-37B6-5ED3-8BE26F3F180F}"/>
              </a:ext>
            </a:extLst>
          </p:cNvPr>
          <p:cNvSpPr>
            <a:spLocks noGrp="1"/>
          </p:cNvSpPr>
          <p:nvPr>
            <p:ph type="sldNum" sz="quarter" idx="4"/>
          </p:nvPr>
        </p:nvSpPr>
        <p:spPr/>
        <p:txBody>
          <a:bodyPr/>
          <a:lstStyle/>
          <a:p>
            <a:fld id="{96A97DD0-5BE7-4856-A2A9-C42C6688E607}" type="slidenum">
              <a:rPr lang="en-US" smtClean="0"/>
              <a:pPr/>
              <a:t>35</a:t>
            </a:fld>
            <a:endParaRPr lang="en-US" dirty="0"/>
          </a:p>
        </p:txBody>
      </p:sp>
    </p:spTree>
    <p:extLst>
      <p:ext uri="{BB962C8B-B14F-4D97-AF65-F5344CB8AC3E}">
        <p14:creationId xmlns:p14="http://schemas.microsoft.com/office/powerpoint/2010/main" val="39503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10" presetClass="entr"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7" presetClass="path" presetSubtype="0" accel="50000" decel="50000" fill="hold" grpId="0" nodeType="clickEffect">
                                  <p:stCondLst>
                                    <p:cond delay="0"/>
                                  </p:stCondLst>
                                  <p:childTnLst>
                                    <p:animMotion origin="layout" path="M 0 0 L 0.067 0.04 C 0.081 0.049 0.102 0.054 0.124 0.054 C 0.149 0.054 0.169 0.049 0.183 0.04 L 0.25 0 E" pathEditMode="relative" ptsTypes="">
                                      <p:cBhvr>
                                        <p:cTn id="45" dur="2000" fill="hold"/>
                                        <p:tgtEl>
                                          <p:spTgt spid="2"/>
                                        </p:tgtEl>
                                        <p:attrNameLst>
                                          <p:attrName>ppt_x</p:attrName>
                                          <p:attrName>ppt_y</p:attrName>
                                        </p:attrNameLst>
                                      </p:cBhvr>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2" grpId="0" animBg="1"/>
      <p:bldP spid="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62BF68-6788-4641-BE22-A14B91AD6679}"/>
              </a:ext>
            </a:extLst>
          </p:cNvPr>
          <p:cNvSpPr>
            <a:spLocks noGrp="1"/>
          </p:cNvSpPr>
          <p:nvPr>
            <p:ph type="ftr" sz="quarter" idx="3"/>
          </p:nvPr>
        </p:nvSpPr>
        <p:spPr/>
        <p:txBody>
          <a:bodyPr/>
          <a:lstStyle/>
          <a:p>
            <a:pPr defTabSz="610744"/>
            <a:r>
              <a:rPr lang="en-US"/>
              <a:t>LTRCCT-2011</a:t>
            </a:r>
          </a:p>
        </p:txBody>
      </p:sp>
      <p:sp>
        <p:nvSpPr>
          <p:cNvPr id="10" name="Title 1">
            <a:extLst>
              <a:ext uri="{FF2B5EF4-FFF2-40B4-BE49-F238E27FC236}">
                <a16:creationId xmlns:a16="http://schemas.microsoft.com/office/drawing/2014/main" id="{5B905C78-03B7-6901-5CE4-8107149E189D}"/>
              </a:ext>
            </a:extLst>
          </p:cNvPr>
          <p:cNvSpPr>
            <a:spLocks noGrp="1"/>
          </p:cNvSpPr>
          <p:nvPr>
            <p:ph type="title"/>
          </p:nvPr>
        </p:nvSpPr>
        <p:spPr>
          <a:xfrm>
            <a:off x="445200" y="192024"/>
            <a:ext cx="8257032" cy="731520"/>
          </a:xfrm>
        </p:spPr>
        <p:txBody>
          <a:bodyPr/>
          <a:lstStyle/>
          <a:p>
            <a:r>
              <a:rPr lang="en-US"/>
              <a:t>Queue Based Reporting</a:t>
            </a:r>
            <a:endParaRPr lang="en-US">
              <a:solidFill>
                <a:srgbClr val="FF0000"/>
              </a:solidFill>
            </a:endParaRPr>
          </a:p>
        </p:txBody>
      </p:sp>
      <p:sp>
        <p:nvSpPr>
          <p:cNvPr id="7" name="Text Placeholder 1">
            <a:extLst>
              <a:ext uri="{FF2B5EF4-FFF2-40B4-BE49-F238E27FC236}">
                <a16:creationId xmlns:a16="http://schemas.microsoft.com/office/drawing/2014/main" id="{EFC9DF18-B97B-2575-9C64-F87DDE0AB2DE}"/>
              </a:ext>
            </a:extLst>
          </p:cNvPr>
          <p:cNvSpPr txBox="1">
            <a:spLocks/>
          </p:cNvSpPr>
          <p:nvPr/>
        </p:nvSpPr>
        <p:spPr>
          <a:xfrm>
            <a:off x="443997" y="1197864"/>
            <a:ext cx="4128003"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b="1" dirty="0"/>
              <a:t>Challenge: </a:t>
            </a:r>
            <a:r>
              <a:rPr lang="en-GB" dirty="0"/>
              <a:t>Using CSR repository, we did not have access to critical duration and field metrics with respect to each queue a contact went through, as all information was aggregated on last queue.</a:t>
            </a:r>
            <a:br>
              <a:rPr lang="en-GB" dirty="0"/>
            </a:br>
            <a:endParaRPr lang="en-GB" dirty="0"/>
          </a:p>
          <a:p>
            <a:r>
              <a:rPr lang="en-GB" dirty="0"/>
              <a:t>With Queue-Based Reporting (QBR), we are allowing for high visibility of reporting attributes </a:t>
            </a:r>
            <a:r>
              <a:rPr lang="en-GB" b="1" dirty="0"/>
              <a:t>at each single Queue level</a:t>
            </a:r>
            <a:r>
              <a:rPr lang="en-GB" dirty="0"/>
              <a:t>.</a:t>
            </a:r>
          </a:p>
          <a:p>
            <a:pPr marL="0" indent="0">
              <a:buNone/>
            </a:pPr>
            <a:endParaRPr lang="en-GB" dirty="0"/>
          </a:p>
          <a:p>
            <a:r>
              <a:rPr lang="en-GB" dirty="0"/>
              <a:t>3 new stock reports added to familiarize yourselves with the new repository.</a:t>
            </a:r>
          </a:p>
        </p:txBody>
      </p:sp>
      <p:pic>
        <p:nvPicPr>
          <p:cNvPr id="4" name="Picture 3" descr="A white rectangular object with a black border&#10;&#10;Description automatically generated">
            <a:extLst>
              <a:ext uri="{FF2B5EF4-FFF2-40B4-BE49-F238E27FC236}">
                <a16:creationId xmlns:a16="http://schemas.microsoft.com/office/drawing/2014/main" id="{44C6DA3C-0A87-750B-8F43-9D07016BE5DA}"/>
              </a:ext>
            </a:extLst>
          </p:cNvPr>
          <p:cNvPicPr>
            <a:picLocks noChangeAspect="1"/>
          </p:cNvPicPr>
          <p:nvPr/>
        </p:nvPicPr>
        <p:blipFill>
          <a:blip r:embed="rId3"/>
          <a:stretch>
            <a:fillRect/>
          </a:stretch>
        </p:blipFill>
        <p:spPr>
          <a:xfrm>
            <a:off x="4503967" y="2101283"/>
            <a:ext cx="4293883" cy="725554"/>
          </a:xfrm>
          <a:prstGeom prst="rect">
            <a:avLst/>
          </a:prstGeom>
          <a:ln>
            <a:solidFill>
              <a:srgbClr val="00B050"/>
            </a:solidFill>
          </a:ln>
          <a:effectLst>
            <a:outerShdw blurRad="50800" dist="38100" dir="2700000" algn="tl" rotWithShape="0">
              <a:prstClr val="black">
                <a:alpha val="40000"/>
              </a:prstClr>
            </a:outerShdw>
          </a:effectLst>
        </p:spPr>
      </p:pic>
      <p:pic>
        <p:nvPicPr>
          <p:cNvPr id="5" name="Picture 4" descr="A red and white logo&#10;&#10;Description automatically generated">
            <a:extLst>
              <a:ext uri="{FF2B5EF4-FFF2-40B4-BE49-F238E27FC236}">
                <a16:creationId xmlns:a16="http://schemas.microsoft.com/office/drawing/2014/main" id="{CB31E2E2-E8AD-FD15-821C-2EC0017B2FFC}"/>
              </a:ext>
            </a:extLst>
          </p:cNvPr>
          <p:cNvPicPr>
            <a:picLocks noChangeAspect="1"/>
          </p:cNvPicPr>
          <p:nvPr/>
        </p:nvPicPr>
        <p:blipFill>
          <a:blip r:embed="rId4"/>
          <a:stretch>
            <a:fillRect/>
          </a:stretch>
        </p:blipFill>
        <p:spPr>
          <a:xfrm>
            <a:off x="7754748" y="0"/>
            <a:ext cx="1389252" cy="731673"/>
          </a:xfrm>
          <a:prstGeom prst="rect">
            <a:avLst/>
          </a:prstGeom>
        </p:spPr>
      </p:pic>
      <p:pic>
        <p:nvPicPr>
          <p:cNvPr id="11" name="Picture 10" descr="A screenshot of a phone number&#10;&#10;Description automatically generated">
            <a:extLst>
              <a:ext uri="{FF2B5EF4-FFF2-40B4-BE49-F238E27FC236}">
                <a16:creationId xmlns:a16="http://schemas.microsoft.com/office/drawing/2014/main" id="{5C47C9FD-E8D2-46C9-0653-5049122763A0}"/>
              </a:ext>
            </a:extLst>
          </p:cNvPr>
          <p:cNvPicPr>
            <a:picLocks noChangeAspect="1"/>
          </p:cNvPicPr>
          <p:nvPr/>
        </p:nvPicPr>
        <p:blipFill>
          <a:blip r:embed="rId5"/>
          <a:stretch>
            <a:fillRect/>
          </a:stretch>
        </p:blipFill>
        <p:spPr>
          <a:xfrm>
            <a:off x="4510752" y="2971946"/>
            <a:ext cx="4293883" cy="534061"/>
          </a:xfrm>
          <a:prstGeom prst="rect">
            <a:avLst/>
          </a:prstGeom>
          <a:ln>
            <a:solidFill>
              <a:srgbClr val="00B050"/>
            </a:solidFill>
          </a:ln>
          <a:effectLst>
            <a:outerShdw blurRad="50800" dist="38100" dir="2700000" algn="tl" rotWithShape="0">
              <a:prstClr val="black">
                <a:alpha val="40000"/>
              </a:prstClr>
            </a:outerShdw>
          </a:effectLst>
        </p:spPr>
      </p:pic>
      <p:pic>
        <p:nvPicPr>
          <p:cNvPr id="13" name="Picture 12" descr="A screenshot of a email&#10;&#10;Description automatically generated">
            <a:extLst>
              <a:ext uri="{FF2B5EF4-FFF2-40B4-BE49-F238E27FC236}">
                <a16:creationId xmlns:a16="http://schemas.microsoft.com/office/drawing/2014/main" id="{610F0951-6B8F-544D-63DE-2E4686A5D11E}"/>
              </a:ext>
            </a:extLst>
          </p:cNvPr>
          <p:cNvPicPr>
            <a:picLocks noChangeAspect="1"/>
          </p:cNvPicPr>
          <p:nvPr/>
        </p:nvPicPr>
        <p:blipFill>
          <a:blip r:embed="rId6"/>
          <a:stretch>
            <a:fillRect/>
          </a:stretch>
        </p:blipFill>
        <p:spPr>
          <a:xfrm>
            <a:off x="4517338" y="3643167"/>
            <a:ext cx="4212478" cy="947506"/>
          </a:xfrm>
          <a:prstGeom prst="rect">
            <a:avLst/>
          </a:prstGeom>
          <a:ln>
            <a:solidFill>
              <a:srgbClr val="00B050"/>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5D64C09E-3F9D-3C61-C266-6DBD2FA676CC}"/>
              </a:ext>
            </a:extLst>
          </p:cNvPr>
          <p:cNvSpPr>
            <a:spLocks noGrp="1"/>
          </p:cNvSpPr>
          <p:nvPr>
            <p:ph type="sldNum" sz="quarter" idx="4"/>
          </p:nvPr>
        </p:nvSpPr>
        <p:spPr/>
        <p:txBody>
          <a:bodyPr/>
          <a:lstStyle/>
          <a:p>
            <a:fld id="{96A97DD0-5BE7-4856-A2A9-C42C6688E607}" type="slidenum">
              <a:rPr lang="en-US" smtClean="0"/>
              <a:pPr/>
              <a:t>36</a:t>
            </a:fld>
            <a:endParaRPr lang="en-US" dirty="0"/>
          </a:p>
        </p:txBody>
      </p:sp>
    </p:spTree>
    <p:extLst>
      <p:ext uri="{BB962C8B-B14F-4D97-AF65-F5344CB8AC3E}">
        <p14:creationId xmlns:p14="http://schemas.microsoft.com/office/powerpoint/2010/main" val="130975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1000"/>
                                        <p:tgtEl>
                                          <p:spTgt spid="7">
                                            <p:txEl>
                                              <p:pRg st="3" end="3"/>
                                            </p:txEl>
                                          </p:spTgt>
                                        </p:tgtEl>
                                      </p:cBhvr>
                                    </p:animEffect>
                                    <p:anim calcmode="lin" valueType="num">
                                      <p:cBhvr>
                                        <p:cTn id="2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3" end="3"/>
                                            </p:txEl>
                                          </p:spTgt>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Major Metrics Introduced in QBR</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784DF926-6B35-69D4-42A4-50069F7717E3}"/>
              </a:ext>
            </a:extLst>
          </p:cNvPr>
          <p:cNvPicPr>
            <a:picLocks noChangeAspect="1"/>
          </p:cNvPicPr>
          <p:nvPr/>
        </p:nvPicPr>
        <p:blipFill>
          <a:blip r:embed="rId3"/>
          <a:stretch>
            <a:fillRect/>
          </a:stretch>
        </p:blipFill>
        <p:spPr>
          <a:xfrm>
            <a:off x="7769696" y="2496"/>
            <a:ext cx="1084899" cy="1084899"/>
          </a:xfrm>
          <a:prstGeom prst="rect">
            <a:avLst/>
          </a:prstGeom>
        </p:spPr>
      </p:pic>
      <p:sp>
        <p:nvSpPr>
          <p:cNvPr id="11" name="Text Placeholder 1">
            <a:extLst>
              <a:ext uri="{FF2B5EF4-FFF2-40B4-BE49-F238E27FC236}">
                <a16:creationId xmlns:a16="http://schemas.microsoft.com/office/drawing/2014/main" id="{9C200A51-6EA7-A6E6-6DC8-797CE7360D2B}"/>
              </a:ext>
            </a:extLst>
          </p:cNvPr>
          <p:cNvSpPr txBox="1">
            <a:spLocks/>
          </p:cNvSpPr>
          <p:nvPr/>
        </p:nvSpPr>
        <p:spPr>
          <a:xfrm>
            <a:off x="443484" y="923543"/>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400" b="1" dirty="0"/>
              <a:t>Calls Presented </a:t>
            </a:r>
            <a:r>
              <a:rPr lang="en-GB" sz="1400" b="1" dirty="0">
                <a:sym typeface="Wingdings" pitchFamily="2" charset="2"/>
              </a:rPr>
              <a:t></a:t>
            </a:r>
            <a:r>
              <a:rPr lang="en-GB" sz="1400" b="1" dirty="0"/>
              <a:t> </a:t>
            </a:r>
            <a:r>
              <a:rPr lang="en-GB" sz="1400" dirty="0">
                <a:solidFill>
                  <a:srgbClr val="00B050"/>
                </a:solidFill>
              </a:rPr>
              <a:t>Count of Queue Calls + Count of (Inbound) Consult To Queue + Count of </a:t>
            </a:r>
            <a:r>
              <a:rPr lang="en-GB" sz="1400" dirty="0" err="1">
                <a:solidFill>
                  <a:srgbClr val="00B050"/>
                </a:solidFill>
              </a:rPr>
              <a:t>Outdial</a:t>
            </a:r>
            <a:r>
              <a:rPr lang="en-GB" sz="1400" dirty="0">
                <a:solidFill>
                  <a:srgbClr val="00B050"/>
                </a:solidFill>
              </a:rPr>
              <a:t> Consult To Queue</a:t>
            </a:r>
          </a:p>
          <a:p>
            <a:r>
              <a:rPr lang="en-GB" sz="1400" b="1" dirty="0"/>
              <a:t>Calls Handled </a:t>
            </a:r>
            <a:r>
              <a:rPr lang="en-GB" sz="1400" b="1" dirty="0">
                <a:sym typeface="Wingdings" pitchFamily="2" charset="2"/>
              </a:rPr>
              <a:t></a:t>
            </a:r>
            <a:r>
              <a:rPr lang="en-GB" sz="1400" b="1" dirty="0"/>
              <a:t> </a:t>
            </a:r>
            <a:r>
              <a:rPr lang="en-GB" sz="1400" dirty="0">
                <a:solidFill>
                  <a:srgbClr val="00B050"/>
                </a:solidFill>
              </a:rPr>
              <a:t>Count of Connected Calls + Consult To Queue Handled Calls + </a:t>
            </a:r>
            <a:r>
              <a:rPr lang="en-GB" sz="1400" dirty="0" err="1">
                <a:solidFill>
                  <a:srgbClr val="00B050"/>
                </a:solidFill>
              </a:rPr>
              <a:t>Outdial</a:t>
            </a:r>
            <a:r>
              <a:rPr lang="en-GB" sz="1400" dirty="0">
                <a:solidFill>
                  <a:srgbClr val="00B050"/>
                </a:solidFill>
              </a:rPr>
              <a:t> Consult To Queue Handled Calls – Blind Transfer To Agent Calls – Agent Transferred In Calls</a:t>
            </a:r>
            <a:endParaRPr lang="en-GB" sz="1400" b="1" dirty="0"/>
          </a:p>
          <a:p>
            <a:pPr lvl="1"/>
            <a:r>
              <a:rPr lang="en-GB" sz="1300" b="1" dirty="0"/>
              <a:t>Blind Transfer To Agent Calls </a:t>
            </a:r>
            <a:r>
              <a:rPr lang="en-GB" sz="1300" b="1" dirty="0">
                <a:sym typeface="Wingdings" pitchFamily="2" charset="2"/>
              </a:rPr>
              <a:t></a:t>
            </a:r>
            <a:r>
              <a:rPr lang="en-GB" sz="1300" dirty="0"/>
              <a:t> The number of times an agent did a blind transfer to another agent</a:t>
            </a:r>
            <a:endParaRPr lang="en-GB" sz="1300" b="1" dirty="0"/>
          </a:p>
          <a:p>
            <a:pPr lvl="1"/>
            <a:r>
              <a:rPr lang="en-GB" sz="1300" b="1" dirty="0"/>
              <a:t>Agent Transferred In Calls </a:t>
            </a:r>
            <a:r>
              <a:rPr lang="en-GB" sz="1300" b="1" dirty="0">
                <a:sym typeface="Wingdings" pitchFamily="2" charset="2"/>
              </a:rPr>
              <a:t> </a:t>
            </a:r>
            <a:r>
              <a:rPr lang="en-GB" sz="1300" dirty="0"/>
              <a:t>The number of times an agent did a consult followed by a transfer to an Entry Point, Queue or Agent (</a:t>
            </a:r>
            <a:r>
              <a:rPr lang="en-GB" sz="1300" i="1" dirty="0"/>
              <a:t>Note: Metric does not increment in case of consult to </a:t>
            </a:r>
            <a:r>
              <a:rPr lang="en-GB" sz="1300" i="1" dirty="0" err="1"/>
              <a:t>Dialed</a:t>
            </a:r>
            <a:r>
              <a:rPr lang="en-GB" sz="1300" i="1" dirty="0"/>
              <a:t> Number</a:t>
            </a:r>
            <a:r>
              <a:rPr lang="en-GB" sz="1300" dirty="0"/>
              <a:t>).</a:t>
            </a:r>
          </a:p>
          <a:p>
            <a:r>
              <a:rPr lang="en-GB" sz="1400" b="1" dirty="0"/>
              <a:t>Calls Abandoned </a:t>
            </a:r>
            <a:r>
              <a:rPr lang="en-GB" sz="1400" b="1" dirty="0">
                <a:sym typeface="Wingdings" pitchFamily="2" charset="2"/>
              </a:rPr>
              <a:t></a:t>
            </a:r>
            <a:r>
              <a:rPr lang="en-GB" sz="1400" b="1" dirty="0"/>
              <a:t> </a:t>
            </a:r>
            <a:r>
              <a:rPr lang="en-GB" sz="1400" dirty="0"/>
              <a:t>Count of Calls where </a:t>
            </a:r>
            <a:r>
              <a:rPr lang="en-GB" sz="1400" dirty="0" err="1"/>
              <a:t>handleType</a:t>
            </a:r>
            <a:r>
              <a:rPr lang="en-GB" sz="1400" dirty="0"/>
              <a:t> = abandoned</a:t>
            </a:r>
          </a:p>
          <a:p>
            <a:endParaRPr lang="en-GB" sz="1400" dirty="0"/>
          </a:p>
          <a:p>
            <a:r>
              <a:rPr lang="en-GB" sz="1400" b="1" dirty="0"/>
              <a:t>QBR introduced few new handle type options:</a:t>
            </a:r>
          </a:p>
          <a:p>
            <a:pPr lvl="1"/>
            <a:r>
              <a:rPr lang="en-GB" sz="1300" b="1" dirty="0" err="1"/>
              <a:t>TransferToDN</a:t>
            </a:r>
            <a:r>
              <a:rPr lang="en-GB" sz="1300" b="1" dirty="0"/>
              <a:t> </a:t>
            </a:r>
            <a:r>
              <a:rPr lang="en-GB" sz="1200" b="1" dirty="0">
                <a:sym typeface="Wingdings" pitchFamily="2" charset="2"/>
              </a:rPr>
              <a:t> </a:t>
            </a:r>
            <a:r>
              <a:rPr lang="en-GB" sz="1200" dirty="0">
                <a:sym typeface="Wingdings" pitchFamily="2" charset="2"/>
              </a:rPr>
              <a:t>A call was transferred by an agent to a Dial Number (DN).</a:t>
            </a:r>
          </a:p>
          <a:p>
            <a:pPr lvl="1"/>
            <a:r>
              <a:rPr lang="en-GB" sz="1200" b="1" dirty="0">
                <a:sym typeface="Wingdings" pitchFamily="2" charset="2"/>
              </a:rPr>
              <a:t>Dequeued  </a:t>
            </a:r>
            <a:r>
              <a:rPr lang="en-GB" sz="1200" dirty="0">
                <a:sym typeface="Wingdings" pitchFamily="2" charset="2"/>
              </a:rPr>
              <a:t>A call was moved out of a queue before being answered.</a:t>
            </a:r>
          </a:p>
          <a:p>
            <a:pPr marL="142875" lvl="1" indent="0">
              <a:buNone/>
            </a:pPr>
            <a:endParaRPr lang="en-GB" sz="1300" dirty="0"/>
          </a:p>
        </p:txBody>
      </p:sp>
      <p:sp>
        <p:nvSpPr>
          <p:cNvPr id="2" name="Slide Number Placeholder 1">
            <a:extLst>
              <a:ext uri="{FF2B5EF4-FFF2-40B4-BE49-F238E27FC236}">
                <a16:creationId xmlns:a16="http://schemas.microsoft.com/office/drawing/2014/main" id="{310B3FD9-B0D5-338A-4A7E-1530AC2DAFC4}"/>
              </a:ext>
            </a:extLst>
          </p:cNvPr>
          <p:cNvSpPr>
            <a:spLocks noGrp="1"/>
          </p:cNvSpPr>
          <p:nvPr>
            <p:ph type="sldNum" sz="quarter" idx="4"/>
          </p:nvPr>
        </p:nvSpPr>
        <p:spPr/>
        <p:txBody>
          <a:bodyPr/>
          <a:lstStyle/>
          <a:p>
            <a:fld id="{96A97DD0-5BE7-4856-A2A9-C42C6688E607}" type="slidenum">
              <a:rPr lang="en-US" smtClean="0"/>
              <a:pPr/>
              <a:t>37</a:t>
            </a:fld>
            <a:endParaRPr lang="en-US" dirty="0"/>
          </a:p>
        </p:txBody>
      </p:sp>
    </p:spTree>
    <p:extLst>
      <p:ext uri="{BB962C8B-B14F-4D97-AF65-F5344CB8AC3E}">
        <p14:creationId xmlns:p14="http://schemas.microsoft.com/office/powerpoint/2010/main" val="408676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AEC7C1-67E7-73DC-CCD1-C582F39F470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63E3AF9-A627-A3EA-F164-FECC4AD4CD6A}"/>
              </a:ext>
            </a:extLst>
          </p:cNvPr>
          <p:cNvSpPr/>
          <p:nvPr/>
        </p:nvSpPr>
        <p:spPr>
          <a:xfrm>
            <a:off x="216079" y="1358138"/>
            <a:ext cx="3833461" cy="2031325"/>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F0F0F"/>
                </a:solidFill>
                <a:effectLst/>
                <a:uLnTx/>
                <a:uFillTx/>
                <a:latin typeface="+mn-lt"/>
                <a:ea typeface="ＭＳ Ｐゴシック" charset="0"/>
              </a:rPr>
              <a:t>You can find all the QBR fields with their description in the Help Page of Analyzer.</a:t>
            </a:r>
            <a:br>
              <a:rPr kumimoji="0" lang="en-GB" sz="1400" b="0" i="0" u="none" strike="noStrike" kern="1200" cap="none" spc="0" normalizeH="0" baseline="0" noProof="0" dirty="0">
                <a:ln>
                  <a:noFill/>
                </a:ln>
                <a:solidFill>
                  <a:srgbClr val="0F0F0F"/>
                </a:solidFill>
                <a:effectLst/>
                <a:uLnTx/>
                <a:uFillTx/>
                <a:latin typeface="+mn-lt"/>
                <a:ea typeface="ＭＳ Ｐゴシック" charset="0"/>
              </a:rPr>
            </a:br>
            <a:endParaRPr kumimoji="0" lang="en-GB" sz="1400" b="0" i="0" u="none" strike="noStrike" kern="1200" cap="none" spc="0" normalizeH="0" baseline="0" noProof="0" dirty="0">
              <a:ln>
                <a:noFill/>
              </a:ln>
              <a:solidFill>
                <a:srgbClr val="0F0F0F"/>
              </a:solidFill>
              <a:effectLst/>
              <a:uLnTx/>
              <a:uFillTx/>
              <a:latin typeface="+mn-lt"/>
              <a:ea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0F0F0F"/>
                </a:solidFill>
                <a:effectLst/>
                <a:uLnTx/>
                <a:uFillTx/>
                <a:latin typeface="+mn-lt"/>
                <a:ea typeface="ＭＳ Ｐゴシック" charset="0"/>
              </a:rPr>
              <a:t>Since the feature is not yet Globally Available (GA), the Analyzer U</a:t>
            </a:r>
            <a:r>
              <a:rPr lang="en-GB" sz="1400" dirty="0">
                <a:solidFill>
                  <a:srgbClr val="0F0F0F"/>
                </a:solidFill>
                <a:latin typeface="+mn-lt"/>
              </a:rPr>
              <a:t>ser guide does not contain this information yet, but you can find it by launching the Help page from Analyzer and searching for </a:t>
            </a:r>
            <a:r>
              <a:rPr lang="en-GB" sz="1400" b="1" dirty="0">
                <a:solidFill>
                  <a:srgbClr val="0F0F0F"/>
                </a:solidFill>
                <a:latin typeface="+mn-lt"/>
              </a:rPr>
              <a:t>“Standard Queue Records Fields and Measures”</a:t>
            </a:r>
            <a:r>
              <a:rPr lang="en-GB" sz="1400" dirty="0">
                <a:solidFill>
                  <a:srgbClr val="0F0F0F"/>
                </a:solidFill>
                <a:latin typeface="+mn-lt"/>
              </a:rPr>
              <a:t>.</a:t>
            </a:r>
            <a:endParaRPr kumimoji="0" lang="en-GB" sz="1400" b="0" i="0" u="none" strike="noStrike" kern="1200" cap="none" spc="0" normalizeH="0" baseline="0" noProof="0" dirty="0">
              <a:ln>
                <a:noFill/>
              </a:ln>
              <a:solidFill>
                <a:srgbClr val="0F0F0F"/>
              </a:solidFill>
              <a:effectLst/>
              <a:uLnTx/>
              <a:uFillTx/>
              <a:latin typeface="+mn-lt"/>
              <a:ea typeface="ＭＳ Ｐゴシック" charset="0"/>
            </a:endParaRPr>
          </a:p>
        </p:txBody>
      </p:sp>
      <p:sp>
        <p:nvSpPr>
          <p:cNvPr id="3" name="Footer Placeholder 2">
            <a:extLst>
              <a:ext uri="{FF2B5EF4-FFF2-40B4-BE49-F238E27FC236}">
                <a16:creationId xmlns:a16="http://schemas.microsoft.com/office/drawing/2014/main" id="{53B34DA0-1F47-E991-55B0-F51314367ED8}"/>
              </a:ext>
            </a:extLst>
          </p:cNvPr>
          <p:cNvSpPr>
            <a:spLocks noGrp="1"/>
          </p:cNvSpPr>
          <p:nvPr>
            <p:ph type="ftr" sz="quarter" idx="3"/>
          </p:nvPr>
        </p:nvSpPr>
        <p:spPr/>
        <p:txBody>
          <a:bodyPr/>
          <a:lstStyle/>
          <a:p>
            <a:pPr defTabSz="610744"/>
            <a:r>
              <a:rPr lang="en-US"/>
              <a:t>LTRCCT-2011</a:t>
            </a:r>
          </a:p>
        </p:txBody>
      </p:sp>
      <p:pic>
        <p:nvPicPr>
          <p:cNvPr id="9" name="Picture 8" descr="A red rectangular sign with white text&#10;&#10;Description automatically generated">
            <a:extLst>
              <a:ext uri="{FF2B5EF4-FFF2-40B4-BE49-F238E27FC236}">
                <a16:creationId xmlns:a16="http://schemas.microsoft.com/office/drawing/2014/main" id="{51334DF8-A79F-B153-9E04-4ACC1BEDB481}"/>
              </a:ext>
            </a:extLst>
          </p:cNvPr>
          <p:cNvPicPr>
            <a:picLocks noChangeAspect="1"/>
          </p:cNvPicPr>
          <p:nvPr/>
        </p:nvPicPr>
        <p:blipFill>
          <a:blip r:embed="rId3"/>
          <a:stretch>
            <a:fillRect/>
          </a:stretch>
        </p:blipFill>
        <p:spPr>
          <a:xfrm>
            <a:off x="7769696" y="2496"/>
            <a:ext cx="1355642" cy="1355642"/>
          </a:xfrm>
          <a:prstGeom prst="rect">
            <a:avLst/>
          </a:prstGeom>
        </p:spPr>
      </p:pic>
      <p:sp>
        <p:nvSpPr>
          <p:cNvPr id="13" name="Title 1">
            <a:extLst>
              <a:ext uri="{FF2B5EF4-FFF2-40B4-BE49-F238E27FC236}">
                <a16:creationId xmlns:a16="http://schemas.microsoft.com/office/drawing/2014/main" id="{87EE0898-0D1F-6950-4D34-F4A127B4AFD1}"/>
              </a:ext>
            </a:extLst>
          </p:cNvPr>
          <p:cNvSpPr>
            <a:spLocks noGrp="1"/>
          </p:cNvSpPr>
          <p:nvPr>
            <p:ph type="title"/>
          </p:nvPr>
        </p:nvSpPr>
        <p:spPr>
          <a:xfrm>
            <a:off x="445200" y="192024"/>
            <a:ext cx="8257032" cy="731520"/>
          </a:xfrm>
        </p:spPr>
        <p:txBody>
          <a:bodyPr/>
          <a:lstStyle/>
          <a:p>
            <a:r>
              <a:rPr lang="en-US" dirty="0"/>
              <a:t>Data Schema (QBR)</a:t>
            </a:r>
            <a:endParaRPr lang="en-US" dirty="0">
              <a:solidFill>
                <a:srgbClr val="FF0000"/>
              </a:solidFill>
            </a:endParaRPr>
          </a:p>
        </p:txBody>
      </p:sp>
      <p:pic>
        <p:nvPicPr>
          <p:cNvPr id="10" name="Picture 9" descr="A screenshot of a document&#10;&#10;Description automatically generated">
            <a:extLst>
              <a:ext uri="{FF2B5EF4-FFF2-40B4-BE49-F238E27FC236}">
                <a16:creationId xmlns:a16="http://schemas.microsoft.com/office/drawing/2014/main" id="{FA26C38C-9798-FCE3-DCB2-DF857BA98A73}"/>
              </a:ext>
            </a:extLst>
          </p:cNvPr>
          <p:cNvPicPr>
            <a:picLocks noChangeAspect="1"/>
          </p:cNvPicPr>
          <p:nvPr/>
        </p:nvPicPr>
        <p:blipFill>
          <a:blip r:embed="rId4"/>
          <a:stretch>
            <a:fillRect/>
          </a:stretch>
        </p:blipFill>
        <p:spPr>
          <a:xfrm>
            <a:off x="4120722" y="1446919"/>
            <a:ext cx="4807199" cy="2249661"/>
          </a:xfrm>
          <a:prstGeom prst="rect">
            <a:avLst/>
          </a:prstGeom>
          <a:ln>
            <a:solidFill>
              <a:srgbClr val="00B050"/>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CC3F446A-EBDB-E4F6-14DA-6A7449FD3B47}"/>
              </a:ext>
            </a:extLst>
          </p:cNvPr>
          <p:cNvSpPr>
            <a:spLocks noGrp="1"/>
          </p:cNvSpPr>
          <p:nvPr>
            <p:ph type="sldNum" sz="quarter" idx="4"/>
          </p:nvPr>
        </p:nvSpPr>
        <p:spPr/>
        <p:txBody>
          <a:bodyPr/>
          <a:lstStyle/>
          <a:p>
            <a:fld id="{96A97DD0-5BE7-4856-A2A9-C42C6688E607}" type="slidenum">
              <a:rPr lang="en-US" smtClean="0"/>
              <a:pPr/>
              <a:t>38</a:t>
            </a:fld>
            <a:endParaRPr lang="en-US" dirty="0"/>
          </a:p>
        </p:txBody>
      </p:sp>
    </p:spTree>
    <p:extLst>
      <p:ext uri="{BB962C8B-B14F-4D97-AF65-F5344CB8AC3E}">
        <p14:creationId xmlns:p14="http://schemas.microsoft.com/office/powerpoint/2010/main" val="99468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3F0462-83EA-4DA8-8FE2-105D62801119}"/>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a:t>Skill-Based Reporting (SBR)</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784DF926-6B35-69D4-42A4-50069F7717E3}"/>
              </a:ext>
            </a:extLst>
          </p:cNvPr>
          <p:cNvPicPr>
            <a:picLocks noChangeAspect="1"/>
          </p:cNvPicPr>
          <p:nvPr/>
        </p:nvPicPr>
        <p:blipFill>
          <a:blip r:embed="rId3"/>
          <a:stretch>
            <a:fillRect/>
          </a:stretch>
        </p:blipFill>
        <p:spPr>
          <a:xfrm>
            <a:off x="7769696" y="2496"/>
            <a:ext cx="1084899" cy="1084899"/>
          </a:xfrm>
          <a:prstGeom prst="rect">
            <a:avLst/>
          </a:prstGeom>
        </p:spPr>
      </p:pic>
      <p:pic>
        <p:nvPicPr>
          <p:cNvPr id="6" name="Picture 5">
            <a:extLst>
              <a:ext uri="{FF2B5EF4-FFF2-40B4-BE49-F238E27FC236}">
                <a16:creationId xmlns:a16="http://schemas.microsoft.com/office/drawing/2014/main" id="{95D308B6-C8D5-F539-61E8-25FBA7863313}"/>
              </a:ext>
            </a:extLst>
          </p:cNvPr>
          <p:cNvPicPr>
            <a:picLocks noChangeAspect="1"/>
          </p:cNvPicPr>
          <p:nvPr/>
        </p:nvPicPr>
        <p:blipFill>
          <a:blip r:embed="rId4"/>
          <a:stretch>
            <a:fillRect/>
          </a:stretch>
        </p:blipFill>
        <p:spPr>
          <a:xfrm>
            <a:off x="4840379" y="1087395"/>
            <a:ext cx="3860650" cy="3555435"/>
          </a:xfrm>
          <a:prstGeom prst="rect">
            <a:avLst/>
          </a:prstGeom>
          <a:effectLst>
            <a:softEdge rad="31750"/>
          </a:effectLst>
        </p:spPr>
      </p:pic>
      <p:sp>
        <p:nvSpPr>
          <p:cNvPr id="9" name="Text Placeholder 1">
            <a:extLst>
              <a:ext uri="{FF2B5EF4-FFF2-40B4-BE49-F238E27FC236}">
                <a16:creationId xmlns:a16="http://schemas.microsoft.com/office/drawing/2014/main" id="{8B0CD6E0-6B85-5C9E-94FB-649C16A496E5}"/>
              </a:ext>
            </a:extLst>
          </p:cNvPr>
          <p:cNvSpPr txBox="1">
            <a:spLocks/>
          </p:cNvSpPr>
          <p:nvPr/>
        </p:nvSpPr>
        <p:spPr>
          <a:xfrm>
            <a:off x="443997" y="1008394"/>
            <a:ext cx="4396382" cy="4093028"/>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400" dirty="0"/>
              <a:t>Skill-Based Reporting provides insight on the assigned skills both for a contact as well as for an agent.</a:t>
            </a:r>
          </a:p>
          <a:p>
            <a:r>
              <a:rPr lang="en-GB" sz="1400" dirty="0"/>
              <a:t>From a call perspective, we are able to see both the skill requirements of the call and the skills of the agent that ultimately answered the call.</a:t>
            </a:r>
          </a:p>
          <a:p>
            <a:pPr lvl="1"/>
            <a:r>
              <a:rPr lang="en-GB" b="1" dirty="0"/>
              <a:t>CSR / CAR / Queue Record Variables</a:t>
            </a:r>
          </a:p>
          <a:p>
            <a:pPr lvl="2"/>
            <a:r>
              <a:rPr lang="en-GB" dirty="0"/>
              <a:t>Required Skills</a:t>
            </a:r>
          </a:p>
          <a:p>
            <a:pPr lvl="2"/>
            <a:r>
              <a:rPr lang="en-GB" dirty="0"/>
              <a:t>Matched Skills</a:t>
            </a:r>
          </a:p>
          <a:p>
            <a:pPr lvl="2"/>
            <a:r>
              <a:rPr lang="en-GB" dirty="0"/>
              <a:t>Skill Profile</a:t>
            </a:r>
          </a:p>
          <a:p>
            <a:r>
              <a:rPr lang="en-GB" sz="1400" dirty="0" err="1"/>
              <a:t>Similarily</a:t>
            </a:r>
            <a:r>
              <a:rPr lang="en-GB" sz="1400" dirty="0"/>
              <a:t>, we can see the skill profile &amp; skills with which an agent logged in their shift:</a:t>
            </a:r>
          </a:p>
          <a:p>
            <a:pPr lvl="1"/>
            <a:r>
              <a:rPr lang="en-GB" b="1" dirty="0"/>
              <a:t>ASR / AAR Variables</a:t>
            </a:r>
          </a:p>
          <a:p>
            <a:pPr lvl="2"/>
            <a:r>
              <a:rPr lang="en-GB" dirty="0"/>
              <a:t>Skill Profiles</a:t>
            </a:r>
          </a:p>
          <a:p>
            <a:pPr lvl="2"/>
            <a:r>
              <a:rPr lang="en-GB" dirty="0"/>
              <a:t>Skills</a:t>
            </a:r>
          </a:p>
          <a:p>
            <a:pPr lvl="2"/>
            <a:endParaRPr lang="en-GB" dirty="0"/>
          </a:p>
        </p:txBody>
      </p:sp>
      <p:sp>
        <p:nvSpPr>
          <p:cNvPr id="2" name="Slide Number Placeholder 1">
            <a:extLst>
              <a:ext uri="{FF2B5EF4-FFF2-40B4-BE49-F238E27FC236}">
                <a16:creationId xmlns:a16="http://schemas.microsoft.com/office/drawing/2014/main" id="{26DA93F8-8625-FE26-CA5B-09600FB6FDE2}"/>
              </a:ext>
            </a:extLst>
          </p:cNvPr>
          <p:cNvSpPr>
            <a:spLocks noGrp="1"/>
          </p:cNvSpPr>
          <p:nvPr>
            <p:ph type="sldNum" sz="quarter" idx="4"/>
          </p:nvPr>
        </p:nvSpPr>
        <p:spPr/>
        <p:txBody>
          <a:bodyPr/>
          <a:lstStyle/>
          <a:p>
            <a:fld id="{96A97DD0-5BE7-4856-A2A9-C42C6688E607}" type="slidenum">
              <a:rPr lang="en-US" smtClean="0"/>
              <a:pPr/>
              <a:t>39</a:t>
            </a:fld>
            <a:endParaRPr lang="en-US" dirty="0"/>
          </a:p>
        </p:txBody>
      </p:sp>
    </p:spTree>
    <p:extLst>
      <p:ext uri="{BB962C8B-B14F-4D97-AF65-F5344CB8AC3E}">
        <p14:creationId xmlns:p14="http://schemas.microsoft.com/office/powerpoint/2010/main" val="85044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4937498" y="875506"/>
            <a:ext cx="3787402" cy="3392424"/>
          </a:xfrm>
        </p:spPr>
        <p:txBody>
          <a:bodyPr>
            <a:normAutofit fontScale="92500"/>
          </a:bodyPr>
          <a:lstStyle/>
          <a:p>
            <a:r>
              <a:rPr lang="en-US" dirty="0"/>
              <a:t>Webex CC &amp; Lab Introduction</a:t>
            </a:r>
          </a:p>
          <a:p>
            <a:r>
              <a:rPr lang="en-US" dirty="0"/>
              <a:t>Analyzer</a:t>
            </a:r>
          </a:p>
          <a:p>
            <a:r>
              <a:rPr lang="en-US" dirty="0"/>
              <a:t>Desktop</a:t>
            </a:r>
          </a:p>
          <a:p>
            <a:r>
              <a:rPr lang="en-US" dirty="0"/>
              <a:t>APIs</a:t>
            </a:r>
          </a:p>
          <a:p>
            <a:r>
              <a:rPr lang="en-US" dirty="0"/>
              <a:t>Experience Management</a:t>
            </a:r>
          </a:p>
          <a:p>
            <a:r>
              <a:rPr lang="en-US" dirty="0"/>
              <a:t>Journey Data Services</a:t>
            </a:r>
          </a:p>
          <a:p>
            <a:r>
              <a:rPr lang="en-US" dirty="0"/>
              <a:t>Configuration &amp; Usage Data</a:t>
            </a:r>
          </a:p>
          <a:p>
            <a:r>
              <a:rPr lang="en-US" dirty="0"/>
              <a:t>Closing Thoughts</a:t>
            </a:r>
          </a:p>
        </p:txBody>
      </p:sp>
      <p:sp>
        <p:nvSpPr>
          <p:cNvPr id="6" name="Footer Placeholder 2">
            <a:extLst>
              <a:ext uri="{FF2B5EF4-FFF2-40B4-BE49-F238E27FC236}">
                <a16:creationId xmlns:a16="http://schemas.microsoft.com/office/drawing/2014/main" id="{C35F84CA-E3FD-62AD-4C33-7ACB9FA414F3}"/>
              </a:ext>
            </a:extLst>
          </p:cNvPr>
          <p:cNvSpPr>
            <a:spLocks noGrp="1"/>
          </p:cNvSpPr>
          <p:nvPr>
            <p:ph type="ftr" sz="quarter" idx="3"/>
          </p:nvPr>
        </p:nvSpPr>
        <p:spPr>
          <a:xfrm>
            <a:off x="4937125" y="4946650"/>
            <a:ext cx="912813" cy="153988"/>
          </a:xfrm>
        </p:spPr>
        <p:txBody>
          <a:bodyPr/>
          <a:lstStyle/>
          <a:p>
            <a:r>
              <a:rPr lang="en-US"/>
              <a:t>LTRCCT-2011</a:t>
            </a:r>
          </a:p>
        </p:txBody>
      </p:sp>
      <p:sp>
        <p:nvSpPr>
          <p:cNvPr id="16" name="Slide Number Placeholder 15">
            <a:extLst>
              <a:ext uri="{FF2B5EF4-FFF2-40B4-BE49-F238E27FC236}">
                <a16:creationId xmlns:a16="http://schemas.microsoft.com/office/drawing/2014/main" id="{614CF826-140B-1197-C26A-FD1A989D4848}"/>
              </a:ext>
            </a:extLst>
          </p:cNvPr>
          <p:cNvSpPr>
            <a:spLocks noGrp="1"/>
          </p:cNvSpPr>
          <p:nvPr>
            <p:ph type="sldNum" sz="quarter" idx="4"/>
          </p:nvPr>
        </p:nvSpPr>
        <p:spPr/>
        <p:txBody>
          <a:bodyPr/>
          <a:lstStyle/>
          <a:p>
            <a:fld id="{96A97DD0-5BE7-4856-A2A9-C42C6688E607}" type="slidenum">
              <a:rPr lang="en-US" smtClean="0"/>
              <a:pPr/>
              <a:t>4</a:t>
            </a:fld>
            <a:endParaRPr lang="en-US" dirty="0"/>
          </a:p>
        </p:txBody>
      </p:sp>
    </p:spTree>
    <p:extLst>
      <p:ext uri="{BB962C8B-B14F-4D97-AF65-F5344CB8AC3E}">
        <p14:creationId xmlns:p14="http://schemas.microsoft.com/office/powerpoint/2010/main" val="1167466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Transition Reports</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784DF926-6B35-69D4-42A4-50069F7717E3}"/>
              </a:ext>
            </a:extLst>
          </p:cNvPr>
          <p:cNvPicPr>
            <a:picLocks noChangeAspect="1"/>
          </p:cNvPicPr>
          <p:nvPr/>
        </p:nvPicPr>
        <p:blipFill>
          <a:blip r:embed="rId3"/>
          <a:stretch>
            <a:fillRect/>
          </a:stretch>
        </p:blipFill>
        <p:spPr>
          <a:xfrm>
            <a:off x="7769696" y="2496"/>
            <a:ext cx="1084899" cy="1084899"/>
          </a:xfrm>
          <a:prstGeom prst="rect">
            <a:avLst/>
          </a:prstGeom>
        </p:spPr>
      </p:pic>
      <p:sp>
        <p:nvSpPr>
          <p:cNvPr id="11" name="Text Placeholder 1">
            <a:extLst>
              <a:ext uri="{FF2B5EF4-FFF2-40B4-BE49-F238E27FC236}">
                <a16:creationId xmlns:a16="http://schemas.microsoft.com/office/drawing/2014/main" id="{9C200A51-6EA7-A6E6-6DC8-797CE7360D2B}"/>
              </a:ext>
            </a:extLst>
          </p:cNvPr>
          <p:cNvSpPr txBox="1">
            <a:spLocks/>
          </p:cNvSpPr>
          <p:nvPr/>
        </p:nvSpPr>
        <p:spPr>
          <a:xfrm>
            <a:off x="443484" y="923543"/>
            <a:ext cx="3691911"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400"/>
              <a:t>Cisco provides a smoother transition for UCCX customers with a set of stock reports that resemble the look &amp; feel of major UCCX reports.</a:t>
            </a:r>
          </a:p>
          <a:p>
            <a:r>
              <a:rPr lang="en-GB" sz="1400"/>
              <a:t>In total, </a:t>
            </a:r>
            <a:r>
              <a:rPr lang="en-GB" sz="1400">
                <a:solidFill>
                  <a:srgbClr val="00B0F0"/>
                </a:solidFill>
              </a:rPr>
              <a:t>9 stock reports </a:t>
            </a:r>
            <a:r>
              <a:rPr lang="en-GB" sz="1400"/>
              <a:t>are available:</a:t>
            </a:r>
          </a:p>
          <a:p>
            <a:pPr marL="360362" lvl="1" indent="-171450">
              <a:buClr>
                <a:schemeClr val="accent5"/>
              </a:buClr>
              <a:buFont typeface="Arial" panose="020B0604020202020204" pitchFamily="34" charset="0"/>
              <a:buChar char="•"/>
            </a:pPr>
            <a:r>
              <a:rPr lang="en-IN" sz="1100">
                <a:latin typeface="+mj-lt"/>
              </a:rPr>
              <a:t>Abandoned Call Detail Activity Report</a:t>
            </a:r>
          </a:p>
          <a:p>
            <a:pPr marL="360362" lvl="1" indent="-171450">
              <a:buClr>
                <a:schemeClr val="accent5"/>
              </a:buClr>
              <a:buFont typeface="Arial" panose="020B0604020202020204" pitchFamily="34" charset="0"/>
              <a:buChar char="•"/>
            </a:pPr>
            <a:r>
              <a:rPr lang="en-IN" sz="1100">
                <a:latin typeface="+mj-lt"/>
              </a:rPr>
              <a:t>Agent Call Summary Report</a:t>
            </a:r>
          </a:p>
          <a:p>
            <a:pPr marL="360362" lvl="1" indent="-171450">
              <a:buClr>
                <a:schemeClr val="accent5"/>
              </a:buClr>
              <a:buFont typeface="Arial" panose="020B0604020202020204" pitchFamily="34" charset="0"/>
              <a:buChar char="•"/>
            </a:pPr>
            <a:r>
              <a:rPr lang="en-IN" sz="1100">
                <a:latin typeface="+mj-lt"/>
              </a:rPr>
              <a:t>Agent Detail Report</a:t>
            </a:r>
          </a:p>
          <a:p>
            <a:pPr marL="360362" lvl="1" indent="-171450">
              <a:buClr>
                <a:schemeClr val="accent5"/>
              </a:buClr>
              <a:buFont typeface="Arial" panose="020B0604020202020204" pitchFamily="34" charset="0"/>
              <a:buChar char="•"/>
            </a:pPr>
            <a:r>
              <a:rPr lang="en-IN" sz="1100">
                <a:latin typeface="+mj-lt"/>
              </a:rPr>
              <a:t>Agent summary Report</a:t>
            </a:r>
          </a:p>
          <a:p>
            <a:pPr marL="360362" lvl="1" indent="-171450">
              <a:buClr>
                <a:schemeClr val="accent5"/>
              </a:buClr>
              <a:buFont typeface="Arial" panose="020B0604020202020204" pitchFamily="34" charset="0"/>
              <a:buChar char="•"/>
            </a:pPr>
            <a:r>
              <a:rPr lang="en-IN" sz="1100">
                <a:latin typeface="+mj-lt"/>
              </a:rPr>
              <a:t>Application Summary Report</a:t>
            </a:r>
          </a:p>
          <a:p>
            <a:pPr marL="360362" lvl="1" indent="-171450">
              <a:buClr>
                <a:schemeClr val="accent5"/>
              </a:buClr>
              <a:buFont typeface="Arial" panose="020B0604020202020204" pitchFamily="34" charset="0"/>
              <a:buChar char="•"/>
            </a:pPr>
            <a:r>
              <a:rPr lang="en-IN" sz="1100">
                <a:latin typeface="+mj-lt"/>
              </a:rPr>
              <a:t>CSQ Activity Report by Window Duration</a:t>
            </a:r>
          </a:p>
          <a:p>
            <a:pPr marL="360362" lvl="1" indent="-171450">
              <a:buClr>
                <a:schemeClr val="accent5"/>
              </a:buClr>
              <a:buFont typeface="Arial" panose="020B0604020202020204" pitchFamily="34" charset="0"/>
              <a:buChar char="•"/>
            </a:pPr>
            <a:r>
              <a:rPr lang="en-IN" sz="1100">
                <a:latin typeface="+mj-lt"/>
              </a:rPr>
              <a:t>CSQ Agent Summary Report</a:t>
            </a:r>
          </a:p>
          <a:p>
            <a:pPr marL="360362" lvl="1" indent="-171450">
              <a:buClr>
                <a:schemeClr val="accent5"/>
              </a:buClr>
              <a:buFont typeface="Arial" panose="020B0604020202020204" pitchFamily="34" charset="0"/>
              <a:buChar char="•"/>
            </a:pPr>
            <a:r>
              <a:rPr lang="en-IN" sz="1100">
                <a:latin typeface="+mj-lt"/>
              </a:rPr>
              <a:t>CSQ All fields Report</a:t>
            </a:r>
          </a:p>
          <a:p>
            <a:pPr marL="360362" lvl="1" indent="-171450">
              <a:buClr>
                <a:schemeClr val="accent5"/>
              </a:buClr>
              <a:buFont typeface="Arial" panose="020B0604020202020204" pitchFamily="34" charset="0"/>
              <a:buChar char="•"/>
            </a:pPr>
            <a:r>
              <a:rPr lang="en-IN" sz="1100">
                <a:latin typeface="+mj-lt"/>
              </a:rPr>
              <a:t>Multi Channel Agent Summary Report</a:t>
            </a:r>
          </a:p>
          <a:p>
            <a:pPr marL="171450" indent="-171450">
              <a:buClr>
                <a:schemeClr val="accent5"/>
              </a:buClr>
              <a:buFont typeface="Arial" panose="020B0604020202020204" pitchFamily="34" charset="0"/>
              <a:buChar char="•"/>
            </a:pPr>
            <a:r>
              <a:rPr lang="en-IN" sz="1200">
                <a:latin typeface="+mj-lt"/>
              </a:rPr>
              <a:t>The reports are not enabled by default, but after request through your Cisco contact.</a:t>
            </a:r>
            <a:endParaRPr lang="en-GB" sz="1200"/>
          </a:p>
        </p:txBody>
      </p:sp>
      <p:pic>
        <p:nvPicPr>
          <p:cNvPr id="2" name="Picture 1">
            <a:extLst>
              <a:ext uri="{FF2B5EF4-FFF2-40B4-BE49-F238E27FC236}">
                <a16:creationId xmlns:a16="http://schemas.microsoft.com/office/drawing/2014/main" id="{17784C42-447E-A15E-08A3-2DC445EA63AB}"/>
              </a:ext>
            </a:extLst>
          </p:cNvPr>
          <p:cNvPicPr>
            <a:picLocks noChangeAspect="1"/>
          </p:cNvPicPr>
          <p:nvPr/>
        </p:nvPicPr>
        <p:blipFill>
          <a:blip r:embed="rId4"/>
          <a:stretch>
            <a:fillRect/>
          </a:stretch>
        </p:blipFill>
        <p:spPr>
          <a:xfrm>
            <a:off x="4780116" y="1531769"/>
            <a:ext cx="3949700" cy="2501900"/>
          </a:xfrm>
          <a:prstGeom prst="rect">
            <a:avLst/>
          </a:prstGeom>
          <a:effectLst>
            <a:softEdge rad="31750"/>
          </a:effectLst>
        </p:spPr>
      </p:pic>
      <p:sp>
        <p:nvSpPr>
          <p:cNvPr id="6" name="Slide Number Placeholder 5">
            <a:extLst>
              <a:ext uri="{FF2B5EF4-FFF2-40B4-BE49-F238E27FC236}">
                <a16:creationId xmlns:a16="http://schemas.microsoft.com/office/drawing/2014/main" id="{C1BCAAA9-C84C-E1D1-2A77-1A238866AAB0}"/>
              </a:ext>
            </a:extLst>
          </p:cNvPr>
          <p:cNvSpPr>
            <a:spLocks noGrp="1"/>
          </p:cNvSpPr>
          <p:nvPr>
            <p:ph type="sldNum" sz="quarter" idx="4"/>
          </p:nvPr>
        </p:nvSpPr>
        <p:spPr/>
        <p:txBody>
          <a:bodyPr/>
          <a:lstStyle/>
          <a:p>
            <a:fld id="{96A97DD0-5BE7-4856-A2A9-C42C6688E607}" type="slidenum">
              <a:rPr lang="en-US" smtClean="0"/>
              <a:pPr/>
              <a:t>40</a:t>
            </a:fld>
            <a:endParaRPr lang="en-US" dirty="0"/>
          </a:p>
        </p:txBody>
      </p:sp>
    </p:spTree>
    <p:extLst>
      <p:ext uri="{BB962C8B-B14F-4D97-AF65-F5344CB8AC3E}">
        <p14:creationId xmlns:p14="http://schemas.microsoft.com/office/powerpoint/2010/main" val="1019001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5" name="Title 2">
            <a:extLst>
              <a:ext uri="{FF2B5EF4-FFF2-40B4-BE49-F238E27FC236}">
                <a16:creationId xmlns:a16="http://schemas.microsoft.com/office/drawing/2014/main" id="{D3E3AB82-A68B-57A8-7DE4-167A8102D71A}"/>
              </a:ext>
            </a:extLst>
          </p:cNvPr>
          <p:cNvSpPr>
            <a:spLocks noGrp="1"/>
          </p:cNvSpPr>
          <p:nvPr>
            <p:ph type="title"/>
          </p:nvPr>
        </p:nvSpPr>
        <p:spPr>
          <a:xfrm>
            <a:off x="443997" y="192024"/>
            <a:ext cx="8257032" cy="731520"/>
          </a:xfrm>
        </p:spPr>
        <p:txBody>
          <a:bodyPr/>
          <a:lstStyle/>
          <a:p>
            <a:r>
              <a:rPr lang="en-US"/>
              <a:t>Drill-Down</a:t>
            </a:r>
          </a:p>
        </p:txBody>
      </p:sp>
      <p:pic>
        <p:nvPicPr>
          <p:cNvPr id="10" name="Picture 9">
            <a:extLst>
              <a:ext uri="{FF2B5EF4-FFF2-40B4-BE49-F238E27FC236}">
                <a16:creationId xmlns:a16="http://schemas.microsoft.com/office/drawing/2014/main" id="{1959F806-CA4F-1163-C3DF-E8C3171F1BEC}"/>
              </a:ext>
            </a:extLst>
          </p:cNvPr>
          <p:cNvPicPr>
            <a:picLocks noChangeAspect="1"/>
          </p:cNvPicPr>
          <p:nvPr/>
        </p:nvPicPr>
        <p:blipFill>
          <a:blip r:embed="rId4"/>
          <a:stretch>
            <a:fillRect/>
          </a:stretch>
        </p:blipFill>
        <p:spPr>
          <a:xfrm>
            <a:off x="3762505" y="923544"/>
            <a:ext cx="4937498" cy="552666"/>
          </a:xfrm>
          <a:prstGeom prst="rect">
            <a:avLst/>
          </a:prstGeom>
          <a:ln>
            <a:solidFill>
              <a:srgbClr val="00B050"/>
            </a:solidFill>
          </a:ln>
          <a:effectLst>
            <a:outerShdw blurRad="50800" dist="38100" dir="2700000" algn="tl" rotWithShape="0">
              <a:prstClr val="black">
                <a:alpha val="40000"/>
              </a:prstClr>
            </a:outerShdw>
          </a:effectLst>
        </p:spPr>
      </p:pic>
      <p:pic>
        <p:nvPicPr>
          <p:cNvPr id="12" name="Picture 11" descr="A screenshot of a computer&#10;&#10;Description automatically generated">
            <a:extLst>
              <a:ext uri="{FF2B5EF4-FFF2-40B4-BE49-F238E27FC236}">
                <a16:creationId xmlns:a16="http://schemas.microsoft.com/office/drawing/2014/main" id="{2CA9C4C9-390B-7E12-4D20-638F09FF614B}"/>
              </a:ext>
            </a:extLst>
          </p:cNvPr>
          <p:cNvPicPr>
            <a:picLocks noChangeAspect="1"/>
          </p:cNvPicPr>
          <p:nvPr/>
        </p:nvPicPr>
        <p:blipFill>
          <a:blip r:embed="rId5"/>
          <a:stretch>
            <a:fillRect/>
          </a:stretch>
        </p:blipFill>
        <p:spPr>
          <a:xfrm>
            <a:off x="3982848" y="1560859"/>
            <a:ext cx="4777946" cy="1719313"/>
          </a:xfrm>
          <a:prstGeom prst="rect">
            <a:avLst/>
          </a:prstGeom>
          <a:ln>
            <a:solidFill>
              <a:srgbClr val="00B050"/>
            </a:solidFill>
          </a:ln>
          <a:effectLst>
            <a:outerShdw blurRad="50800" dist="38100" dir="2700000" algn="tl" rotWithShape="0">
              <a:prstClr val="black">
                <a:alpha val="40000"/>
              </a:prstClr>
            </a:outerShdw>
          </a:effectLst>
        </p:spPr>
      </p:pic>
      <p:pic>
        <p:nvPicPr>
          <p:cNvPr id="14" name="Picture 13" descr="A screenshot of a computer&#10;&#10;Description automatically generated">
            <a:extLst>
              <a:ext uri="{FF2B5EF4-FFF2-40B4-BE49-F238E27FC236}">
                <a16:creationId xmlns:a16="http://schemas.microsoft.com/office/drawing/2014/main" id="{026B7D70-5C31-26C5-2B2B-32CB9D33A8B6}"/>
              </a:ext>
            </a:extLst>
          </p:cNvPr>
          <p:cNvPicPr>
            <a:picLocks noChangeAspect="1"/>
          </p:cNvPicPr>
          <p:nvPr/>
        </p:nvPicPr>
        <p:blipFill>
          <a:blip r:embed="rId6"/>
          <a:stretch>
            <a:fillRect/>
          </a:stretch>
        </p:blipFill>
        <p:spPr>
          <a:xfrm>
            <a:off x="4316626" y="2590276"/>
            <a:ext cx="4646987" cy="1684306"/>
          </a:xfrm>
          <a:prstGeom prst="rect">
            <a:avLst/>
          </a:prstGeom>
          <a:ln>
            <a:solidFill>
              <a:srgbClr val="00B050"/>
            </a:solidFill>
          </a:ln>
          <a:effectLst>
            <a:outerShdw blurRad="50800" dist="38100" dir="2700000" algn="tl" rotWithShape="0">
              <a:prstClr val="black">
                <a:alpha val="40000"/>
              </a:prstClr>
            </a:outerShdw>
          </a:effectLst>
        </p:spPr>
      </p:pic>
      <p:cxnSp>
        <p:nvCxnSpPr>
          <p:cNvPr id="17" name="Curved Connector 16">
            <a:extLst>
              <a:ext uri="{FF2B5EF4-FFF2-40B4-BE49-F238E27FC236}">
                <a16:creationId xmlns:a16="http://schemas.microsoft.com/office/drawing/2014/main" id="{F96B0101-F0E7-B0BE-216A-D8AA72E9BE22}"/>
              </a:ext>
            </a:extLst>
          </p:cNvPr>
          <p:cNvCxnSpPr/>
          <p:nvPr/>
        </p:nvCxnSpPr>
        <p:spPr>
          <a:xfrm>
            <a:off x="5849925" y="1407781"/>
            <a:ext cx="629816" cy="50653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A2241DF7-D954-7616-7640-1C8AED9F41FA}"/>
              </a:ext>
            </a:extLst>
          </p:cNvPr>
          <p:cNvCxnSpPr/>
          <p:nvPr/>
        </p:nvCxnSpPr>
        <p:spPr>
          <a:xfrm rot="5400000">
            <a:off x="7088245" y="2207059"/>
            <a:ext cx="1045969" cy="96044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06E91AA2-279D-5DA9-DE68-4CEEED343BA0}"/>
              </a:ext>
            </a:extLst>
          </p:cNvPr>
          <p:cNvSpPr txBox="1">
            <a:spLocks/>
          </p:cNvSpPr>
          <p:nvPr/>
        </p:nvSpPr>
        <p:spPr>
          <a:xfrm>
            <a:off x="443484" y="1087433"/>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a:t>Allows expanding a specific value in the table to see all the records involved in the computation.</a:t>
            </a:r>
          </a:p>
          <a:p>
            <a:r>
              <a:rPr lang="en-US" sz="1400" dirty="0"/>
              <a:t>Drilldown-</a:t>
            </a:r>
            <a:r>
              <a:rPr lang="en-US" sz="1400" dirty="0" err="1"/>
              <a:t>ception</a:t>
            </a:r>
            <a:r>
              <a:rPr lang="en-US" sz="1400" dirty="0"/>
              <a:t> is possible (drill-down inside a drill-down)</a:t>
            </a:r>
          </a:p>
          <a:p>
            <a:r>
              <a:rPr lang="en-US" sz="1400" dirty="0"/>
              <a:t>After drill down, user can add additional columns for more insight by clicking the variables on the left.</a:t>
            </a:r>
          </a:p>
          <a:p>
            <a:r>
              <a:rPr lang="en-US" sz="1400" dirty="0"/>
              <a:t>Great troubleshooting tool, two usual cases:</a:t>
            </a:r>
          </a:p>
          <a:p>
            <a:pPr lvl="1"/>
            <a:r>
              <a:rPr lang="en-US" sz="1100" dirty="0"/>
              <a:t>Drill-Down a count of contacts to the contacts that comprise it</a:t>
            </a:r>
          </a:p>
          <a:p>
            <a:pPr lvl="1"/>
            <a:r>
              <a:rPr lang="en-US" sz="1100" dirty="0"/>
              <a:t>Drill-Down a contact Session ID to see a call’s full path</a:t>
            </a:r>
            <a:endParaRPr lang="en-GB" sz="1100" dirty="0"/>
          </a:p>
        </p:txBody>
      </p:sp>
      <p:sp>
        <p:nvSpPr>
          <p:cNvPr id="3" name="Slide Number Placeholder 2">
            <a:extLst>
              <a:ext uri="{FF2B5EF4-FFF2-40B4-BE49-F238E27FC236}">
                <a16:creationId xmlns:a16="http://schemas.microsoft.com/office/drawing/2014/main" id="{29992BAC-3672-8A0B-5701-0AAF5ECB62E0}"/>
              </a:ext>
            </a:extLst>
          </p:cNvPr>
          <p:cNvSpPr>
            <a:spLocks noGrp="1"/>
          </p:cNvSpPr>
          <p:nvPr>
            <p:ph type="sldNum" sz="quarter" idx="4"/>
          </p:nvPr>
        </p:nvSpPr>
        <p:spPr/>
        <p:txBody>
          <a:bodyPr/>
          <a:lstStyle/>
          <a:p>
            <a:fld id="{96A97DD0-5BE7-4856-A2A9-C42C6688E607}" type="slidenum">
              <a:rPr lang="en-US" smtClean="0"/>
              <a:pPr/>
              <a:t>41</a:t>
            </a:fld>
            <a:endParaRPr lang="en-US" dirty="0"/>
          </a:p>
        </p:txBody>
      </p:sp>
    </p:spTree>
    <p:custDataLst>
      <p:tags r:id="rId1"/>
    </p:custDataLst>
    <p:extLst>
      <p:ext uri="{BB962C8B-B14F-4D97-AF65-F5344CB8AC3E}">
        <p14:creationId xmlns:p14="http://schemas.microsoft.com/office/powerpoint/2010/main" val="283173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par>
                          <p:cTn id="13" fill="hold">
                            <p:stCondLst>
                              <p:cond delay="1000"/>
                            </p:stCondLst>
                            <p:childTnLst>
                              <p:par>
                                <p:cTn id="14" presetID="10" presetClass="entr" presetSubtype="0" fill="hold" nodeType="afterEffect">
                                  <p:stCondLst>
                                    <p:cond delay="10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1" end="1"/>
                                            </p:txEl>
                                          </p:spTgt>
                                        </p:tgtEl>
                                        <p:attrNameLst>
                                          <p:attrName>style.visibility</p:attrName>
                                        </p:attrNameLst>
                                      </p:cBhvr>
                                      <p:to>
                                        <p:strVal val="visible"/>
                                      </p:to>
                                    </p:set>
                                    <p:animEffect transition="in" filter="fade">
                                      <p:cBhvr>
                                        <p:cTn id="24" dur="500"/>
                                        <p:tgtEl>
                                          <p:spTgt spid="20">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10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xEl>
                                              <p:pRg st="2" end="2"/>
                                            </p:txEl>
                                          </p:spTgt>
                                        </p:tgtEl>
                                        <p:attrNameLst>
                                          <p:attrName>style.visibility</p:attrName>
                                        </p:attrNameLst>
                                      </p:cBhvr>
                                      <p:to>
                                        <p:strVal val="visible"/>
                                      </p:to>
                                    </p:set>
                                    <p:animEffect transition="in" filter="fade">
                                      <p:cBhvr>
                                        <p:cTn id="36" dur="1000"/>
                                        <p:tgtEl>
                                          <p:spTgt spid="20">
                                            <p:txEl>
                                              <p:pRg st="2" end="2"/>
                                            </p:txEl>
                                          </p:spTgt>
                                        </p:tgtEl>
                                      </p:cBhvr>
                                    </p:animEffect>
                                    <p:anim calcmode="lin" valueType="num">
                                      <p:cBhvr>
                                        <p:cTn id="37"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2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
                                            <p:txEl>
                                              <p:pRg st="3" end="3"/>
                                            </p:txEl>
                                          </p:spTgt>
                                        </p:tgtEl>
                                        <p:attrNameLst>
                                          <p:attrName>style.visibility</p:attrName>
                                        </p:attrNameLst>
                                      </p:cBhvr>
                                      <p:to>
                                        <p:strVal val="visible"/>
                                      </p:to>
                                    </p:set>
                                    <p:animEffect transition="in" filter="fade">
                                      <p:cBhvr>
                                        <p:cTn id="43" dur="1000"/>
                                        <p:tgtEl>
                                          <p:spTgt spid="20">
                                            <p:txEl>
                                              <p:pRg st="3" end="3"/>
                                            </p:txEl>
                                          </p:spTgt>
                                        </p:tgtEl>
                                      </p:cBhvr>
                                    </p:animEffect>
                                    <p:anim calcmode="lin" valueType="num">
                                      <p:cBhvr>
                                        <p:cTn id="44"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0">
                                            <p:txEl>
                                              <p:pRg st="4" end="4"/>
                                            </p:txEl>
                                          </p:spTgt>
                                        </p:tgtEl>
                                        <p:attrNameLst>
                                          <p:attrName>style.visibility</p:attrName>
                                        </p:attrNameLst>
                                      </p:cBhvr>
                                      <p:to>
                                        <p:strVal val="visible"/>
                                      </p:to>
                                    </p:set>
                                    <p:animEffect transition="in" filter="fade">
                                      <p:cBhvr>
                                        <p:cTn id="50" dur="1000"/>
                                        <p:tgtEl>
                                          <p:spTgt spid="20">
                                            <p:txEl>
                                              <p:pRg st="4" end="4"/>
                                            </p:txEl>
                                          </p:spTgt>
                                        </p:tgtEl>
                                      </p:cBhvr>
                                    </p:animEffect>
                                    <p:anim calcmode="lin" valueType="num">
                                      <p:cBhvr>
                                        <p:cTn id="51"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0">
                                            <p:txEl>
                                              <p:pRg st="5" end="5"/>
                                            </p:txEl>
                                          </p:spTgt>
                                        </p:tgtEl>
                                        <p:attrNameLst>
                                          <p:attrName>style.visibility</p:attrName>
                                        </p:attrNameLst>
                                      </p:cBhvr>
                                      <p:to>
                                        <p:strVal val="visible"/>
                                      </p:to>
                                    </p:set>
                                    <p:animEffect transition="in" filter="fade">
                                      <p:cBhvr>
                                        <p:cTn id="57" dur="1000"/>
                                        <p:tgtEl>
                                          <p:spTgt spid="20">
                                            <p:txEl>
                                              <p:pRg st="5" end="5"/>
                                            </p:txEl>
                                          </p:spTgt>
                                        </p:tgtEl>
                                      </p:cBhvr>
                                    </p:animEffect>
                                    <p:anim calcmode="lin" valueType="num">
                                      <p:cBhvr>
                                        <p:cTn id="58" dur="1000" fill="hold"/>
                                        <p:tgtEl>
                                          <p:spTgt spid="20">
                                            <p:txEl>
                                              <p:pRg st="5" end="5"/>
                                            </p:txEl>
                                          </p:spTgt>
                                        </p:tgtEl>
                                        <p:attrNameLst>
                                          <p:attrName>ppt_x</p:attrName>
                                        </p:attrNameLst>
                                      </p:cBhvr>
                                      <p:tavLst>
                                        <p:tav tm="0">
                                          <p:val>
                                            <p:strVal val="#ppt_x"/>
                                          </p:val>
                                        </p:tav>
                                        <p:tav tm="100000">
                                          <p:val>
                                            <p:strVal val="#ppt_x"/>
                                          </p:val>
                                        </p:tav>
                                      </p:tavLst>
                                    </p:anim>
                                    <p:anim calcmode="lin" valueType="num">
                                      <p:cBhvr>
                                        <p:cTn id="59" dur="1000" fill="hold"/>
                                        <p:tgtEl>
                                          <p:spTgt spid="2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5" name="Title 2">
            <a:extLst>
              <a:ext uri="{FF2B5EF4-FFF2-40B4-BE49-F238E27FC236}">
                <a16:creationId xmlns:a16="http://schemas.microsoft.com/office/drawing/2014/main" id="{D3E3AB82-A68B-57A8-7DE4-167A8102D71A}"/>
              </a:ext>
            </a:extLst>
          </p:cNvPr>
          <p:cNvSpPr>
            <a:spLocks noGrp="1"/>
          </p:cNvSpPr>
          <p:nvPr>
            <p:ph type="title"/>
          </p:nvPr>
        </p:nvSpPr>
        <p:spPr>
          <a:xfrm>
            <a:off x="443997" y="192024"/>
            <a:ext cx="8257032" cy="731520"/>
          </a:xfrm>
        </p:spPr>
        <p:txBody>
          <a:bodyPr/>
          <a:lstStyle/>
          <a:p>
            <a:r>
              <a:rPr lang="en-US"/>
              <a:t>Run-Mode Filtering</a:t>
            </a:r>
          </a:p>
        </p:txBody>
      </p:sp>
      <p:sp>
        <p:nvSpPr>
          <p:cNvPr id="20" name="Text Placeholder 1">
            <a:extLst>
              <a:ext uri="{FF2B5EF4-FFF2-40B4-BE49-F238E27FC236}">
                <a16:creationId xmlns:a16="http://schemas.microsoft.com/office/drawing/2014/main" id="{06E91AA2-279D-5DA9-DE68-4CEEED343BA0}"/>
              </a:ext>
            </a:extLst>
          </p:cNvPr>
          <p:cNvSpPr txBox="1">
            <a:spLocks/>
          </p:cNvSpPr>
          <p:nvPr/>
        </p:nvSpPr>
        <p:spPr>
          <a:xfrm>
            <a:off x="443484" y="1087433"/>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400" dirty="0"/>
              <a:t>Allows user to filter and visualize the data without editing the report, dynamically updating the report results upon selection.</a:t>
            </a:r>
          </a:p>
          <a:p>
            <a:pPr marL="0" indent="0">
              <a:buNone/>
            </a:pPr>
            <a:r>
              <a:rPr lang="en-US" sz="1400" dirty="0"/>
              <a:t>You can only select the following as run-mode filters:</a:t>
            </a:r>
          </a:p>
          <a:p>
            <a:r>
              <a:rPr lang="en-US" sz="1400" b="1" dirty="0"/>
              <a:t>Duration</a:t>
            </a:r>
            <a:r>
              <a:rPr lang="en-US" sz="1400" dirty="0"/>
              <a:t> (available by default for all reports)</a:t>
            </a:r>
          </a:p>
          <a:p>
            <a:r>
              <a:rPr lang="en-US" sz="1400" dirty="0"/>
              <a:t>All the variables added as </a:t>
            </a:r>
            <a:r>
              <a:rPr lang="en-US" sz="1400" b="1" dirty="0"/>
              <a:t>Row Segment</a:t>
            </a:r>
            <a:r>
              <a:rPr lang="en-US" sz="1400" dirty="0"/>
              <a:t> in that report.</a:t>
            </a:r>
            <a:br>
              <a:rPr lang="en-US" sz="1400" dirty="0"/>
            </a:br>
            <a:endParaRPr lang="en-US" sz="1400" dirty="0"/>
          </a:p>
          <a:p>
            <a:pPr marL="0" indent="0">
              <a:buNone/>
            </a:pPr>
            <a:r>
              <a:rPr lang="en-US" sz="1400" dirty="0"/>
              <a:t>Maximum of </a:t>
            </a:r>
            <a:r>
              <a:rPr lang="en-US" sz="1400" u="sng" dirty="0"/>
              <a:t>5 filters</a:t>
            </a:r>
            <a:r>
              <a:rPr lang="en-US" sz="1400" dirty="0"/>
              <a:t> can be applied.</a:t>
            </a:r>
            <a:endParaRPr lang="en-GB" sz="1100" dirty="0"/>
          </a:p>
        </p:txBody>
      </p:sp>
      <p:pic>
        <p:nvPicPr>
          <p:cNvPr id="6" name="Picture 5">
            <a:extLst>
              <a:ext uri="{FF2B5EF4-FFF2-40B4-BE49-F238E27FC236}">
                <a16:creationId xmlns:a16="http://schemas.microsoft.com/office/drawing/2014/main" id="{A772112A-8C9C-80D6-CAF0-E9970EE876B4}"/>
              </a:ext>
            </a:extLst>
          </p:cNvPr>
          <p:cNvPicPr>
            <a:picLocks noChangeAspect="1"/>
          </p:cNvPicPr>
          <p:nvPr/>
        </p:nvPicPr>
        <p:blipFill>
          <a:blip r:embed="rId4"/>
          <a:stretch>
            <a:fillRect/>
          </a:stretch>
        </p:blipFill>
        <p:spPr>
          <a:xfrm>
            <a:off x="4090416" y="1399540"/>
            <a:ext cx="4610100" cy="317500"/>
          </a:xfrm>
          <a:prstGeom prst="rect">
            <a:avLst/>
          </a:prstGeom>
          <a:ln>
            <a:solidFill>
              <a:srgbClr val="00B050"/>
            </a:solidFill>
          </a:ln>
          <a:effectLst>
            <a:outerShdw blurRad="50800" dist="38100" dir="2700000" algn="tl" rotWithShape="0">
              <a:prstClr val="black">
                <a:alpha val="40000"/>
              </a:prstClr>
            </a:outerShdw>
          </a:effectLst>
        </p:spPr>
      </p:pic>
      <p:pic>
        <p:nvPicPr>
          <p:cNvPr id="8" name="Picture 7" descr="A screenshot of a computer&#10;&#10;Description automatically generated">
            <a:extLst>
              <a:ext uri="{FF2B5EF4-FFF2-40B4-BE49-F238E27FC236}">
                <a16:creationId xmlns:a16="http://schemas.microsoft.com/office/drawing/2014/main" id="{85F44BD0-9018-A2D6-9B3B-595F49BB064A}"/>
              </a:ext>
            </a:extLst>
          </p:cNvPr>
          <p:cNvPicPr>
            <a:picLocks noChangeAspect="1"/>
          </p:cNvPicPr>
          <p:nvPr/>
        </p:nvPicPr>
        <p:blipFill>
          <a:blip r:embed="rId5"/>
          <a:stretch>
            <a:fillRect/>
          </a:stretch>
        </p:blipFill>
        <p:spPr>
          <a:xfrm>
            <a:off x="5608066" y="2151728"/>
            <a:ext cx="1574800" cy="1257300"/>
          </a:xfrm>
          <a:prstGeom prst="rect">
            <a:avLst/>
          </a:prstGeom>
          <a:ln>
            <a:solidFill>
              <a:srgbClr val="00B050"/>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84492B4C-D66C-26C1-2756-738FCAF40571}"/>
              </a:ext>
            </a:extLst>
          </p:cNvPr>
          <p:cNvSpPr>
            <a:spLocks noGrp="1"/>
          </p:cNvSpPr>
          <p:nvPr>
            <p:ph type="sldNum" sz="quarter" idx="4"/>
          </p:nvPr>
        </p:nvSpPr>
        <p:spPr/>
        <p:txBody>
          <a:bodyPr/>
          <a:lstStyle/>
          <a:p>
            <a:fld id="{96A97DD0-5BE7-4856-A2A9-C42C6688E607}" type="slidenum">
              <a:rPr lang="en-US" smtClean="0"/>
              <a:pPr/>
              <a:t>42</a:t>
            </a:fld>
            <a:endParaRPr lang="en-US" dirty="0"/>
          </a:p>
        </p:txBody>
      </p:sp>
    </p:spTree>
    <p:custDataLst>
      <p:tags r:id="rId1"/>
    </p:custDataLst>
    <p:extLst>
      <p:ext uri="{BB962C8B-B14F-4D97-AF65-F5344CB8AC3E}">
        <p14:creationId xmlns:p14="http://schemas.microsoft.com/office/powerpoint/2010/main" val="142579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1000"/>
                                        <p:tgtEl>
                                          <p:spTgt spid="20">
                                            <p:txEl>
                                              <p:pRg st="1" end="1"/>
                                            </p:txEl>
                                          </p:spTgt>
                                        </p:tgtEl>
                                      </p:cBhvr>
                                    </p:animEffect>
                                    <p:anim calcmode="lin" valueType="num">
                                      <p:cBhvr>
                                        <p:cTn id="18"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1000"/>
                                        <p:tgtEl>
                                          <p:spTgt spid="20">
                                            <p:txEl>
                                              <p:pRg st="2" end="2"/>
                                            </p:txEl>
                                          </p:spTgt>
                                        </p:tgtEl>
                                      </p:cBhvr>
                                    </p:animEffect>
                                    <p:anim calcmode="lin" valueType="num">
                                      <p:cBhvr>
                                        <p:cTn id="23"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Effect transition="in" filter="fade">
                                      <p:cBhvr>
                                        <p:cTn id="27" dur="1000"/>
                                        <p:tgtEl>
                                          <p:spTgt spid="20">
                                            <p:txEl>
                                              <p:pRg st="3" end="3"/>
                                            </p:txEl>
                                          </p:spTgt>
                                        </p:tgtEl>
                                      </p:cBhvr>
                                    </p:animEffect>
                                    <p:anim calcmode="lin" valueType="num">
                                      <p:cBhvr>
                                        <p:cTn id="28"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par>
                          <p:cTn id="33" fill="hold">
                            <p:stCondLst>
                              <p:cond delay="1000"/>
                            </p:stCondLst>
                            <p:childTnLst>
                              <p:par>
                                <p:cTn id="34" presetID="42" presetClass="entr" presetSubtype="0" fill="hold" nodeType="afterEffect">
                                  <p:stCondLst>
                                    <p:cond delay="3000"/>
                                  </p:stCondLst>
                                  <p:childTnLst>
                                    <p:set>
                                      <p:cBhvr>
                                        <p:cTn id="35" dur="1" fill="hold">
                                          <p:stCondLst>
                                            <p:cond delay="0"/>
                                          </p:stCondLst>
                                        </p:cTn>
                                        <p:tgtEl>
                                          <p:spTgt spid="20">
                                            <p:txEl>
                                              <p:pRg st="4" end="4"/>
                                            </p:txEl>
                                          </p:spTgt>
                                        </p:tgtEl>
                                        <p:attrNameLst>
                                          <p:attrName>style.visibility</p:attrName>
                                        </p:attrNameLst>
                                      </p:cBhvr>
                                      <p:to>
                                        <p:strVal val="visible"/>
                                      </p:to>
                                    </p:set>
                                    <p:animEffect transition="in" filter="fade">
                                      <p:cBhvr>
                                        <p:cTn id="36" dur="1000"/>
                                        <p:tgtEl>
                                          <p:spTgt spid="20">
                                            <p:txEl>
                                              <p:pRg st="4" end="4"/>
                                            </p:txEl>
                                          </p:spTgt>
                                        </p:tgtEl>
                                      </p:cBhvr>
                                    </p:animEffect>
                                    <p:anim calcmode="lin" valueType="num">
                                      <p:cBhvr>
                                        <p:cTn id="37"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79E7E6-EEC6-41BD-8477-7C4FAEE64C9D}"/>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5" name="Title 2">
            <a:extLst>
              <a:ext uri="{FF2B5EF4-FFF2-40B4-BE49-F238E27FC236}">
                <a16:creationId xmlns:a16="http://schemas.microsoft.com/office/drawing/2014/main" id="{D3E3AB82-A68B-57A8-7DE4-167A8102D71A}"/>
              </a:ext>
            </a:extLst>
          </p:cNvPr>
          <p:cNvSpPr>
            <a:spLocks noGrp="1"/>
          </p:cNvSpPr>
          <p:nvPr>
            <p:ph type="title"/>
          </p:nvPr>
        </p:nvSpPr>
        <p:spPr>
          <a:xfrm>
            <a:off x="443997" y="192024"/>
            <a:ext cx="8257032" cy="731520"/>
          </a:xfrm>
        </p:spPr>
        <p:txBody>
          <a:bodyPr/>
          <a:lstStyle/>
          <a:p>
            <a:r>
              <a:rPr lang="en-US"/>
              <a:t>Global Variables in Reporting</a:t>
            </a:r>
          </a:p>
        </p:txBody>
      </p:sp>
      <p:sp>
        <p:nvSpPr>
          <p:cNvPr id="20" name="Text Placeholder 1">
            <a:extLst>
              <a:ext uri="{FF2B5EF4-FFF2-40B4-BE49-F238E27FC236}">
                <a16:creationId xmlns:a16="http://schemas.microsoft.com/office/drawing/2014/main" id="{06E91AA2-279D-5DA9-DE68-4CEEED343BA0}"/>
              </a:ext>
            </a:extLst>
          </p:cNvPr>
          <p:cNvSpPr txBox="1">
            <a:spLocks/>
          </p:cNvSpPr>
          <p:nvPr/>
        </p:nvSpPr>
        <p:spPr>
          <a:xfrm>
            <a:off x="443484" y="1087433"/>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b="1" dirty="0"/>
              <a:t>Global Variables </a:t>
            </a:r>
            <a:r>
              <a:rPr lang="en-US" sz="1400" dirty="0"/>
              <a:t>are configured in </a:t>
            </a:r>
            <a:r>
              <a:rPr lang="en-US" sz="1400" u="sng" dirty="0"/>
              <a:t>Management Portal </a:t>
            </a:r>
            <a:r>
              <a:rPr lang="en-US" sz="1400" dirty="0"/>
              <a:t>and can be used in the flows.</a:t>
            </a:r>
          </a:p>
          <a:p>
            <a:pPr lvl="1"/>
            <a:r>
              <a:rPr lang="en-US" sz="1200" dirty="0"/>
              <a:t>They can be used to </a:t>
            </a:r>
            <a:r>
              <a:rPr lang="en-US" sz="1200" u="sng" dirty="0"/>
              <a:t>store information for flow operations, to store custom information for Reporting or to provide additional context to agents</a:t>
            </a:r>
            <a:r>
              <a:rPr lang="en-US" sz="1200" dirty="0"/>
              <a:t>.</a:t>
            </a:r>
          </a:p>
          <a:p>
            <a:pPr lvl="1"/>
            <a:r>
              <a:rPr lang="en-US" sz="1200" dirty="0"/>
              <a:t>To be visible in Analyzer, they need to be set as </a:t>
            </a:r>
            <a:r>
              <a:rPr lang="en-US" sz="1200" b="1" dirty="0"/>
              <a:t>Reportable </a:t>
            </a:r>
            <a:r>
              <a:rPr lang="en-US" sz="1200" dirty="0"/>
              <a:t>during configuration.</a:t>
            </a:r>
          </a:p>
          <a:p>
            <a:r>
              <a:rPr lang="en-GB" sz="1400" dirty="0"/>
              <a:t>They can be of type </a:t>
            </a:r>
            <a:r>
              <a:rPr lang="en-GB" sz="1400" b="1" dirty="0"/>
              <a:t>String, Integer, Date Time, Boolean </a:t>
            </a:r>
            <a:r>
              <a:rPr lang="en-GB" sz="1400" dirty="0"/>
              <a:t>or </a:t>
            </a:r>
            <a:r>
              <a:rPr lang="en-GB" sz="1400" b="1" dirty="0"/>
              <a:t>Decimal.</a:t>
            </a:r>
          </a:p>
          <a:p>
            <a:r>
              <a:rPr lang="en-GB" sz="1400" dirty="0"/>
              <a:t>We can have up to maximum </a:t>
            </a:r>
            <a:r>
              <a:rPr lang="en-GB" sz="1400" b="1" dirty="0"/>
              <a:t>100</a:t>
            </a:r>
            <a:r>
              <a:rPr lang="en-GB" sz="1400" dirty="0"/>
              <a:t> Global Variables set as Reportable in a tenant.</a:t>
            </a:r>
          </a:p>
        </p:txBody>
      </p:sp>
      <p:pic>
        <p:nvPicPr>
          <p:cNvPr id="6" name="Picture 5" descr="A screenshot of a computer&#10;&#10;Description automatically generated">
            <a:extLst>
              <a:ext uri="{FF2B5EF4-FFF2-40B4-BE49-F238E27FC236}">
                <a16:creationId xmlns:a16="http://schemas.microsoft.com/office/drawing/2014/main" id="{4D725C4E-6D13-2137-0A71-13332E17624F}"/>
              </a:ext>
            </a:extLst>
          </p:cNvPr>
          <p:cNvPicPr>
            <a:picLocks noChangeAspect="1"/>
          </p:cNvPicPr>
          <p:nvPr/>
        </p:nvPicPr>
        <p:blipFill>
          <a:blip r:embed="rId4"/>
          <a:stretch>
            <a:fillRect/>
          </a:stretch>
        </p:blipFill>
        <p:spPr>
          <a:xfrm>
            <a:off x="4339590" y="3128894"/>
            <a:ext cx="4459275" cy="1495326"/>
          </a:xfrm>
          <a:prstGeom prst="rect">
            <a:avLst/>
          </a:prstGeom>
          <a:ln>
            <a:solidFill>
              <a:srgbClr val="00B050"/>
            </a:solidFill>
          </a:ln>
          <a:effectLst>
            <a:outerShdw blurRad="50800" dist="38100" dir="2700000" algn="tl" rotWithShape="0">
              <a:prstClr val="black">
                <a:alpha val="40000"/>
              </a:prstClr>
            </a:outerShdw>
          </a:effectLst>
        </p:spPr>
      </p:pic>
      <p:pic>
        <p:nvPicPr>
          <p:cNvPr id="8" name="Picture 7" descr="A screenshot of a computer&#10;&#10;Description automatically generated">
            <a:extLst>
              <a:ext uri="{FF2B5EF4-FFF2-40B4-BE49-F238E27FC236}">
                <a16:creationId xmlns:a16="http://schemas.microsoft.com/office/drawing/2014/main" id="{169A9A37-C754-70EF-CC89-30A195D1BF15}"/>
              </a:ext>
            </a:extLst>
          </p:cNvPr>
          <p:cNvPicPr>
            <a:picLocks noChangeAspect="1"/>
          </p:cNvPicPr>
          <p:nvPr/>
        </p:nvPicPr>
        <p:blipFill>
          <a:blip r:embed="rId5"/>
          <a:stretch>
            <a:fillRect/>
          </a:stretch>
        </p:blipFill>
        <p:spPr>
          <a:xfrm>
            <a:off x="3798150" y="1136533"/>
            <a:ext cx="4572000" cy="1831019"/>
          </a:xfrm>
          <a:prstGeom prst="rect">
            <a:avLst/>
          </a:prstGeom>
          <a:ln>
            <a:solidFill>
              <a:srgbClr val="00B050"/>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EA05E016-5B0B-EA08-E046-0F7FF6AA14EC}"/>
              </a:ext>
            </a:extLst>
          </p:cNvPr>
          <p:cNvSpPr>
            <a:spLocks noGrp="1"/>
          </p:cNvSpPr>
          <p:nvPr>
            <p:ph type="sldNum" sz="quarter" idx="4"/>
          </p:nvPr>
        </p:nvSpPr>
        <p:spPr/>
        <p:txBody>
          <a:bodyPr/>
          <a:lstStyle/>
          <a:p>
            <a:fld id="{96A97DD0-5BE7-4856-A2A9-C42C6688E607}" type="slidenum">
              <a:rPr lang="en-US" smtClean="0"/>
              <a:pPr/>
              <a:t>43</a:t>
            </a:fld>
            <a:endParaRPr lang="en-US" dirty="0"/>
          </a:p>
        </p:txBody>
      </p:sp>
    </p:spTree>
    <p:custDataLst>
      <p:tags r:id="rId1"/>
    </p:custDataLst>
    <p:extLst>
      <p:ext uri="{BB962C8B-B14F-4D97-AF65-F5344CB8AC3E}">
        <p14:creationId xmlns:p14="http://schemas.microsoft.com/office/powerpoint/2010/main" val="384045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1000"/>
                                        <p:tgtEl>
                                          <p:spTgt spid="20">
                                            <p:txEl>
                                              <p:pRg st="1" end="1"/>
                                            </p:txEl>
                                          </p:spTgt>
                                        </p:tgtEl>
                                      </p:cBhvr>
                                    </p:animEffect>
                                    <p:anim calcmode="lin" valueType="num">
                                      <p:cBhvr>
                                        <p:cTn id="20"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1000"/>
                                        <p:tgtEl>
                                          <p:spTgt spid="20">
                                            <p:txEl>
                                              <p:pRg st="2" end="2"/>
                                            </p:txEl>
                                          </p:spTgt>
                                        </p:tgtEl>
                                      </p:cBhvr>
                                    </p:animEffect>
                                    <p:anim calcmode="lin" valueType="num">
                                      <p:cBhvr>
                                        <p:cTn id="25"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0">
                                            <p:txEl>
                                              <p:pRg st="3" end="3"/>
                                            </p:txEl>
                                          </p:spTgt>
                                        </p:tgtEl>
                                        <p:attrNameLst>
                                          <p:attrName>style.visibility</p:attrName>
                                        </p:attrNameLst>
                                      </p:cBhvr>
                                      <p:to>
                                        <p:strVal val="visible"/>
                                      </p:to>
                                    </p:set>
                                    <p:animEffect transition="in" filter="fade">
                                      <p:cBhvr>
                                        <p:cTn id="34" dur="1000"/>
                                        <p:tgtEl>
                                          <p:spTgt spid="20">
                                            <p:txEl>
                                              <p:pRg st="3" end="3"/>
                                            </p:txEl>
                                          </p:spTgt>
                                        </p:tgtEl>
                                      </p:cBhvr>
                                    </p:animEffect>
                                    <p:anim calcmode="lin" valueType="num">
                                      <p:cBhvr>
                                        <p:cTn id="35"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0">
                                            <p:txEl>
                                              <p:pRg st="4" end="4"/>
                                            </p:txEl>
                                          </p:spTgt>
                                        </p:tgtEl>
                                        <p:attrNameLst>
                                          <p:attrName>style.visibility</p:attrName>
                                        </p:attrNameLst>
                                      </p:cBhvr>
                                      <p:to>
                                        <p:strVal val="visible"/>
                                      </p:to>
                                    </p:set>
                                    <p:animEffect transition="in" filter="fade">
                                      <p:cBhvr>
                                        <p:cTn id="39" dur="1000"/>
                                        <p:tgtEl>
                                          <p:spTgt spid="20">
                                            <p:txEl>
                                              <p:pRg st="4" end="4"/>
                                            </p:txEl>
                                          </p:spTgt>
                                        </p:tgtEl>
                                      </p:cBhvr>
                                    </p:animEffect>
                                    <p:anim calcmode="lin" valueType="num">
                                      <p:cBhvr>
                                        <p:cTn id="40"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Analyzer</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2000" dirty="0">
                <a:solidFill>
                  <a:schemeClr val="bg2"/>
                </a:solidFill>
              </a:rPr>
              <a:t>Exercise 1.2: Using Stock Reports &amp; Extending their Capabilities</a:t>
            </a:r>
          </a:p>
          <a:p>
            <a:pPr marL="0" indent="0">
              <a:buFont typeface="Arial" charset="0"/>
              <a:buNone/>
            </a:pPr>
            <a:r>
              <a:rPr lang="en-GB" sz="2000" i="1" dirty="0">
                <a:solidFill>
                  <a:srgbClr val="00B0F0"/>
                </a:solidFill>
              </a:rPr>
              <a:t>What did we learn?</a:t>
            </a:r>
          </a:p>
          <a:p>
            <a:r>
              <a:rPr lang="en-GB" sz="2000" i="1" dirty="0">
                <a:solidFill>
                  <a:srgbClr val="00B0F0"/>
                </a:solidFill>
              </a:rPr>
              <a:t>How to find &amp; run Stock reports based on our target KPIs</a:t>
            </a:r>
          </a:p>
          <a:p>
            <a:r>
              <a:rPr lang="en-GB" sz="2000" i="1" dirty="0">
                <a:solidFill>
                  <a:srgbClr val="00B0F0"/>
                </a:solidFill>
              </a:rPr>
              <a:t>Report options: Edit, Save-As, Schedule Report, Export</a:t>
            </a:r>
          </a:p>
          <a:p>
            <a:r>
              <a:rPr lang="en-GB" sz="2000" i="1" dirty="0">
                <a:solidFill>
                  <a:srgbClr val="00B0F0"/>
                </a:solidFill>
              </a:rPr>
              <a:t>Report Capabilities: Skill-Based Reporting, Omnichannel Reporting, Transition Reports, Queue-Based Reporting</a:t>
            </a:r>
          </a:p>
          <a:p>
            <a:r>
              <a:rPr lang="en-GB" sz="2000" i="1" dirty="0">
                <a:solidFill>
                  <a:srgbClr val="00B0F0"/>
                </a:solidFill>
              </a:rPr>
              <a:t>Report Functionalities: Run-Mode Filtering, Drill-down, Global Variables</a:t>
            </a: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15 min</a:t>
            </a:r>
          </a:p>
        </p:txBody>
      </p:sp>
      <p:sp>
        <p:nvSpPr>
          <p:cNvPr id="5" name="Slide Number Placeholder 4">
            <a:extLst>
              <a:ext uri="{FF2B5EF4-FFF2-40B4-BE49-F238E27FC236}">
                <a16:creationId xmlns:a16="http://schemas.microsoft.com/office/drawing/2014/main" id="{6C9137B4-A753-8CFC-1743-BB476B90272E}"/>
              </a:ext>
            </a:extLst>
          </p:cNvPr>
          <p:cNvSpPr>
            <a:spLocks noGrp="1"/>
          </p:cNvSpPr>
          <p:nvPr>
            <p:ph type="sldNum" sz="quarter" idx="4"/>
          </p:nvPr>
        </p:nvSpPr>
        <p:spPr/>
        <p:txBody>
          <a:bodyPr/>
          <a:lstStyle/>
          <a:p>
            <a:fld id="{96A97DD0-5BE7-4856-A2A9-C42C6688E607}" type="slidenum">
              <a:rPr lang="en-US" smtClean="0"/>
              <a:pPr/>
              <a:t>44</a:t>
            </a:fld>
            <a:endParaRPr lang="en-US" dirty="0"/>
          </a:p>
        </p:txBody>
      </p:sp>
    </p:spTree>
    <p:extLst>
      <p:ext uri="{BB962C8B-B14F-4D97-AF65-F5344CB8AC3E}">
        <p14:creationId xmlns:p14="http://schemas.microsoft.com/office/powerpoint/2010/main" val="372853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2012295-649F-810C-3D30-1E96555D28E9}"/>
              </a:ext>
            </a:extLst>
          </p:cNvPr>
          <p:cNvPicPr>
            <a:picLocks noChangeAspect="1"/>
          </p:cNvPicPr>
          <p:nvPr/>
        </p:nvPicPr>
        <p:blipFill>
          <a:blip r:embed="rId3"/>
          <a:stretch>
            <a:fillRect/>
          </a:stretch>
        </p:blipFill>
        <p:spPr>
          <a:xfrm>
            <a:off x="252897" y="1074942"/>
            <a:ext cx="4802808" cy="2696817"/>
          </a:xfrm>
          <a:prstGeom prst="rect">
            <a:avLst/>
          </a:prstGeom>
          <a:ln>
            <a:solidFill>
              <a:srgbClr val="00B050"/>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a:t>Anatomy of a Visualization</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Oval 9">
            <a:extLst>
              <a:ext uri="{FF2B5EF4-FFF2-40B4-BE49-F238E27FC236}">
                <a16:creationId xmlns:a16="http://schemas.microsoft.com/office/drawing/2014/main" id="{96D78069-ED8C-0013-F593-BD1E3373790E}"/>
              </a:ext>
            </a:extLst>
          </p:cNvPr>
          <p:cNvSpPr/>
          <p:nvPr/>
        </p:nvSpPr>
        <p:spPr>
          <a:xfrm>
            <a:off x="1116835" y="108971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1</a:t>
            </a:r>
          </a:p>
        </p:txBody>
      </p:sp>
      <p:sp>
        <p:nvSpPr>
          <p:cNvPr id="15" name="Text Placeholder 1">
            <a:extLst>
              <a:ext uri="{FF2B5EF4-FFF2-40B4-BE49-F238E27FC236}">
                <a16:creationId xmlns:a16="http://schemas.microsoft.com/office/drawing/2014/main" id="{DA962E61-939D-0534-3243-FA39B07DA434}"/>
              </a:ext>
            </a:extLst>
          </p:cNvPr>
          <p:cNvSpPr txBox="1">
            <a:spLocks/>
          </p:cNvSpPr>
          <p:nvPr/>
        </p:nvSpPr>
        <p:spPr>
          <a:xfrm>
            <a:off x="5384759" y="973440"/>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Visualization Scope &amp; View</a:t>
            </a:r>
          </a:p>
          <a:p>
            <a:pPr marL="0" indent="0">
              <a:buNone/>
            </a:pPr>
            <a:r>
              <a:rPr lang="en-US" sz="1200" dirty="0"/>
              <a:t>1. Select the repository</a:t>
            </a:r>
          </a:p>
          <a:p>
            <a:pPr marL="0" indent="0">
              <a:buNone/>
            </a:pPr>
            <a:r>
              <a:rPr lang="en-US" sz="1200" dirty="0"/>
              <a:t>2. Select time period (Realtime/Historical)</a:t>
            </a:r>
          </a:p>
          <a:p>
            <a:pPr marL="0" indent="0">
              <a:buNone/>
            </a:pPr>
            <a:r>
              <a:rPr lang="en-US" sz="1200" dirty="0"/>
              <a:t>3. Select Interval (Historical) or Duration &amp; Refresh (Realtime)</a:t>
            </a:r>
          </a:p>
          <a:p>
            <a:pPr marL="0" indent="0">
              <a:buNone/>
            </a:pPr>
            <a:r>
              <a:rPr lang="en-US" sz="1200" dirty="0"/>
              <a:t>4. Select the Data Output format</a:t>
            </a:r>
          </a:p>
          <a:p>
            <a:pPr marL="0" indent="0">
              <a:buNone/>
            </a:pPr>
            <a:endParaRPr lang="en-GB" sz="1200" dirty="0"/>
          </a:p>
        </p:txBody>
      </p:sp>
      <p:sp>
        <p:nvSpPr>
          <p:cNvPr id="16" name="Oval 15">
            <a:extLst>
              <a:ext uri="{FF2B5EF4-FFF2-40B4-BE49-F238E27FC236}">
                <a16:creationId xmlns:a16="http://schemas.microsoft.com/office/drawing/2014/main" id="{991DFFB4-706E-CB8E-72AC-143760D3030B}"/>
              </a:ext>
            </a:extLst>
          </p:cNvPr>
          <p:cNvSpPr/>
          <p:nvPr/>
        </p:nvSpPr>
        <p:spPr>
          <a:xfrm>
            <a:off x="961461" y="210043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2</a:t>
            </a:r>
          </a:p>
        </p:txBody>
      </p:sp>
      <p:sp>
        <p:nvSpPr>
          <p:cNvPr id="17" name="Oval 16">
            <a:extLst>
              <a:ext uri="{FF2B5EF4-FFF2-40B4-BE49-F238E27FC236}">
                <a16:creationId xmlns:a16="http://schemas.microsoft.com/office/drawing/2014/main" id="{9E77EFAF-3CB2-3927-8EFB-C37C9D837567}"/>
              </a:ext>
            </a:extLst>
          </p:cNvPr>
          <p:cNvSpPr/>
          <p:nvPr/>
        </p:nvSpPr>
        <p:spPr>
          <a:xfrm>
            <a:off x="883774" y="286142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3</a:t>
            </a:r>
          </a:p>
        </p:txBody>
      </p:sp>
      <p:sp>
        <p:nvSpPr>
          <p:cNvPr id="18" name="Oval 17">
            <a:extLst>
              <a:ext uri="{FF2B5EF4-FFF2-40B4-BE49-F238E27FC236}">
                <a16:creationId xmlns:a16="http://schemas.microsoft.com/office/drawing/2014/main" id="{AD319AB9-AA9B-D7B8-E7E9-2CB39E6D83F0}"/>
              </a:ext>
            </a:extLst>
          </p:cNvPr>
          <p:cNvSpPr/>
          <p:nvPr/>
        </p:nvSpPr>
        <p:spPr>
          <a:xfrm>
            <a:off x="2576614" y="208714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4</a:t>
            </a:r>
          </a:p>
        </p:txBody>
      </p:sp>
      <p:sp>
        <p:nvSpPr>
          <p:cNvPr id="2" name="Slide Number Placeholder 1">
            <a:extLst>
              <a:ext uri="{FF2B5EF4-FFF2-40B4-BE49-F238E27FC236}">
                <a16:creationId xmlns:a16="http://schemas.microsoft.com/office/drawing/2014/main" id="{95D68176-F61F-747A-80AC-739BC4C84A34}"/>
              </a:ext>
            </a:extLst>
          </p:cNvPr>
          <p:cNvSpPr>
            <a:spLocks noGrp="1"/>
          </p:cNvSpPr>
          <p:nvPr>
            <p:ph type="sldNum" sz="quarter" idx="4"/>
          </p:nvPr>
        </p:nvSpPr>
        <p:spPr/>
        <p:txBody>
          <a:bodyPr/>
          <a:lstStyle/>
          <a:p>
            <a:fld id="{96A97DD0-5BE7-4856-A2A9-C42C6688E607}" type="slidenum">
              <a:rPr lang="en-US" smtClean="0"/>
              <a:pPr/>
              <a:t>45</a:t>
            </a:fld>
            <a:endParaRPr lang="en-US" dirty="0"/>
          </a:p>
        </p:txBody>
      </p:sp>
    </p:spTree>
    <p:extLst>
      <p:ext uri="{BB962C8B-B14F-4D97-AF65-F5344CB8AC3E}">
        <p14:creationId xmlns:p14="http://schemas.microsoft.com/office/powerpoint/2010/main" val="41110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fade">
                                      <p:cBhvr>
                                        <p:cTn id="7" dur="1000"/>
                                        <p:tgtEl>
                                          <p:spTgt spid="15">
                                            <p:txEl>
                                              <p:pRg st="1" end="1"/>
                                            </p:txEl>
                                          </p:spTgt>
                                        </p:tgtEl>
                                      </p:cBhvr>
                                    </p:animEffect>
                                    <p:anim calcmode="lin" valueType="num">
                                      <p:cBhvr>
                                        <p:cTn id="8"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fade">
                                      <p:cBhvr>
                                        <p:cTn id="19" dur="1000"/>
                                        <p:tgtEl>
                                          <p:spTgt spid="15">
                                            <p:txEl>
                                              <p:pRg st="2" end="2"/>
                                            </p:txEl>
                                          </p:spTgt>
                                        </p:tgtEl>
                                      </p:cBhvr>
                                    </p:animEffect>
                                    <p:anim calcmode="lin" valueType="num">
                                      <p:cBhvr>
                                        <p:cTn id="20"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animEffect transition="in" filter="fade">
                                      <p:cBhvr>
                                        <p:cTn id="31" dur="1000"/>
                                        <p:tgtEl>
                                          <p:spTgt spid="15">
                                            <p:txEl>
                                              <p:pRg st="3" end="3"/>
                                            </p:txEl>
                                          </p:spTgt>
                                        </p:tgtEl>
                                      </p:cBhvr>
                                    </p:animEffect>
                                    <p:anim calcmode="lin" valueType="num">
                                      <p:cBhvr>
                                        <p:cTn id="32"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5">
                                            <p:txEl>
                                              <p:pRg st="4" end="4"/>
                                            </p:txEl>
                                          </p:spTgt>
                                        </p:tgtEl>
                                        <p:attrNameLst>
                                          <p:attrName>style.visibility</p:attrName>
                                        </p:attrNameLst>
                                      </p:cBhvr>
                                      <p:to>
                                        <p:strVal val="visible"/>
                                      </p:to>
                                    </p:set>
                                    <p:animEffect transition="in" filter="fade">
                                      <p:cBhvr>
                                        <p:cTn id="43" dur="1000"/>
                                        <p:tgtEl>
                                          <p:spTgt spid="15">
                                            <p:txEl>
                                              <p:pRg st="4" end="4"/>
                                            </p:txEl>
                                          </p:spTgt>
                                        </p:tgtEl>
                                      </p:cBhvr>
                                    </p:animEffect>
                                    <p:anim calcmode="lin" valueType="num">
                                      <p:cBhvr>
                                        <p:cTn id="44"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45"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anim calcmode="lin" valueType="num">
                                      <p:cBhvr>
                                        <p:cTn id="49" dur="1000" fill="hold"/>
                                        <p:tgtEl>
                                          <p:spTgt spid="18"/>
                                        </p:tgtEl>
                                        <p:attrNameLst>
                                          <p:attrName>ppt_x</p:attrName>
                                        </p:attrNameLst>
                                      </p:cBhvr>
                                      <p:tavLst>
                                        <p:tav tm="0">
                                          <p:val>
                                            <p:strVal val="#ppt_x"/>
                                          </p:val>
                                        </p:tav>
                                        <p:tav tm="100000">
                                          <p:val>
                                            <p:strVal val="#ppt_x"/>
                                          </p:val>
                                        </p:tav>
                                      </p:tavLst>
                                    </p:anim>
                                    <p:anim calcmode="lin" valueType="num">
                                      <p:cBhvr>
                                        <p:cTn id="5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Data Output Formats</a:t>
            </a:r>
          </a:p>
        </p:txBody>
      </p:sp>
      <p:sp>
        <p:nvSpPr>
          <p:cNvPr id="9" name="Text Placeholder 1">
            <a:extLst>
              <a:ext uri="{FF2B5EF4-FFF2-40B4-BE49-F238E27FC236}">
                <a16:creationId xmlns:a16="http://schemas.microsoft.com/office/drawing/2014/main" id="{507A06E6-B8F8-583C-5408-1C48FD8771A4}"/>
              </a:ext>
            </a:extLst>
          </p:cNvPr>
          <p:cNvSpPr txBox="1">
            <a:spLocks/>
          </p:cNvSpPr>
          <p:nvPr/>
        </p:nvSpPr>
        <p:spPr>
          <a:xfrm>
            <a:off x="5913885" y="973438"/>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Supported Data Output Types:</a:t>
            </a:r>
          </a:p>
          <a:p>
            <a:pPr marL="0" indent="0">
              <a:buNone/>
            </a:pPr>
            <a:r>
              <a:rPr lang="en-US" sz="1200" dirty="0"/>
              <a:t>1. Table</a:t>
            </a:r>
          </a:p>
          <a:p>
            <a:pPr marL="0" indent="0">
              <a:buNone/>
            </a:pPr>
            <a:r>
              <a:rPr lang="en-US" sz="1200" dirty="0"/>
              <a:t>2. Heat Map</a:t>
            </a:r>
          </a:p>
          <a:p>
            <a:pPr marL="0" indent="0">
              <a:buNone/>
            </a:pPr>
            <a:r>
              <a:rPr lang="en-US" sz="1200" dirty="0"/>
              <a:t>3. Row Heat Map</a:t>
            </a:r>
          </a:p>
          <a:p>
            <a:pPr marL="0" indent="0">
              <a:buNone/>
            </a:pPr>
            <a:r>
              <a:rPr lang="en-US" sz="1200" dirty="0"/>
              <a:t>4. Column Heat Map</a:t>
            </a:r>
          </a:p>
          <a:p>
            <a:pPr marL="0" indent="0">
              <a:buNone/>
            </a:pPr>
            <a:r>
              <a:rPr lang="en-US" sz="1200" dirty="0"/>
              <a:t>5. Line Chart</a:t>
            </a:r>
          </a:p>
          <a:p>
            <a:pPr marL="0" indent="0">
              <a:buNone/>
            </a:pPr>
            <a:r>
              <a:rPr lang="en-US" sz="1200" dirty="0"/>
              <a:t>6. Bar Chart</a:t>
            </a:r>
          </a:p>
          <a:p>
            <a:pPr marL="0" indent="0">
              <a:buNone/>
            </a:pPr>
            <a:r>
              <a:rPr lang="en-US" sz="1200" dirty="0"/>
              <a:t>7. Area Chart</a:t>
            </a:r>
          </a:p>
          <a:p>
            <a:pPr marL="0" indent="0">
              <a:buNone/>
            </a:pPr>
            <a:r>
              <a:rPr lang="en-US" sz="1200" dirty="0"/>
              <a:t>8. Pie Chart</a:t>
            </a:r>
          </a:p>
          <a:p>
            <a:pPr marL="0" indent="0">
              <a:buNone/>
            </a:pPr>
            <a:r>
              <a:rPr lang="en-US" sz="1200" dirty="0"/>
              <a:t>9. Sparkline Chart</a:t>
            </a:r>
            <a:endParaRPr lang="en-GB" sz="1200" dirty="0"/>
          </a:p>
        </p:txBody>
      </p:sp>
      <p:pic>
        <p:nvPicPr>
          <p:cNvPr id="10" name="Picture 9">
            <a:extLst>
              <a:ext uri="{FF2B5EF4-FFF2-40B4-BE49-F238E27FC236}">
                <a16:creationId xmlns:a16="http://schemas.microsoft.com/office/drawing/2014/main" id="{A4694AFB-16D2-0F71-B071-D90123EB5E1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765456" y="2798225"/>
            <a:ext cx="2625175" cy="1561104"/>
          </a:xfrm>
          <a:prstGeom prst="rect">
            <a:avLst/>
          </a:prstGeom>
          <a:blipFill>
            <a:blip r:embed="rId5" cstate="print"/>
            <a:stretch>
              <a:fillRect/>
            </a:stretch>
          </a:blipFill>
          <a:ln w="25400">
            <a:solidFill>
              <a:srgbClr val="00B050"/>
            </a:solidFill>
          </a:ln>
        </p:spPr>
      </p:pic>
      <p:pic>
        <p:nvPicPr>
          <p:cNvPr id="11" name="Picture 10">
            <a:extLst>
              <a:ext uri="{FF2B5EF4-FFF2-40B4-BE49-F238E27FC236}">
                <a16:creationId xmlns:a16="http://schemas.microsoft.com/office/drawing/2014/main" id="{E8805EFA-8AAE-5574-AAE3-36BBD2FAD9C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095" y="2798226"/>
            <a:ext cx="2619304" cy="1561105"/>
          </a:xfrm>
          <a:prstGeom prst="rect">
            <a:avLst/>
          </a:prstGeom>
          <a:blipFill>
            <a:blip r:embed="rId5" cstate="print"/>
            <a:stretch>
              <a:fillRect/>
            </a:stretch>
          </a:blipFill>
          <a:ln w="25400">
            <a:solidFill>
              <a:srgbClr val="00B050"/>
            </a:solidFill>
          </a:ln>
        </p:spPr>
      </p:pic>
      <p:pic>
        <p:nvPicPr>
          <p:cNvPr id="12" name="Picture 11">
            <a:extLst>
              <a:ext uri="{FF2B5EF4-FFF2-40B4-BE49-F238E27FC236}">
                <a16:creationId xmlns:a16="http://schemas.microsoft.com/office/drawing/2014/main" id="{51B92F7D-4369-CC7A-9292-231BDCB5EEA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765455" y="1094246"/>
            <a:ext cx="2619304" cy="1561105"/>
          </a:xfrm>
          <a:prstGeom prst="rect">
            <a:avLst/>
          </a:prstGeom>
          <a:blipFill>
            <a:blip r:embed="rId5" cstate="print"/>
            <a:stretch>
              <a:fillRect/>
            </a:stretch>
          </a:blipFill>
          <a:ln w="25400">
            <a:solidFill>
              <a:srgbClr val="00B050"/>
            </a:solidFill>
          </a:ln>
        </p:spPr>
      </p:pic>
      <p:pic>
        <p:nvPicPr>
          <p:cNvPr id="13" name="Picture 12">
            <a:extLst>
              <a:ext uri="{FF2B5EF4-FFF2-40B4-BE49-F238E27FC236}">
                <a16:creationId xmlns:a16="http://schemas.microsoft.com/office/drawing/2014/main" id="{0FFA7E65-8C41-44E0-E3E7-1D1C9ECD460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7818" y="1094246"/>
            <a:ext cx="2625176" cy="1561105"/>
          </a:xfrm>
          <a:prstGeom prst="rect">
            <a:avLst/>
          </a:prstGeom>
          <a:blipFill>
            <a:blip r:embed="rId5" cstate="print"/>
            <a:stretch>
              <a:fillRect/>
            </a:stretch>
          </a:blipFill>
          <a:ln w="25400">
            <a:solidFill>
              <a:srgbClr val="00B050"/>
            </a:solidFill>
          </a:ln>
        </p:spPr>
      </p:pic>
      <p:sp>
        <p:nvSpPr>
          <p:cNvPr id="3" name="Slide Number Placeholder 2">
            <a:extLst>
              <a:ext uri="{FF2B5EF4-FFF2-40B4-BE49-F238E27FC236}">
                <a16:creationId xmlns:a16="http://schemas.microsoft.com/office/drawing/2014/main" id="{79D773AE-A346-B2F9-F5D8-C9F2D2C800C0}"/>
              </a:ext>
            </a:extLst>
          </p:cNvPr>
          <p:cNvSpPr>
            <a:spLocks noGrp="1"/>
          </p:cNvSpPr>
          <p:nvPr>
            <p:ph type="sldNum" sz="quarter" idx="4"/>
          </p:nvPr>
        </p:nvSpPr>
        <p:spPr/>
        <p:txBody>
          <a:bodyPr/>
          <a:lstStyle/>
          <a:p>
            <a:fld id="{96A97DD0-5BE7-4856-A2A9-C42C6688E607}" type="slidenum">
              <a:rPr lang="en-US" smtClean="0"/>
              <a:pPr/>
              <a:t>46</a:t>
            </a:fld>
            <a:endParaRPr lang="en-US" dirty="0"/>
          </a:p>
        </p:txBody>
      </p:sp>
    </p:spTree>
    <p:custDataLst>
      <p:tags r:id="rId1"/>
    </p:custDataLst>
    <p:extLst>
      <p:ext uri="{BB962C8B-B14F-4D97-AF65-F5344CB8AC3E}">
        <p14:creationId xmlns:p14="http://schemas.microsoft.com/office/powerpoint/2010/main" val="413323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2012295-649F-810C-3D30-1E96555D28E9}"/>
              </a:ext>
            </a:extLst>
          </p:cNvPr>
          <p:cNvPicPr>
            <a:picLocks noChangeAspect="1"/>
          </p:cNvPicPr>
          <p:nvPr/>
        </p:nvPicPr>
        <p:blipFill>
          <a:blip r:embed="rId3"/>
          <a:stretch>
            <a:fillRect/>
          </a:stretch>
        </p:blipFill>
        <p:spPr>
          <a:xfrm>
            <a:off x="252897" y="1074942"/>
            <a:ext cx="4802808" cy="2696817"/>
          </a:xfrm>
          <a:prstGeom prst="rect">
            <a:avLst/>
          </a:prstGeom>
          <a:ln>
            <a:solidFill>
              <a:srgbClr val="00B050"/>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a:t>Anatomy of a Visualization</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Oval 9">
            <a:extLst>
              <a:ext uri="{FF2B5EF4-FFF2-40B4-BE49-F238E27FC236}">
                <a16:creationId xmlns:a16="http://schemas.microsoft.com/office/drawing/2014/main" id="{96D78069-ED8C-0013-F593-BD1E3373790E}"/>
              </a:ext>
            </a:extLst>
          </p:cNvPr>
          <p:cNvSpPr/>
          <p:nvPr/>
        </p:nvSpPr>
        <p:spPr>
          <a:xfrm>
            <a:off x="1116835" y="108971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1</a:t>
            </a:r>
          </a:p>
        </p:txBody>
      </p:sp>
      <p:sp>
        <p:nvSpPr>
          <p:cNvPr id="15" name="Text Placeholder 1">
            <a:extLst>
              <a:ext uri="{FF2B5EF4-FFF2-40B4-BE49-F238E27FC236}">
                <a16:creationId xmlns:a16="http://schemas.microsoft.com/office/drawing/2014/main" id="{DA962E61-939D-0534-3243-FA39B07DA434}"/>
              </a:ext>
            </a:extLst>
          </p:cNvPr>
          <p:cNvSpPr txBox="1">
            <a:spLocks/>
          </p:cNvSpPr>
          <p:nvPr/>
        </p:nvSpPr>
        <p:spPr>
          <a:xfrm>
            <a:off x="5384759" y="973440"/>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Visualization Scope &amp; View</a:t>
            </a:r>
          </a:p>
          <a:p>
            <a:pPr marL="0" indent="0">
              <a:buNone/>
            </a:pPr>
            <a:r>
              <a:rPr lang="en-US" sz="1200" dirty="0"/>
              <a:t>1. Select the repository</a:t>
            </a:r>
          </a:p>
          <a:p>
            <a:pPr marL="0" indent="0">
              <a:buNone/>
            </a:pPr>
            <a:r>
              <a:rPr lang="en-US" sz="1200" dirty="0"/>
              <a:t>2. Select time period (Realtime/Historical)</a:t>
            </a:r>
          </a:p>
          <a:p>
            <a:pPr marL="0" indent="0">
              <a:buNone/>
            </a:pPr>
            <a:r>
              <a:rPr lang="en-US" sz="1200" dirty="0"/>
              <a:t>3. Select Interval (Historical) or Duration &amp; Refresh (Realtime)</a:t>
            </a:r>
          </a:p>
          <a:p>
            <a:pPr marL="0" indent="0">
              <a:buNone/>
            </a:pPr>
            <a:r>
              <a:rPr lang="en-US" sz="1200" dirty="0"/>
              <a:t>4. Select the Data Output format</a:t>
            </a:r>
          </a:p>
          <a:p>
            <a:pPr marL="0" indent="0">
              <a:buNone/>
            </a:pPr>
            <a:r>
              <a:rPr lang="en-US" sz="1300" dirty="0">
                <a:solidFill>
                  <a:srgbClr val="00B0F0"/>
                </a:solidFill>
              </a:rPr>
              <a:t>Define the Data Set</a:t>
            </a:r>
          </a:p>
          <a:p>
            <a:pPr marL="0" indent="0">
              <a:buNone/>
            </a:pPr>
            <a:r>
              <a:rPr lang="en-US" sz="1200" dirty="0"/>
              <a:t>5. Choose the Profile Variables</a:t>
            </a:r>
          </a:p>
        </p:txBody>
      </p:sp>
      <p:sp>
        <p:nvSpPr>
          <p:cNvPr id="16" name="Oval 15">
            <a:extLst>
              <a:ext uri="{FF2B5EF4-FFF2-40B4-BE49-F238E27FC236}">
                <a16:creationId xmlns:a16="http://schemas.microsoft.com/office/drawing/2014/main" id="{991DFFB4-706E-CB8E-72AC-143760D3030B}"/>
              </a:ext>
            </a:extLst>
          </p:cNvPr>
          <p:cNvSpPr/>
          <p:nvPr/>
        </p:nvSpPr>
        <p:spPr>
          <a:xfrm>
            <a:off x="961461" y="210043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2</a:t>
            </a:r>
          </a:p>
        </p:txBody>
      </p:sp>
      <p:sp>
        <p:nvSpPr>
          <p:cNvPr id="17" name="Oval 16">
            <a:extLst>
              <a:ext uri="{FF2B5EF4-FFF2-40B4-BE49-F238E27FC236}">
                <a16:creationId xmlns:a16="http://schemas.microsoft.com/office/drawing/2014/main" id="{9E77EFAF-3CB2-3927-8EFB-C37C9D837567}"/>
              </a:ext>
            </a:extLst>
          </p:cNvPr>
          <p:cNvSpPr/>
          <p:nvPr/>
        </p:nvSpPr>
        <p:spPr>
          <a:xfrm>
            <a:off x="883774" y="286142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3</a:t>
            </a:r>
          </a:p>
        </p:txBody>
      </p:sp>
      <p:sp>
        <p:nvSpPr>
          <p:cNvPr id="18" name="Oval 17">
            <a:extLst>
              <a:ext uri="{FF2B5EF4-FFF2-40B4-BE49-F238E27FC236}">
                <a16:creationId xmlns:a16="http://schemas.microsoft.com/office/drawing/2014/main" id="{AD319AB9-AA9B-D7B8-E7E9-2CB39E6D83F0}"/>
              </a:ext>
            </a:extLst>
          </p:cNvPr>
          <p:cNvSpPr/>
          <p:nvPr/>
        </p:nvSpPr>
        <p:spPr>
          <a:xfrm>
            <a:off x="2576614" y="208714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4</a:t>
            </a:r>
          </a:p>
        </p:txBody>
      </p:sp>
      <p:sp>
        <p:nvSpPr>
          <p:cNvPr id="2" name="Oval 1">
            <a:extLst>
              <a:ext uri="{FF2B5EF4-FFF2-40B4-BE49-F238E27FC236}">
                <a16:creationId xmlns:a16="http://schemas.microsoft.com/office/drawing/2014/main" id="{9636C19C-6219-D83E-0CED-DBE31E5E640D}"/>
              </a:ext>
            </a:extLst>
          </p:cNvPr>
          <p:cNvSpPr/>
          <p:nvPr/>
        </p:nvSpPr>
        <p:spPr>
          <a:xfrm>
            <a:off x="3709674" y="1663073"/>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5</a:t>
            </a:r>
          </a:p>
        </p:txBody>
      </p:sp>
      <p:sp>
        <p:nvSpPr>
          <p:cNvPr id="6" name="Slide Number Placeholder 5">
            <a:extLst>
              <a:ext uri="{FF2B5EF4-FFF2-40B4-BE49-F238E27FC236}">
                <a16:creationId xmlns:a16="http://schemas.microsoft.com/office/drawing/2014/main" id="{FFF950A4-289E-FFC1-A4F8-D95499606B6E}"/>
              </a:ext>
            </a:extLst>
          </p:cNvPr>
          <p:cNvSpPr>
            <a:spLocks noGrp="1"/>
          </p:cNvSpPr>
          <p:nvPr>
            <p:ph type="sldNum" sz="quarter" idx="4"/>
          </p:nvPr>
        </p:nvSpPr>
        <p:spPr/>
        <p:txBody>
          <a:bodyPr/>
          <a:lstStyle/>
          <a:p>
            <a:fld id="{96A97DD0-5BE7-4856-A2A9-C42C6688E607}" type="slidenum">
              <a:rPr lang="en-US" smtClean="0"/>
              <a:pPr/>
              <a:t>47</a:t>
            </a:fld>
            <a:endParaRPr lang="en-US" dirty="0"/>
          </a:p>
        </p:txBody>
      </p:sp>
    </p:spTree>
    <p:extLst>
      <p:ext uri="{BB962C8B-B14F-4D97-AF65-F5344CB8AC3E}">
        <p14:creationId xmlns:p14="http://schemas.microsoft.com/office/powerpoint/2010/main" val="74699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6" end="6"/>
                                            </p:txEl>
                                          </p:spTgt>
                                        </p:tgtEl>
                                        <p:attrNameLst>
                                          <p:attrName>style.visibility</p:attrName>
                                        </p:attrNameLst>
                                      </p:cBhvr>
                                      <p:to>
                                        <p:strVal val="visible"/>
                                      </p:to>
                                    </p:set>
                                    <p:animEffect transition="in" filter="fade">
                                      <p:cBhvr>
                                        <p:cTn id="7" dur="1000"/>
                                        <p:tgtEl>
                                          <p:spTgt spid="15">
                                            <p:txEl>
                                              <p:pRg st="6" end="6"/>
                                            </p:txEl>
                                          </p:spTgt>
                                        </p:tgtEl>
                                      </p:cBhvr>
                                    </p:animEffect>
                                    <p:anim calcmode="lin" valueType="num">
                                      <p:cBhvr>
                                        <p:cTn id="8"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Profile Variables: Visualization Building Blocks</a:t>
            </a:r>
          </a:p>
        </p:txBody>
      </p:sp>
      <p:sp>
        <p:nvSpPr>
          <p:cNvPr id="3" name="Text Placeholder 1">
            <a:extLst>
              <a:ext uri="{FF2B5EF4-FFF2-40B4-BE49-F238E27FC236}">
                <a16:creationId xmlns:a16="http://schemas.microsoft.com/office/drawing/2014/main" id="{768F66E6-81EC-111D-A108-ADEB2137E1B0}"/>
              </a:ext>
            </a:extLst>
          </p:cNvPr>
          <p:cNvSpPr txBox="1">
            <a:spLocks/>
          </p:cNvSpPr>
          <p:nvPr/>
        </p:nvSpPr>
        <p:spPr>
          <a:xfrm>
            <a:off x="506235" y="1757211"/>
            <a:ext cx="3325535" cy="2894617"/>
          </a:xfrm>
          <a:prstGeom prst="rect">
            <a:avLst/>
          </a:prstGeom>
          <a:ln>
            <a:solidFill>
              <a:srgbClr val="00B050"/>
            </a:solidFill>
          </a:ln>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t>Textual value of a variable, e.g. Agent Name, Contact Session ID, Queue Name</a:t>
            </a:r>
            <a:br>
              <a:rPr lang="en-US" sz="1200" dirty="0"/>
            </a:br>
            <a:endParaRPr lang="en-US" sz="1200" dirty="0"/>
          </a:p>
          <a:p>
            <a:r>
              <a:rPr lang="en-US" sz="1200" dirty="0"/>
              <a:t>It can be:</a:t>
            </a:r>
          </a:p>
          <a:p>
            <a:pPr lvl="1"/>
            <a:r>
              <a:rPr lang="en-US" sz="1100" dirty="0"/>
              <a:t>Count: # of times the variable appears</a:t>
            </a:r>
          </a:p>
          <a:p>
            <a:pPr lvl="1"/>
            <a:r>
              <a:rPr lang="en-US" sz="1100" dirty="0"/>
              <a:t>Value: the actual value of the variable</a:t>
            </a:r>
          </a:p>
          <a:p>
            <a:pPr lvl="1"/>
            <a:r>
              <a:rPr lang="en-US" sz="1100" dirty="0"/>
              <a:t>Cardinality: Total Number of unique records of the variable</a:t>
            </a:r>
          </a:p>
        </p:txBody>
      </p:sp>
      <p:sp>
        <p:nvSpPr>
          <p:cNvPr id="5" name="Rounded Rectangle 4">
            <a:extLst>
              <a:ext uri="{FF2B5EF4-FFF2-40B4-BE49-F238E27FC236}">
                <a16:creationId xmlns:a16="http://schemas.microsoft.com/office/drawing/2014/main" id="{F6C72A38-C50B-E381-35C1-900BC9579509}"/>
              </a:ext>
            </a:extLst>
          </p:cNvPr>
          <p:cNvSpPr/>
          <p:nvPr/>
        </p:nvSpPr>
        <p:spPr>
          <a:xfrm>
            <a:off x="1307939" y="1153988"/>
            <a:ext cx="1713053" cy="2662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atin typeface="+mj-lt"/>
              </a:rPr>
              <a:t>Field</a:t>
            </a:r>
          </a:p>
        </p:txBody>
      </p:sp>
      <p:sp>
        <p:nvSpPr>
          <p:cNvPr id="6" name="Rounded Rectangle 5">
            <a:extLst>
              <a:ext uri="{FF2B5EF4-FFF2-40B4-BE49-F238E27FC236}">
                <a16:creationId xmlns:a16="http://schemas.microsoft.com/office/drawing/2014/main" id="{FD6B3206-5122-81CB-B81B-1AC8E6BCC8FF}"/>
              </a:ext>
            </a:extLst>
          </p:cNvPr>
          <p:cNvSpPr/>
          <p:nvPr/>
        </p:nvSpPr>
        <p:spPr>
          <a:xfrm>
            <a:off x="6123010" y="1153988"/>
            <a:ext cx="1713053" cy="26621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mj-lt"/>
              </a:rPr>
              <a:t>Measure</a:t>
            </a:r>
          </a:p>
        </p:txBody>
      </p:sp>
      <p:pic>
        <p:nvPicPr>
          <p:cNvPr id="15" name="Picture 14">
            <a:extLst>
              <a:ext uri="{FF2B5EF4-FFF2-40B4-BE49-F238E27FC236}">
                <a16:creationId xmlns:a16="http://schemas.microsoft.com/office/drawing/2014/main" id="{06A4755A-C1B0-0303-1C24-58CCCA673B5D}"/>
              </a:ext>
            </a:extLst>
          </p:cNvPr>
          <p:cNvPicPr>
            <a:picLocks noChangeAspect="1"/>
          </p:cNvPicPr>
          <p:nvPr/>
        </p:nvPicPr>
        <p:blipFill>
          <a:blip r:embed="rId4"/>
          <a:stretch>
            <a:fillRect/>
          </a:stretch>
        </p:blipFill>
        <p:spPr>
          <a:xfrm>
            <a:off x="824481" y="3552801"/>
            <a:ext cx="2840376" cy="873421"/>
          </a:xfrm>
          <a:prstGeom prst="rect">
            <a:avLst/>
          </a:prstGeom>
        </p:spPr>
      </p:pic>
      <p:sp>
        <p:nvSpPr>
          <p:cNvPr id="16" name="Text Placeholder 1">
            <a:extLst>
              <a:ext uri="{FF2B5EF4-FFF2-40B4-BE49-F238E27FC236}">
                <a16:creationId xmlns:a16="http://schemas.microsoft.com/office/drawing/2014/main" id="{2C0D9B95-175E-49C2-6256-8595B9518C22}"/>
              </a:ext>
            </a:extLst>
          </p:cNvPr>
          <p:cNvSpPr txBox="1">
            <a:spLocks/>
          </p:cNvSpPr>
          <p:nvPr/>
        </p:nvSpPr>
        <p:spPr>
          <a:xfrm>
            <a:off x="5312230" y="1757211"/>
            <a:ext cx="3325535" cy="2894617"/>
          </a:xfrm>
          <a:prstGeom prst="rect">
            <a:avLst/>
          </a:prstGeom>
          <a:ln>
            <a:solidFill>
              <a:srgbClr val="00B050"/>
            </a:solidFill>
          </a:ln>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t>Measures are computed values/aggregations (integer or decimal), e.g. Connected Duration, Hold Count</a:t>
            </a:r>
          </a:p>
          <a:p>
            <a:r>
              <a:rPr lang="en-US" sz="1200" dirty="0"/>
              <a:t>It can be either the value or an arithmetic operation:</a:t>
            </a:r>
          </a:p>
          <a:p>
            <a:pPr lvl="1"/>
            <a:r>
              <a:rPr lang="en-US" sz="1100" dirty="0"/>
              <a:t>Sum </a:t>
            </a:r>
          </a:p>
          <a:p>
            <a:pPr lvl="1"/>
            <a:r>
              <a:rPr lang="en-US" sz="1100" dirty="0"/>
              <a:t>Average</a:t>
            </a:r>
          </a:p>
          <a:p>
            <a:pPr lvl="1"/>
            <a:r>
              <a:rPr lang="en-US" sz="1100" dirty="0"/>
              <a:t>Count</a:t>
            </a:r>
          </a:p>
          <a:p>
            <a:pPr lvl="1"/>
            <a:r>
              <a:rPr lang="en-US" sz="1100" dirty="0"/>
              <a:t>Value</a:t>
            </a:r>
          </a:p>
          <a:p>
            <a:pPr lvl="1"/>
            <a:r>
              <a:rPr lang="en-US" sz="1100" dirty="0"/>
              <a:t>Minimum</a:t>
            </a:r>
          </a:p>
          <a:p>
            <a:pPr lvl="1"/>
            <a:r>
              <a:rPr lang="en-US" sz="1100" dirty="0"/>
              <a:t>Maximum</a:t>
            </a:r>
          </a:p>
        </p:txBody>
      </p:sp>
      <p:pic>
        <p:nvPicPr>
          <p:cNvPr id="19" name="Picture 18" descr="A screen shot of a computer&#10;&#10;Description automatically generated">
            <a:extLst>
              <a:ext uri="{FF2B5EF4-FFF2-40B4-BE49-F238E27FC236}">
                <a16:creationId xmlns:a16="http://schemas.microsoft.com/office/drawing/2014/main" id="{B13C23DC-B9C0-94E5-2257-EA642235F69C}"/>
              </a:ext>
            </a:extLst>
          </p:cNvPr>
          <p:cNvPicPr>
            <a:picLocks noChangeAspect="1"/>
          </p:cNvPicPr>
          <p:nvPr/>
        </p:nvPicPr>
        <p:blipFill>
          <a:blip r:embed="rId5"/>
          <a:stretch>
            <a:fillRect/>
          </a:stretch>
        </p:blipFill>
        <p:spPr>
          <a:xfrm>
            <a:off x="6585338" y="2880847"/>
            <a:ext cx="1971902" cy="1343908"/>
          </a:xfrm>
          <a:prstGeom prst="rect">
            <a:avLst/>
          </a:prstGeom>
        </p:spPr>
      </p:pic>
      <p:sp>
        <p:nvSpPr>
          <p:cNvPr id="8" name="Slide Number Placeholder 7">
            <a:extLst>
              <a:ext uri="{FF2B5EF4-FFF2-40B4-BE49-F238E27FC236}">
                <a16:creationId xmlns:a16="http://schemas.microsoft.com/office/drawing/2014/main" id="{967C091E-330A-9455-5FC2-A353E43F3DA2}"/>
              </a:ext>
            </a:extLst>
          </p:cNvPr>
          <p:cNvSpPr>
            <a:spLocks noGrp="1"/>
          </p:cNvSpPr>
          <p:nvPr>
            <p:ph type="sldNum" sz="quarter" idx="4"/>
          </p:nvPr>
        </p:nvSpPr>
        <p:spPr/>
        <p:txBody>
          <a:bodyPr/>
          <a:lstStyle/>
          <a:p>
            <a:fld id="{96A97DD0-5BE7-4856-A2A9-C42C6688E607}" type="slidenum">
              <a:rPr lang="en-US" smtClean="0"/>
              <a:pPr/>
              <a:t>48</a:t>
            </a:fld>
            <a:endParaRPr lang="en-US" dirty="0"/>
          </a:p>
        </p:txBody>
      </p:sp>
    </p:spTree>
    <p:custDataLst>
      <p:tags r:id="rId1"/>
    </p:custDataLst>
    <p:extLst>
      <p:ext uri="{BB962C8B-B14F-4D97-AF65-F5344CB8AC3E}">
        <p14:creationId xmlns:p14="http://schemas.microsoft.com/office/powerpoint/2010/main" val="207443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Profile Variables: Visualization Building Blocks</a:t>
            </a:r>
          </a:p>
        </p:txBody>
      </p:sp>
      <p:sp>
        <p:nvSpPr>
          <p:cNvPr id="3" name="Text Placeholder 1">
            <a:extLst>
              <a:ext uri="{FF2B5EF4-FFF2-40B4-BE49-F238E27FC236}">
                <a16:creationId xmlns:a16="http://schemas.microsoft.com/office/drawing/2014/main" id="{768F66E6-81EC-111D-A108-ADEB2137E1B0}"/>
              </a:ext>
            </a:extLst>
          </p:cNvPr>
          <p:cNvSpPr txBox="1">
            <a:spLocks/>
          </p:cNvSpPr>
          <p:nvPr/>
        </p:nvSpPr>
        <p:spPr>
          <a:xfrm>
            <a:off x="506235" y="1757211"/>
            <a:ext cx="3325535" cy="2894617"/>
          </a:xfrm>
          <a:prstGeom prst="rect">
            <a:avLst/>
          </a:prstGeom>
          <a:ln>
            <a:solidFill>
              <a:srgbClr val="00B050"/>
            </a:solidFill>
          </a:ln>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t>Combine multiple values of a field in one or more groups.</a:t>
            </a:r>
            <a:br>
              <a:rPr lang="en-US" sz="1200" dirty="0"/>
            </a:br>
            <a:endParaRPr lang="en-US" sz="1200" dirty="0"/>
          </a:p>
          <a:p>
            <a:r>
              <a:rPr lang="en-US" sz="1200" dirty="0"/>
              <a:t>Enhanced Fields created in one report can be saved and re-used in other visualizations.</a:t>
            </a:r>
            <a:endParaRPr lang="en-US" sz="1100" dirty="0"/>
          </a:p>
        </p:txBody>
      </p:sp>
      <p:sp>
        <p:nvSpPr>
          <p:cNvPr id="5" name="Rounded Rectangle 4">
            <a:extLst>
              <a:ext uri="{FF2B5EF4-FFF2-40B4-BE49-F238E27FC236}">
                <a16:creationId xmlns:a16="http://schemas.microsoft.com/office/drawing/2014/main" id="{F6C72A38-C50B-E381-35C1-900BC9579509}"/>
              </a:ext>
            </a:extLst>
          </p:cNvPr>
          <p:cNvSpPr/>
          <p:nvPr/>
        </p:nvSpPr>
        <p:spPr>
          <a:xfrm>
            <a:off x="1106657" y="1153988"/>
            <a:ext cx="2124690" cy="26621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mj-lt"/>
              </a:rPr>
              <a:t>Enhanced Field</a:t>
            </a:r>
          </a:p>
        </p:txBody>
      </p:sp>
      <p:sp>
        <p:nvSpPr>
          <p:cNvPr id="6" name="Rounded Rectangle 5">
            <a:extLst>
              <a:ext uri="{FF2B5EF4-FFF2-40B4-BE49-F238E27FC236}">
                <a16:creationId xmlns:a16="http://schemas.microsoft.com/office/drawing/2014/main" id="{FD6B3206-5122-81CB-B81B-1AC8E6BCC8FF}"/>
              </a:ext>
            </a:extLst>
          </p:cNvPr>
          <p:cNvSpPr/>
          <p:nvPr/>
        </p:nvSpPr>
        <p:spPr>
          <a:xfrm>
            <a:off x="6123010" y="1153988"/>
            <a:ext cx="1713053" cy="266218"/>
          </a:xfrm>
          <a:prstGeom prst="round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mj-lt"/>
              </a:rPr>
              <a:t>Formula</a:t>
            </a:r>
          </a:p>
        </p:txBody>
      </p:sp>
      <p:sp>
        <p:nvSpPr>
          <p:cNvPr id="16" name="Text Placeholder 1">
            <a:extLst>
              <a:ext uri="{FF2B5EF4-FFF2-40B4-BE49-F238E27FC236}">
                <a16:creationId xmlns:a16="http://schemas.microsoft.com/office/drawing/2014/main" id="{2C0D9B95-175E-49C2-6256-8595B9518C22}"/>
              </a:ext>
            </a:extLst>
          </p:cNvPr>
          <p:cNvSpPr txBox="1">
            <a:spLocks/>
          </p:cNvSpPr>
          <p:nvPr/>
        </p:nvSpPr>
        <p:spPr>
          <a:xfrm>
            <a:off x="5312230" y="1757211"/>
            <a:ext cx="3325535" cy="2894617"/>
          </a:xfrm>
          <a:prstGeom prst="rect">
            <a:avLst/>
          </a:prstGeom>
          <a:ln>
            <a:solidFill>
              <a:srgbClr val="00B050"/>
            </a:solidFill>
          </a:ln>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200" dirty="0"/>
              <a:t>Formulas can be created either from Fields or Measures.</a:t>
            </a:r>
          </a:p>
          <a:p>
            <a:r>
              <a:rPr lang="en-US" sz="1200" dirty="0"/>
              <a:t>Arithmetic operations supported are +, -, </a:t>
            </a:r>
            <a:r>
              <a:rPr lang="en-IN" sz="1200" dirty="0">
                <a:solidFill>
                  <a:schemeClr val="bg1"/>
                </a:solidFill>
                <a:latin typeface="+mj-lt"/>
                <a:ea typeface="ＭＳ Ｐゴシック"/>
              </a:rPr>
              <a:t>× or ÷</a:t>
            </a:r>
            <a:r>
              <a:rPr lang="en-US" sz="1200" dirty="0"/>
              <a:t>.</a:t>
            </a:r>
            <a:br>
              <a:rPr lang="en-US" sz="1200" dirty="0"/>
            </a:br>
            <a:endParaRPr lang="en-US" sz="1200" dirty="0"/>
          </a:p>
          <a:p>
            <a:r>
              <a:rPr lang="en-US" sz="1100" dirty="0"/>
              <a:t>Example: Average Speed of Answer = Average of Queue Duration + Average of Ringing Duration</a:t>
            </a:r>
            <a:br>
              <a:rPr lang="en-US" sz="1100" dirty="0"/>
            </a:br>
            <a:endParaRPr lang="en-US" sz="1100" dirty="0"/>
          </a:p>
          <a:p>
            <a:endParaRPr lang="en-US" sz="1100" dirty="0"/>
          </a:p>
        </p:txBody>
      </p:sp>
      <p:pic>
        <p:nvPicPr>
          <p:cNvPr id="8" name="Picture 7">
            <a:extLst>
              <a:ext uri="{FF2B5EF4-FFF2-40B4-BE49-F238E27FC236}">
                <a16:creationId xmlns:a16="http://schemas.microsoft.com/office/drawing/2014/main" id="{0EDC2523-D1A3-FA70-1139-68144EDEA12E}"/>
              </a:ext>
            </a:extLst>
          </p:cNvPr>
          <p:cNvPicPr>
            <a:picLocks noChangeAspect="1"/>
          </p:cNvPicPr>
          <p:nvPr/>
        </p:nvPicPr>
        <p:blipFill>
          <a:blip r:embed="rId4"/>
          <a:stretch>
            <a:fillRect/>
          </a:stretch>
        </p:blipFill>
        <p:spPr>
          <a:xfrm>
            <a:off x="812652" y="3301621"/>
            <a:ext cx="2712700" cy="923134"/>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760C5B59-08FD-6DBA-1F01-6B95E37F11E4}"/>
              </a:ext>
            </a:extLst>
          </p:cNvPr>
          <p:cNvPicPr>
            <a:picLocks noChangeAspect="1"/>
          </p:cNvPicPr>
          <p:nvPr/>
        </p:nvPicPr>
        <p:blipFill>
          <a:blip r:embed="rId5"/>
          <a:stretch>
            <a:fillRect/>
          </a:stretch>
        </p:blipFill>
        <p:spPr>
          <a:xfrm>
            <a:off x="5393711" y="3526597"/>
            <a:ext cx="3199073" cy="925830"/>
          </a:xfrm>
          <a:prstGeom prst="rect">
            <a:avLst/>
          </a:prstGeom>
        </p:spPr>
      </p:pic>
      <p:sp>
        <p:nvSpPr>
          <p:cNvPr id="9" name="Slide Number Placeholder 8">
            <a:extLst>
              <a:ext uri="{FF2B5EF4-FFF2-40B4-BE49-F238E27FC236}">
                <a16:creationId xmlns:a16="http://schemas.microsoft.com/office/drawing/2014/main" id="{D4901F35-84F9-48A9-9E46-46872B59A9C7}"/>
              </a:ext>
            </a:extLst>
          </p:cNvPr>
          <p:cNvSpPr>
            <a:spLocks noGrp="1"/>
          </p:cNvSpPr>
          <p:nvPr>
            <p:ph type="sldNum" sz="quarter" idx="4"/>
          </p:nvPr>
        </p:nvSpPr>
        <p:spPr/>
        <p:txBody>
          <a:bodyPr/>
          <a:lstStyle/>
          <a:p>
            <a:fld id="{96A97DD0-5BE7-4856-A2A9-C42C6688E607}" type="slidenum">
              <a:rPr lang="en-US" smtClean="0"/>
              <a:pPr/>
              <a:t>49</a:t>
            </a:fld>
            <a:endParaRPr lang="en-US" dirty="0"/>
          </a:p>
        </p:txBody>
      </p:sp>
    </p:spTree>
    <p:custDataLst>
      <p:tags r:id="rId1"/>
    </p:custDataLst>
    <p:extLst>
      <p:ext uri="{BB962C8B-B14F-4D97-AF65-F5344CB8AC3E}">
        <p14:creationId xmlns:p14="http://schemas.microsoft.com/office/powerpoint/2010/main" val="123522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5587-17A7-8B95-5B32-9644C85159F3}"/>
              </a:ext>
            </a:extLst>
          </p:cNvPr>
          <p:cNvSpPr>
            <a:spLocks noGrp="1"/>
          </p:cNvSpPr>
          <p:nvPr>
            <p:ph type="title"/>
          </p:nvPr>
        </p:nvSpPr>
        <p:spPr/>
        <p:txBody>
          <a:bodyPr/>
          <a:lstStyle/>
          <a:p>
            <a:r>
              <a:rPr lang="en-BE"/>
              <a:t>And this is us!</a:t>
            </a:r>
          </a:p>
        </p:txBody>
      </p:sp>
      <p:sp>
        <p:nvSpPr>
          <p:cNvPr id="4" name="Footer Placeholder 3">
            <a:extLst>
              <a:ext uri="{FF2B5EF4-FFF2-40B4-BE49-F238E27FC236}">
                <a16:creationId xmlns:a16="http://schemas.microsoft.com/office/drawing/2014/main" id="{8138DAA0-10FD-483C-9B7F-8F3296C4E795}"/>
              </a:ext>
            </a:extLst>
          </p:cNvPr>
          <p:cNvSpPr>
            <a:spLocks noGrp="1"/>
          </p:cNvSpPr>
          <p:nvPr>
            <p:ph type="ftr" sz="quarter" idx="3"/>
          </p:nvPr>
        </p:nvSpPr>
        <p:spPr/>
        <p:txBody>
          <a:bodyPr/>
          <a:lstStyle/>
          <a:p>
            <a:pPr defTabSz="610744"/>
            <a:r>
              <a:rPr lang="en-GB" dirty="0"/>
              <a:t>LTRCCT-2011</a:t>
            </a:r>
          </a:p>
        </p:txBody>
      </p:sp>
      <p:sp>
        <p:nvSpPr>
          <p:cNvPr id="13" name="TextBox 12">
            <a:extLst>
              <a:ext uri="{FF2B5EF4-FFF2-40B4-BE49-F238E27FC236}">
                <a16:creationId xmlns:a16="http://schemas.microsoft.com/office/drawing/2014/main" id="{6034C83C-A752-FAEE-6E6C-F9EEC595474D}"/>
              </a:ext>
            </a:extLst>
          </p:cNvPr>
          <p:cNvSpPr txBox="1"/>
          <p:nvPr/>
        </p:nvSpPr>
        <p:spPr>
          <a:xfrm>
            <a:off x="1741030" y="3254831"/>
            <a:ext cx="2669320" cy="923330"/>
          </a:xfrm>
          <a:prstGeom prst="rect">
            <a:avLst/>
          </a:prstGeom>
          <a:noFill/>
        </p:spPr>
        <p:txBody>
          <a:bodyPr wrap="none" rtlCol="0">
            <a:spAutoFit/>
          </a:bodyPr>
          <a:lstStyle/>
          <a:p>
            <a:r>
              <a:rPr lang="en-CA" dirty="0">
                <a:solidFill>
                  <a:schemeClr val="bg2"/>
                </a:solidFill>
                <a:latin typeface="+mn-lt"/>
              </a:rPr>
              <a:t>Wafik Hert</a:t>
            </a:r>
            <a:br>
              <a:rPr lang="en-BE" dirty="0">
                <a:solidFill>
                  <a:schemeClr val="bg2"/>
                </a:solidFill>
                <a:latin typeface="+mn-lt"/>
              </a:rPr>
            </a:br>
            <a:r>
              <a:rPr lang="en-BE" dirty="0">
                <a:solidFill>
                  <a:schemeClr val="bg2"/>
                </a:solidFill>
                <a:latin typeface="+mn-lt"/>
              </a:rPr>
              <a:t>    </a:t>
            </a:r>
            <a:r>
              <a:rPr lang="en-BE" dirty="0">
                <a:solidFill>
                  <a:schemeClr val="bg2"/>
                </a:solidFill>
                <a:latin typeface="+mn-lt"/>
                <a:hlinkClick r:id="rId3"/>
              </a:rPr>
              <a:t>welherte@cisco.com</a:t>
            </a:r>
            <a:br>
              <a:rPr lang="en-BE" dirty="0">
                <a:solidFill>
                  <a:schemeClr val="bg2"/>
                </a:solidFill>
                <a:latin typeface="+mn-lt"/>
              </a:rPr>
            </a:br>
            <a:r>
              <a:rPr lang="en-BE" dirty="0">
                <a:solidFill>
                  <a:schemeClr val="bg2"/>
                </a:solidFill>
                <a:latin typeface="+mn-lt"/>
              </a:rPr>
              <a:t>    </a:t>
            </a:r>
            <a:r>
              <a:rPr lang="en-CA" dirty="0">
                <a:solidFill>
                  <a:schemeClr val="bg2"/>
                </a:solidFill>
                <a:latin typeface="+mn-lt"/>
                <a:hlinkClick r:id="rId4"/>
              </a:rPr>
              <a:t>Whert</a:t>
            </a:r>
            <a:endParaRPr lang="en-BE" dirty="0">
              <a:solidFill>
                <a:schemeClr val="bg2"/>
              </a:solidFill>
              <a:latin typeface="+mn-lt"/>
            </a:endParaRPr>
          </a:p>
        </p:txBody>
      </p:sp>
      <p:sp>
        <p:nvSpPr>
          <p:cNvPr id="14" name="TextBox 13">
            <a:extLst>
              <a:ext uri="{FF2B5EF4-FFF2-40B4-BE49-F238E27FC236}">
                <a16:creationId xmlns:a16="http://schemas.microsoft.com/office/drawing/2014/main" id="{F6DB47A7-8159-A1F6-11CB-83488FAE1F27}"/>
              </a:ext>
            </a:extLst>
          </p:cNvPr>
          <p:cNvSpPr txBox="1"/>
          <p:nvPr/>
        </p:nvSpPr>
        <p:spPr>
          <a:xfrm>
            <a:off x="5295914" y="3259019"/>
            <a:ext cx="2680542" cy="923330"/>
          </a:xfrm>
          <a:prstGeom prst="rect">
            <a:avLst/>
          </a:prstGeom>
          <a:noFill/>
        </p:spPr>
        <p:txBody>
          <a:bodyPr wrap="none" rtlCol="0">
            <a:spAutoFit/>
          </a:bodyPr>
          <a:lstStyle/>
          <a:p>
            <a:r>
              <a:rPr lang="en-CA" dirty="0">
                <a:solidFill>
                  <a:schemeClr val="bg2"/>
                </a:solidFill>
                <a:latin typeface="+mn-lt"/>
              </a:rPr>
              <a:t>Anuj Bhatia</a:t>
            </a:r>
            <a:br>
              <a:rPr lang="en-BE" dirty="0">
                <a:solidFill>
                  <a:schemeClr val="bg2"/>
                </a:solidFill>
                <a:latin typeface="+mn-lt"/>
              </a:rPr>
            </a:br>
            <a:r>
              <a:rPr lang="en-BE" dirty="0">
                <a:solidFill>
                  <a:schemeClr val="bg2"/>
                </a:solidFill>
                <a:latin typeface="+mn-lt"/>
              </a:rPr>
              <a:t>    </a:t>
            </a:r>
            <a:r>
              <a:rPr lang="en-BE" dirty="0">
                <a:solidFill>
                  <a:schemeClr val="bg2"/>
                </a:solidFill>
                <a:latin typeface="+mn-lt"/>
                <a:hlinkClick r:id="rId5"/>
              </a:rPr>
              <a:t>anubhati@cisco.com</a:t>
            </a:r>
            <a:br>
              <a:rPr lang="en-BE" dirty="0">
                <a:solidFill>
                  <a:schemeClr val="bg2"/>
                </a:solidFill>
                <a:latin typeface="+mn-lt"/>
              </a:rPr>
            </a:br>
            <a:r>
              <a:rPr lang="en-BE" dirty="0">
                <a:solidFill>
                  <a:schemeClr val="bg2"/>
                </a:solidFill>
                <a:latin typeface="+mn-lt"/>
              </a:rPr>
              <a:t>    </a:t>
            </a:r>
            <a:r>
              <a:rPr lang="en-CA" dirty="0">
                <a:solidFill>
                  <a:schemeClr val="bg2"/>
                </a:solidFill>
                <a:latin typeface="+mn-lt"/>
                <a:hlinkClick r:id="rId6"/>
              </a:rPr>
              <a:t>Anuj-Bhatia</a:t>
            </a:r>
            <a:endParaRPr lang="en-BE" dirty="0">
              <a:solidFill>
                <a:schemeClr val="bg2"/>
              </a:solidFill>
              <a:latin typeface="+mn-lt"/>
            </a:endParaRPr>
          </a:p>
        </p:txBody>
      </p:sp>
      <p:pic>
        <p:nvPicPr>
          <p:cNvPr id="18" name="Picture 17" descr="A blue square with white letters&#10;&#10;Description automatically generated">
            <a:extLst>
              <a:ext uri="{FF2B5EF4-FFF2-40B4-BE49-F238E27FC236}">
                <a16:creationId xmlns:a16="http://schemas.microsoft.com/office/drawing/2014/main" id="{2E4681E5-0137-1988-DC52-A6F53172F6B8}"/>
              </a:ext>
            </a:extLst>
          </p:cNvPr>
          <p:cNvPicPr>
            <a:picLocks noChangeAspect="1"/>
          </p:cNvPicPr>
          <p:nvPr/>
        </p:nvPicPr>
        <p:blipFill>
          <a:blip r:embed="rId7"/>
          <a:stretch>
            <a:fillRect/>
          </a:stretch>
        </p:blipFill>
        <p:spPr>
          <a:xfrm>
            <a:off x="1811365" y="3892999"/>
            <a:ext cx="216658" cy="216658"/>
          </a:xfrm>
          <a:prstGeom prst="rect">
            <a:avLst/>
          </a:prstGeom>
        </p:spPr>
      </p:pic>
      <p:pic>
        <p:nvPicPr>
          <p:cNvPr id="19" name="object 7">
            <a:hlinkClick r:id="rId8"/>
            <a:extLst>
              <a:ext uri="{FF2B5EF4-FFF2-40B4-BE49-F238E27FC236}">
                <a16:creationId xmlns:a16="http://schemas.microsoft.com/office/drawing/2014/main" id="{476D3730-00A3-C50F-2A5C-47EFCA1061F8}"/>
              </a:ext>
            </a:extLst>
          </p:cNvPr>
          <p:cNvPicPr/>
          <p:nvPr/>
        </p:nvPicPr>
        <p:blipFill>
          <a:blip r:embed="rId9" cstate="print"/>
          <a:stretch>
            <a:fillRect/>
          </a:stretch>
        </p:blipFill>
        <p:spPr>
          <a:xfrm>
            <a:off x="2372553" y="4157308"/>
            <a:ext cx="498645" cy="527974"/>
          </a:xfrm>
          <a:prstGeom prst="rect">
            <a:avLst/>
          </a:prstGeom>
        </p:spPr>
      </p:pic>
      <p:pic>
        <p:nvPicPr>
          <p:cNvPr id="20" name="object 6">
            <a:hlinkClick r:id="rId10"/>
            <a:extLst>
              <a:ext uri="{FF2B5EF4-FFF2-40B4-BE49-F238E27FC236}">
                <a16:creationId xmlns:a16="http://schemas.microsoft.com/office/drawing/2014/main" id="{82F2BDF6-9372-BE49-F387-5F3D696BE066}"/>
              </a:ext>
            </a:extLst>
          </p:cNvPr>
          <p:cNvPicPr/>
          <p:nvPr/>
        </p:nvPicPr>
        <p:blipFill>
          <a:blip r:embed="rId9" cstate="print"/>
          <a:stretch>
            <a:fillRect/>
          </a:stretch>
        </p:blipFill>
        <p:spPr>
          <a:xfrm>
            <a:off x="5955503" y="4123730"/>
            <a:ext cx="498646" cy="527974"/>
          </a:xfrm>
          <a:prstGeom prst="rect">
            <a:avLst/>
          </a:prstGeom>
        </p:spPr>
      </p:pic>
      <p:pic>
        <p:nvPicPr>
          <p:cNvPr id="21" name="Picture 20" descr="A blue square with white letters&#10;&#10;Description automatically generated">
            <a:extLst>
              <a:ext uri="{FF2B5EF4-FFF2-40B4-BE49-F238E27FC236}">
                <a16:creationId xmlns:a16="http://schemas.microsoft.com/office/drawing/2014/main" id="{140328A0-BC8D-52B7-DD7F-90EC6C3EF644}"/>
              </a:ext>
            </a:extLst>
          </p:cNvPr>
          <p:cNvPicPr>
            <a:picLocks noChangeAspect="1"/>
          </p:cNvPicPr>
          <p:nvPr/>
        </p:nvPicPr>
        <p:blipFill>
          <a:blip r:embed="rId7"/>
          <a:stretch>
            <a:fillRect/>
          </a:stretch>
        </p:blipFill>
        <p:spPr>
          <a:xfrm>
            <a:off x="5393711" y="3890815"/>
            <a:ext cx="216658" cy="216658"/>
          </a:xfrm>
          <a:prstGeom prst="rect">
            <a:avLst/>
          </a:prstGeom>
        </p:spPr>
      </p:pic>
      <p:pic>
        <p:nvPicPr>
          <p:cNvPr id="23" name="Picture 22" descr="A white envelope with a letter inside&#10;&#10;Description automatically generated">
            <a:extLst>
              <a:ext uri="{FF2B5EF4-FFF2-40B4-BE49-F238E27FC236}">
                <a16:creationId xmlns:a16="http://schemas.microsoft.com/office/drawing/2014/main" id="{7CD84FAB-E45B-8ABB-381C-F981062E7ED6}"/>
              </a:ext>
            </a:extLst>
          </p:cNvPr>
          <p:cNvPicPr>
            <a:picLocks noChangeAspect="1"/>
          </p:cNvPicPr>
          <p:nvPr/>
        </p:nvPicPr>
        <p:blipFill>
          <a:blip r:embed="rId11"/>
          <a:stretch>
            <a:fillRect/>
          </a:stretch>
        </p:blipFill>
        <p:spPr>
          <a:xfrm>
            <a:off x="1811365" y="3608496"/>
            <a:ext cx="216000" cy="216000"/>
          </a:xfrm>
          <a:prstGeom prst="rect">
            <a:avLst/>
          </a:prstGeom>
        </p:spPr>
      </p:pic>
      <p:pic>
        <p:nvPicPr>
          <p:cNvPr id="24" name="Picture 23" descr="A white envelope with a letter inside&#10;&#10;Description automatically generated">
            <a:extLst>
              <a:ext uri="{FF2B5EF4-FFF2-40B4-BE49-F238E27FC236}">
                <a16:creationId xmlns:a16="http://schemas.microsoft.com/office/drawing/2014/main" id="{94E114DF-8265-C806-9CE6-B4F6884574F6}"/>
              </a:ext>
            </a:extLst>
          </p:cNvPr>
          <p:cNvPicPr>
            <a:picLocks noChangeAspect="1"/>
          </p:cNvPicPr>
          <p:nvPr/>
        </p:nvPicPr>
        <p:blipFill>
          <a:blip r:embed="rId11"/>
          <a:stretch>
            <a:fillRect/>
          </a:stretch>
        </p:blipFill>
        <p:spPr>
          <a:xfrm>
            <a:off x="5393711" y="3615968"/>
            <a:ext cx="216000" cy="216000"/>
          </a:xfrm>
          <a:prstGeom prst="rect">
            <a:avLst/>
          </a:prstGeom>
        </p:spPr>
      </p:pic>
      <p:pic>
        <p:nvPicPr>
          <p:cNvPr id="6" name="Picture 5" descr="A person with a beard and mustache&#10;&#10;Description automatically generated">
            <a:extLst>
              <a:ext uri="{FF2B5EF4-FFF2-40B4-BE49-F238E27FC236}">
                <a16:creationId xmlns:a16="http://schemas.microsoft.com/office/drawing/2014/main" id="{B40E9457-E4BB-8196-D6AF-18EF26EF5BBE}"/>
              </a:ext>
            </a:extLst>
          </p:cNvPr>
          <p:cNvPicPr>
            <a:picLocks noChangeAspect="1"/>
          </p:cNvPicPr>
          <p:nvPr/>
        </p:nvPicPr>
        <p:blipFill>
          <a:blip r:embed="rId12"/>
          <a:stretch>
            <a:fillRect/>
          </a:stretch>
        </p:blipFill>
        <p:spPr>
          <a:xfrm>
            <a:off x="1811365" y="1214438"/>
            <a:ext cx="1451434" cy="1935245"/>
          </a:xfrm>
          <a:prstGeom prst="rect">
            <a:avLst/>
          </a:prstGeom>
          <a:ln w="12700">
            <a:solidFill>
              <a:schemeClr val="accent1"/>
            </a:solidFill>
          </a:ln>
        </p:spPr>
      </p:pic>
      <p:sp>
        <p:nvSpPr>
          <p:cNvPr id="7" name="Slide Number Placeholder 6">
            <a:extLst>
              <a:ext uri="{FF2B5EF4-FFF2-40B4-BE49-F238E27FC236}">
                <a16:creationId xmlns:a16="http://schemas.microsoft.com/office/drawing/2014/main" id="{FCEEE8E4-AE31-5361-BD8E-A28AA0D990C6}"/>
              </a:ext>
            </a:extLst>
          </p:cNvPr>
          <p:cNvSpPr>
            <a:spLocks noGrp="1"/>
          </p:cNvSpPr>
          <p:nvPr>
            <p:ph type="sldNum" sz="quarter" idx="4"/>
          </p:nvPr>
        </p:nvSpPr>
        <p:spPr/>
        <p:txBody>
          <a:bodyPr/>
          <a:lstStyle/>
          <a:p>
            <a:fld id="{96A97DD0-5BE7-4856-A2A9-C42C6688E607}" type="slidenum">
              <a:rPr lang="en-US" smtClean="0"/>
              <a:pPr/>
              <a:t>5</a:t>
            </a:fld>
            <a:endParaRPr lang="en-US" dirty="0"/>
          </a:p>
        </p:txBody>
      </p:sp>
      <p:pic>
        <p:nvPicPr>
          <p:cNvPr id="10" name="Picture 9" descr="A person wearing glasses and a polo shirt&#10;&#10;Description automatically generated">
            <a:extLst>
              <a:ext uri="{FF2B5EF4-FFF2-40B4-BE49-F238E27FC236}">
                <a16:creationId xmlns:a16="http://schemas.microsoft.com/office/drawing/2014/main" id="{98625FD2-6737-CB32-F897-196FC071A23F}"/>
              </a:ext>
            </a:extLst>
          </p:cNvPr>
          <p:cNvPicPr>
            <a:picLocks noChangeAspect="1"/>
          </p:cNvPicPr>
          <p:nvPr/>
        </p:nvPicPr>
        <p:blipFill>
          <a:blip r:embed="rId13"/>
          <a:stretch>
            <a:fillRect/>
          </a:stretch>
        </p:blipFill>
        <p:spPr>
          <a:xfrm>
            <a:off x="5393711" y="1212123"/>
            <a:ext cx="1450989" cy="1935245"/>
          </a:xfrm>
          <a:prstGeom prst="rect">
            <a:avLst/>
          </a:prstGeom>
          <a:ln w="12700">
            <a:solidFill>
              <a:schemeClr val="accent1"/>
            </a:solidFill>
          </a:ln>
        </p:spPr>
      </p:pic>
    </p:spTree>
    <p:extLst>
      <p:ext uri="{BB962C8B-B14F-4D97-AF65-F5344CB8AC3E}">
        <p14:creationId xmlns:p14="http://schemas.microsoft.com/office/powerpoint/2010/main" val="26124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2012295-649F-810C-3D30-1E96555D28E9}"/>
              </a:ext>
            </a:extLst>
          </p:cNvPr>
          <p:cNvPicPr>
            <a:picLocks noChangeAspect="1"/>
          </p:cNvPicPr>
          <p:nvPr/>
        </p:nvPicPr>
        <p:blipFill>
          <a:blip r:embed="rId3"/>
          <a:stretch>
            <a:fillRect/>
          </a:stretch>
        </p:blipFill>
        <p:spPr>
          <a:xfrm>
            <a:off x="252897" y="1074942"/>
            <a:ext cx="4802808" cy="2696817"/>
          </a:xfrm>
          <a:prstGeom prst="rect">
            <a:avLst/>
          </a:prstGeom>
          <a:ln>
            <a:solidFill>
              <a:srgbClr val="00B050"/>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a:t>Anatomy of a Visualization</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Oval 9">
            <a:extLst>
              <a:ext uri="{FF2B5EF4-FFF2-40B4-BE49-F238E27FC236}">
                <a16:creationId xmlns:a16="http://schemas.microsoft.com/office/drawing/2014/main" id="{96D78069-ED8C-0013-F593-BD1E3373790E}"/>
              </a:ext>
            </a:extLst>
          </p:cNvPr>
          <p:cNvSpPr/>
          <p:nvPr/>
        </p:nvSpPr>
        <p:spPr>
          <a:xfrm>
            <a:off x="1116835" y="108971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1</a:t>
            </a:r>
          </a:p>
        </p:txBody>
      </p:sp>
      <p:sp>
        <p:nvSpPr>
          <p:cNvPr id="15" name="Text Placeholder 1">
            <a:extLst>
              <a:ext uri="{FF2B5EF4-FFF2-40B4-BE49-F238E27FC236}">
                <a16:creationId xmlns:a16="http://schemas.microsoft.com/office/drawing/2014/main" id="{DA962E61-939D-0534-3243-FA39B07DA434}"/>
              </a:ext>
            </a:extLst>
          </p:cNvPr>
          <p:cNvSpPr txBox="1">
            <a:spLocks/>
          </p:cNvSpPr>
          <p:nvPr/>
        </p:nvSpPr>
        <p:spPr>
          <a:xfrm>
            <a:off x="5384759" y="973440"/>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Visualization Scope &amp; View</a:t>
            </a:r>
          </a:p>
          <a:p>
            <a:pPr marL="0" indent="0">
              <a:buNone/>
            </a:pPr>
            <a:r>
              <a:rPr lang="en-US" sz="1200" dirty="0"/>
              <a:t>1. Select the repository</a:t>
            </a:r>
          </a:p>
          <a:p>
            <a:pPr marL="0" indent="0">
              <a:buNone/>
            </a:pPr>
            <a:r>
              <a:rPr lang="en-US" sz="1200" dirty="0"/>
              <a:t>2. Select time period (Realtime/Historical)</a:t>
            </a:r>
          </a:p>
          <a:p>
            <a:pPr marL="0" indent="0">
              <a:buNone/>
            </a:pPr>
            <a:r>
              <a:rPr lang="en-US" sz="1200" dirty="0"/>
              <a:t>3. Select Interval (Historical) or Duration &amp; Refresh (Realtime)</a:t>
            </a:r>
          </a:p>
          <a:p>
            <a:pPr marL="0" indent="0">
              <a:buNone/>
            </a:pPr>
            <a:r>
              <a:rPr lang="en-US" sz="1200" dirty="0"/>
              <a:t>4. Select the Data Output format</a:t>
            </a:r>
          </a:p>
          <a:p>
            <a:pPr marL="0" indent="0">
              <a:buNone/>
            </a:pPr>
            <a:r>
              <a:rPr lang="en-US" sz="1300" dirty="0">
                <a:solidFill>
                  <a:srgbClr val="00B0F0"/>
                </a:solidFill>
              </a:rPr>
              <a:t>Define the Data Set</a:t>
            </a:r>
          </a:p>
          <a:p>
            <a:pPr marL="0" indent="0">
              <a:buNone/>
            </a:pPr>
            <a:r>
              <a:rPr lang="en-US" sz="1200" dirty="0"/>
              <a:t>5. Choose the Profile Variables</a:t>
            </a:r>
          </a:p>
          <a:p>
            <a:pPr marL="0" indent="0">
              <a:buNone/>
            </a:pPr>
            <a:r>
              <a:rPr lang="en-US" sz="1200" dirty="0"/>
              <a:t>6. Optionally, add segmentation</a:t>
            </a:r>
          </a:p>
        </p:txBody>
      </p:sp>
      <p:sp>
        <p:nvSpPr>
          <p:cNvPr id="16" name="Oval 15">
            <a:extLst>
              <a:ext uri="{FF2B5EF4-FFF2-40B4-BE49-F238E27FC236}">
                <a16:creationId xmlns:a16="http://schemas.microsoft.com/office/drawing/2014/main" id="{991DFFB4-706E-CB8E-72AC-143760D3030B}"/>
              </a:ext>
            </a:extLst>
          </p:cNvPr>
          <p:cNvSpPr/>
          <p:nvPr/>
        </p:nvSpPr>
        <p:spPr>
          <a:xfrm>
            <a:off x="961461" y="210043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2</a:t>
            </a:r>
          </a:p>
        </p:txBody>
      </p:sp>
      <p:sp>
        <p:nvSpPr>
          <p:cNvPr id="17" name="Oval 16">
            <a:extLst>
              <a:ext uri="{FF2B5EF4-FFF2-40B4-BE49-F238E27FC236}">
                <a16:creationId xmlns:a16="http://schemas.microsoft.com/office/drawing/2014/main" id="{9E77EFAF-3CB2-3927-8EFB-C37C9D837567}"/>
              </a:ext>
            </a:extLst>
          </p:cNvPr>
          <p:cNvSpPr/>
          <p:nvPr/>
        </p:nvSpPr>
        <p:spPr>
          <a:xfrm>
            <a:off x="883774" y="286142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3</a:t>
            </a:r>
          </a:p>
        </p:txBody>
      </p:sp>
      <p:sp>
        <p:nvSpPr>
          <p:cNvPr id="18" name="Oval 17">
            <a:extLst>
              <a:ext uri="{FF2B5EF4-FFF2-40B4-BE49-F238E27FC236}">
                <a16:creationId xmlns:a16="http://schemas.microsoft.com/office/drawing/2014/main" id="{AD319AB9-AA9B-D7B8-E7E9-2CB39E6D83F0}"/>
              </a:ext>
            </a:extLst>
          </p:cNvPr>
          <p:cNvSpPr/>
          <p:nvPr/>
        </p:nvSpPr>
        <p:spPr>
          <a:xfrm>
            <a:off x="2576614" y="208714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4</a:t>
            </a:r>
          </a:p>
        </p:txBody>
      </p:sp>
      <p:sp>
        <p:nvSpPr>
          <p:cNvPr id="2" name="Oval 1">
            <a:extLst>
              <a:ext uri="{FF2B5EF4-FFF2-40B4-BE49-F238E27FC236}">
                <a16:creationId xmlns:a16="http://schemas.microsoft.com/office/drawing/2014/main" id="{9636C19C-6219-D83E-0CED-DBE31E5E640D}"/>
              </a:ext>
            </a:extLst>
          </p:cNvPr>
          <p:cNvSpPr/>
          <p:nvPr/>
        </p:nvSpPr>
        <p:spPr>
          <a:xfrm>
            <a:off x="3709674" y="1663073"/>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5</a:t>
            </a:r>
          </a:p>
        </p:txBody>
      </p:sp>
      <p:sp>
        <p:nvSpPr>
          <p:cNvPr id="6" name="Oval 5">
            <a:extLst>
              <a:ext uri="{FF2B5EF4-FFF2-40B4-BE49-F238E27FC236}">
                <a16:creationId xmlns:a16="http://schemas.microsoft.com/office/drawing/2014/main" id="{81186CCF-C718-E178-805C-97D231A68CA9}"/>
              </a:ext>
            </a:extLst>
          </p:cNvPr>
          <p:cNvSpPr/>
          <p:nvPr/>
        </p:nvSpPr>
        <p:spPr>
          <a:xfrm>
            <a:off x="1445889" y="218250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7" name="Oval 6">
            <a:extLst>
              <a:ext uri="{FF2B5EF4-FFF2-40B4-BE49-F238E27FC236}">
                <a16:creationId xmlns:a16="http://schemas.microsoft.com/office/drawing/2014/main" id="{F73916BF-CE37-F046-A646-4606F22D351B}"/>
              </a:ext>
            </a:extLst>
          </p:cNvPr>
          <p:cNvSpPr/>
          <p:nvPr/>
        </p:nvSpPr>
        <p:spPr>
          <a:xfrm>
            <a:off x="2421240" y="1853676"/>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8" name="Slide Number Placeholder 7">
            <a:extLst>
              <a:ext uri="{FF2B5EF4-FFF2-40B4-BE49-F238E27FC236}">
                <a16:creationId xmlns:a16="http://schemas.microsoft.com/office/drawing/2014/main" id="{4614C360-68F2-AF31-AF66-3A2A866C7107}"/>
              </a:ext>
            </a:extLst>
          </p:cNvPr>
          <p:cNvSpPr>
            <a:spLocks noGrp="1"/>
          </p:cNvSpPr>
          <p:nvPr>
            <p:ph type="sldNum" sz="quarter" idx="4"/>
          </p:nvPr>
        </p:nvSpPr>
        <p:spPr/>
        <p:txBody>
          <a:bodyPr/>
          <a:lstStyle/>
          <a:p>
            <a:fld id="{96A97DD0-5BE7-4856-A2A9-C42C6688E607}" type="slidenum">
              <a:rPr lang="en-US" smtClean="0"/>
              <a:pPr/>
              <a:t>50</a:t>
            </a:fld>
            <a:endParaRPr lang="en-US" dirty="0"/>
          </a:p>
        </p:txBody>
      </p:sp>
    </p:spTree>
    <p:extLst>
      <p:ext uri="{BB962C8B-B14F-4D97-AF65-F5344CB8AC3E}">
        <p14:creationId xmlns:p14="http://schemas.microsoft.com/office/powerpoint/2010/main" val="290540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7" end="7"/>
                                            </p:txEl>
                                          </p:spTgt>
                                        </p:tgtEl>
                                        <p:attrNameLst>
                                          <p:attrName>style.visibility</p:attrName>
                                        </p:attrNameLst>
                                      </p:cBhvr>
                                      <p:to>
                                        <p:strVal val="visible"/>
                                      </p:to>
                                    </p:set>
                                    <p:animEffect transition="in" filter="fade">
                                      <p:cBhvr>
                                        <p:cTn id="7" dur="1000"/>
                                        <p:tgtEl>
                                          <p:spTgt spid="15">
                                            <p:txEl>
                                              <p:pRg st="7" end="7"/>
                                            </p:txEl>
                                          </p:spTgt>
                                        </p:tgtEl>
                                      </p:cBhvr>
                                    </p:animEffect>
                                    <p:anim calcmode="lin" valueType="num">
                                      <p:cBhvr>
                                        <p:cTn id="8"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Row / Column Segments</a:t>
            </a:r>
          </a:p>
        </p:txBody>
      </p:sp>
      <p:sp>
        <p:nvSpPr>
          <p:cNvPr id="3" name="Text Placeholder 1">
            <a:extLst>
              <a:ext uri="{FF2B5EF4-FFF2-40B4-BE49-F238E27FC236}">
                <a16:creationId xmlns:a16="http://schemas.microsoft.com/office/drawing/2014/main" id="{F1B5CACE-3AA6-3A33-3B86-4055FD60ABCD}"/>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Segments allow to logically group the data under specific </a:t>
            </a:r>
            <a:r>
              <a:rPr lang="en-GB" b="1" dirty="0"/>
              <a:t>Field only</a:t>
            </a:r>
            <a:r>
              <a:rPr lang="en-GB" dirty="0"/>
              <a:t> variables.</a:t>
            </a:r>
          </a:p>
          <a:p>
            <a:pPr lvl="1"/>
            <a:r>
              <a:rPr lang="en-GB" dirty="0"/>
              <a:t>Order of segments during edit mode is </a:t>
            </a:r>
            <a:r>
              <a:rPr lang="en-GB" u="sng" dirty="0"/>
              <a:t>important</a:t>
            </a:r>
            <a:r>
              <a:rPr lang="en-GB" dirty="0"/>
              <a:t>.</a:t>
            </a:r>
          </a:p>
          <a:p>
            <a:pPr lvl="1"/>
            <a:r>
              <a:rPr lang="en-GB" b="1" dirty="0"/>
              <a:t>Row Segments</a:t>
            </a:r>
            <a:r>
              <a:rPr lang="en-GB" dirty="0"/>
              <a:t> are used more commonly compared to Column Segments.</a:t>
            </a:r>
            <a:br>
              <a:rPr lang="en-GB" dirty="0"/>
            </a:br>
            <a:endParaRPr lang="en-GB" dirty="0"/>
          </a:p>
          <a:p>
            <a:pPr lvl="1"/>
            <a:r>
              <a:rPr lang="en-GB" dirty="0"/>
              <a:t>If we add an Interval to our visualization, this by default also becomes a row or column segment.</a:t>
            </a:r>
          </a:p>
          <a:p>
            <a:pPr lvl="1"/>
            <a:endParaRPr lang="en-GB" dirty="0"/>
          </a:p>
          <a:p>
            <a:pPr lvl="1"/>
            <a:endParaRPr lang="en-GB" dirty="0"/>
          </a:p>
          <a:p>
            <a:pPr lvl="1"/>
            <a:endParaRPr lang="en-GB" dirty="0"/>
          </a:p>
        </p:txBody>
      </p:sp>
      <p:pic>
        <p:nvPicPr>
          <p:cNvPr id="6" name="Picture 5">
            <a:extLst>
              <a:ext uri="{FF2B5EF4-FFF2-40B4-BE49-F238E27FC236}">
                <a16:creationId xmlns:a16="http://schemas.microsoft.com/office/drawing/2014/main" id="{7CAC4A1B-4C2B-7687-36AC-20CD24F0B361}"/>
              </a:ext>
            </a:extLst>
          </p:cNvPr>
          <p:cNvPicPr>
            <a:picLocks noChangeAspect="1"/>
          </p:cNvPicPr>
          <p:nvPr/>
        </p:nvPicPr>
        <p:blipFill>
          <a:blip r:embed="rId4"/>
          <a:stretch>
            <a:fillRect/>
          </a:stretch>
        </p:blipFill>
        <p:spPr>
          <a:xfrm>
            <a:off x="2947366" y="2536557"/>
            <a:ext cx="5545903" cy="2099395"/>
          </a:xfrm>
          <a:prstGeom prst="rect">
            <a:avLst/>
          </a:prstGeom>
          <a:ln>
            <a:solidFill>
              <a:srgbClr val="00B050"/>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C4B68422-9073-9159-EBA1-EB82FC150605}"/>
              </a:ext>
            </a:extLst>
          </p:cNvPr>
          <p:cNvPicPr>
            <a:picLocks noChangeAspect="1"/>
          </p:cNvPicPr>
          <p:nvPr/>
        </p:nvPicPr>
        <p:blipFill>
          <a:blip r:embed="rId5"/>
          <a:stretch>
            <a:fillRect/>
          </a:stretch>
        </p:blipFill>
        <p:spPr>
          <a:xfrm>
            <a:off x="1113184" y="2719451"/>
            <a:ext cx="937840" cy="1652385"/>
          </a:xfrm>
          <a:prstGeom prst="rect">
            <a:avLst/>
          </a:prstGeom>
          <a:ln>
            <a:solidFill>
              <a:srgbClr val="00B050"/>
            </a:solidFill>
          </a:ln>
          <a:effectLst>
            <a:outerShdw blurRad="50800" dist="38100" dir="2700000" algn="tl" rotWithShape="0">
              <a:prstClr val="black">
                <a:alpha val="40000"/>
              </a:prstClr>
            </a:outerShdw>
          </a:effectLst>
        </p:spPr>
      </p:pic>
      <p:cxnSp>
        <p:nvCxnSpPr>
          <p:cNvPr id="16" name="Straight Arrow Connector 15">
            <a:extLst>
              <a:ext uri="{FF2B5EF4-FFF2-40B4-BE49-F238E27FC236}">
                <a16:creationId xmlns:a16="http://schemas.microsoft.com/office/drawing/2014/main" id="{2639DDF7-C546-0319-57EA-8D99D22D07D3}"/>
              </a:ext>
            </a:extLst>
          </p:cNvPr>
          <p:cNvCxnSpPr/>
          <p:nvPr/>
        </p:nvCxnSpPr>
        <p:spPr>
          <a:xfrm>
            <a:off x="1924216" y="3681454"/>
            <a:ext cx="196397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 name="Slide Number Placeholder 4">
            <a:extLst>
              <a:ext uri="{FF2B5EF4-FFF2-40B4-BE49-F238E27FC236}">
                <a16:creationId xmlns:a16="http://schemas.microsoft.com/office/drawing/2014/main" id="{FBF8864E-1153-DB85-C1F9-447383458115}"/>
              </a:ext>
            </a:extLst>
          </p:cNvPr>
          <p:cNvSpPr>
            <a:spLocks noGrp="1"/>
          </p:cNvSpPr>
          <p:nvPr>
            <p:ph type="sldNum" sz="quarter" idx="4"/>
          </p:nvPr>
        </p:nvSpPr>
        <p:spPr/>
        <p:txBody>
          <a:bodyPr/>
          <a:lstStyle/>
          <a:p>
            <a:fld id="{96A97DD0-5BE7-4856-A2A9-C42C6688E607}" type="slidenum">
              <a:rPr lang="en-US" smtClean="0"/>
              <a:pPr/>
              <a:t>51</a:t>
            </a:fld>
            <a:endParaRPr lang="en-US" dirty="0"/>
          </a:p>
        </p:txBody>
      </p:sp>
    </p:spTree>
    <p:custDataLst>
      <p:tags r:id="rId1"/>
    </p:custDataLst>
    <p:extLst>
      <p:ext uri="{BB962C8B-B14F-4D97-AF65-F5344CB8AC3E}">
        <p14:creationId xmlns:p14="http://schemas.microsoft.com/office/powerpoint/2010/main" val="425038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Count or Value?</a:t>
            </a:r>
          </a:p>
        </p:txBody>
      </p:sp>
      <p:sp>
        <p:nvSpPr>
          <p:cNvPr id="3" name="Text Placeholder 1">
            <a:extLst>
              <a:ext uri="{FF2B5EF4-FFF2-40B4-BE49-F238E27FC236}">
                <a16:creationId xmlns:a16="http://schemas.microsoft.com/office/drawing/2014/main" id="{F1B5CACE-3AA6-3A33-3B86-4055FD60ABCD}"/>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The most common source of confusion for report users -&gt; ”Do I use a Count or Value based variable?”</a:t>
            </a:r>
          </a:p>
          <a:p>
            <a:pPr lvl="1"/>
            <a:r>
              <a:rPr lang="en-GB" dirty="0"/>
              <a:t>By </a:t>
            </a:r>
            <a:r>
              <a:rPr lang="en-GB" b="1" dirty="0"/>
              <a:t>Count</a:t>
            </a:r>
            <a:r>
              <a:rPr lang="en-GB" dirty="0"/>
              <a:t>, we mean either </a:t>
            </a:r>
            <a:r>
              <a:rPr lang="en-GB" u="sng" dirty="0"/>
              <a:t>Count</a:t>
            </a:r>
            <a:r>
              <a:rPr lang="en-GB" dirty="0"/>
              <a:t> or </a:t>
            </a:r>
            <a:r>
              <a:rPr lang="en-GB" u="sng" dirty="0"/>
              <a:t>Cardinality</a:t>
            </a:r>
            <a:r>
              <a:rPr lang="en-GB" dirty="0"/>
              <a:t> for </a:t>
            </a:r>
            <a:r>
              <a:rPr lang="en-GB" b="1" dirty="0"/>
              <a:t>Field </a:t>
            </a:r>
            <a:r>
              <a:rPr lang="en-GB" dirty="0"/>
              <a:t>variables or the </a:t>
            </a:r>
            <a:r>
              <a:rPr lang="en-GB" u="sng" dirty="0"/>
              <a:t>arithmetic operations</a:t>
            </a:r>
            <a:r>
              <a:rPr lang="en-GB" dirty="0"/>
              <a:t> (Count, Sum, </a:t>
            </a:r>
            <a:r>
              <a:rPr lang="en-GB" dirty="0" err="1"/>
              <a:t>Avg</a:t>
            </a:r>
            <a:r>
              <a:rPr lang="en-GB" dirty="0"/>
              <a:t>, Min, Max) for </a:t>
            </a:r>
            <a:r>
              <a:rPr lang="en-GB" b="1" dirty="0"/>
              <a:t>Measure</a:t>
            </a:r>
            <a:r>
              <a:rPr lang="en-GB" dirty="0"/>
              <a:t> variables.</a:t>
            </a:r>
            <a:br>
              <a:rPr lang="en-GB" dirty="0"/>
            </a:br>
            <a:br>
              <a:rPr lang="en-GB" dirty="0"/>
            </a:br>
            <a:br>
              <a:rPr lang="en-GB" dirty="0"/>
            </a:br>
            <a:br>
              <a:rPr lang="en-GB" dirty="0"/>
            </a:br>
            <a:br>
              <a:rPr lang="en-GB" dirty="0"/>
            </a:br>
            <a:endParaRPr lang="en-GB" dirty="0"/>
          </a:p>
          <a:p>
            <a:pPr marL="142875" lvl="1" indent="0">
              <a:buNone/>
            </a:pPr>
            <a:r>
              <a:rPr lang="en-GB" dirty="0"/>
              <a:t>Ask Yourself:</a:t>
            </a:r>
          </a:p>
          <a:p>
            <a:pPr lvl="1"/>
            <a:r>
              <a:rPr lang="en-GB" dirty="0"/>
              <a:t>Do I want to see aggregations of multiple entities -&gt; </a:t>
            </a:r>
            <a:r>
              <a:rPr lang="en-GB" b="1" dirty="0"/>
              <a:t>Count based </a:t>
            </a:r>
            <a:r>
              <a:rPr lang="en-GB" dirty="0"/>
              <a:t>(e.g. # of Calls handled by a team, # of different Agents that handled a call for a specific Queue)</a:t>
            </a:r>
          </a:p>
          <a:p>
            <a:pPr lvl="1"/>
            <a:r>
              <a:rPr lang="en-GB" dirty="0"/>
              <a:t>Do I want to see the raw data (each in a separate row) for each unique call or agent separately -&gt; </a:t>
            </a:r>
            <a:r>
              <a:rPr lang="en-GB" b="1" dirty="0"/>
              <a:t>Value based </a:t>
            </a:r>
            <a:r>
              <a:rPr lang="en-GB" dirty="0"/>
              <a:t>(e.g. all session IDs of the calls handled, the name of each agent that handled a call for a specific queue)</a:t>
            </a:r>
          </a:p>
        </p:txBody>
      </p:sp>
      <p:pic>
        <p:nvPicPr>
          <p:cNvPr id="6" name="Picture 5" descr="A screen shot of a computer&#10;&#10;Description automatically generated">
            <a:extLst>
              <a:ext uri="{FF2B5EF4-FFF2-40B4-BE49-F238E27FC236}">
                <a16:creationId xmlns:a16="http://schemas.microsoft.com/office/drawing/2014/main" id="{B79375EB-B4AE-4999-CE65-8EF2A0F1C96D}"/>
              </a:ext>
            </a:extLst>
          </p:cNvPr>
          <p:cNvPicPr>
            <a:picLocks noChangeAspect="1"/>
          </p:cNvPicPr>
          <p:nvPr/>
        </p:nvPicPr>
        <p:blipFill>
          <a:blip r:embed="rId4"/>
          <a:stretch>
            <a:fillRect/>
          </a:stretch>
        </p:blipFill>
        <p:spPr>
          <a:xfrm>
            <a:off x="4937498" y="2181916"/>
            <a:ext cx="2427412" cy="1006558"/>
          </a:xfrm>
          <a:prstGeom prst="rect">
            <a:avLst/>
          </a:prstGeom>
          <a:ln>
            <a:solidFill>
              <a:srgbClr val="00B050"/>
            </a:solidFill>
          </a:ln>
          <a:effectLst>
            <a:outerShdw blurRad="50800" dist="38100" dir="2700000" algn="tl" rotWithShape="0">
              <a:prstClr val="black">
                <a:alpha val="40000"/>
              </a:prstClr>
            </a:outerShdw>
          </a:effectLst>
        </p:spPr>
      </p:pic>
      <p:pic>
        <p:nvPicPr>
          <p:cNvPr id="9" name="Picture 8" descr="A screenshot of a phone&#10;&#10;Description automatically generated">
            <a:extLst>
              <a:ext uri="{FF2B5EF4-FFF2-40B4-BE49-F238E27FC236}">
                <a16:creationId xmlns:a16="http://schemas.microsoft.com/office/drawing/2014/main" id="{8F687B1B-CBB7-A8C5-517C-57CD66674874}"/>
              </a:ext>
            </a:extLst>
          </p:cNvPr>
          <p:cNvPicPr>
            <a:picLocks noChangeAspect="1"/>
          </p:cNvPicPr>
          <p:nvPr/>
        </p:nvPicPr>
        <p:blipFill>
          <a:blip r:embed="rId5"/>
          <a:stretch>
            <a:fillRect/>
          </a:stretch>
        </p:blipFill>
        <p:spPr>
          <a:xfrm>
            <a:off x="1261998" y="2297845"/>
            <a:ext cx="2857500" cy="774700"/>
          </a:xfrm>
          <a:prstGeom prst="rect">
            <a:avLst/>
          </a:prstGeom>
          <a:ln>
            <a:solidFill>
              <a:srgbClr val="00B050"/>
            </a:solidFill>
          </a:ln>
          <a:effectLst>
            <a:outerShdw blurRad="50800" dist="38100" algn="l" rotWithShape="0">
              <a:prstClr val="black">
                <a:alpha val="40000"/>
              </a:prstClr>
            </a:outerShdw>
          </a:effectLst>
        </p:spPr>
      </p:pic>
      <p:sp>
        <p:nvSpPr>
          <p:cNvPr id="5" name="Slide Number Placeholder 4">
            <a:extLst>
              <a:ext uri="{FF2B5EF4-FFF2-40B4-BE49-F238E27FC236}">
                <a16:creationId xmlns:a16="http://schemas.microsoft.com/office/drawing/2014/main" id="{FFB02E35-C44A-52F9-F53B-A50ED150B160}"/>
              </a:ext>
            </a:extLst>
          </p:cNvPr>
          <p:cNvSpPr>
            <a:spLocks noGrp="1"/>
          </p:cNvSpPr>
          <p:nvPr>
            <p:ph type="sldNum" sz="quarter" idx="4"/>
          </p:nvPr>
        </p:nvSpPr>
        <p:spPr/>
        <p:txBody>
          <a:bodyPr/>
          <a:lstStyle/>
          <a:p>
            <a:fld id="{96A97DD0-5BE7-4856-A2A9-C42C6688E607}" type="slidenum">
              <a:rPr lang="en-US" smtClean="0"/>
              <a:pPr/>
              <a:t>52</a:t>
            </a:fld>
            <a:endParaRPr lang="en-US" dirty="0"/>
          </a:p>
        </p:txBody>
      </p:sp>
    </p:spTree>
    <p:custDataLst>
      <p:tags r:id="rId1"/>
    </p:custDataLst>
    <p:extLst>
      <p:ext uri="{BB962C8B-B14F-4D97-AF65-F5344CB8AC3E}">
        <p14:creationId xmlns:p14="http://schemas.microsoft.com/office/powerpoint/2010/main" val="153177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fade">
                                      <p:cBhvr>
                                        <p:cTn id="38" dur="1000"/>
                                        <p:tgtEl>
                                          <p:spTgt spid="3">
                                            <p:txEl>
                                              <p:pRg st="3" end="3"/>
                                            </p:txEl>
                                          </p:spTgt>
                                        </p:tgtEl>
                                      </p:cBhvr>
                                    </p:animEffect>
                                    <p:anim calcmode="lin" valueType="num">
                                      <p:cBhvr>
                                        <p:cTn id="3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Count or Value?</a:t>
            </a:r>
          </a:p>
        </p:txBody>
      </p:sp>
      <p:sp>
        <p:nvSpPr>
          <p:cNvPr id="3" name="Text Placeholder 1">
            <a:extLst>
              <a:ext uri="{FF2B5EF4-FFF2-40B4-BE49-F238E27FC236}">
                <a16:creationId xmlns:a16="http://schemas.microsoft.com/office/drawing/2014/main" id="{F1B5CACE-3AA6-3A33-3B86-4055FD60ABCD}"/>
              </a:ext>
            </a:extLst>
          </p:cNvPr>
          <p:cNvSpPr txBox="1">
            <a:spLocks/>
          </p:cNvSpPr>
          <p:nvPr/>
        </p:nvSpPr>
        <p:spPr>
          <a:xfrm>
            <a:off x="472784" y="2571750"/>
            <a:ext cx="8257032" cy="2309142"/>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Count based reports will provide the total tenant’s values unless segmented.</a:t>
            </a:r>
          </a:p>
          <a:p>
            <a:pPr lvl="1"/>
            <a:r>
              <a:rPr lang="en-GB" dirty="0"/>
              <a:t>Segments allow us to combine value fields </a:t>
            </a:r>
            <a:br>
              <a:rPr lang="en-GB" dirty="0"/>
            </a:br>
            <a:r>
              <a:rPr lang="en-GB" dirty="0"/>
              <a:t>(e.g. Queue Name) with aggregation statistics.</a:t>
            </a:r>
          </a:p>
          <a:p>
            <a:pPr lvl="1"/>
            <a:r>
              <a:rPr lang="en-GB" dirty="0"/>
              <a:t>We </a:t>
            </a:r>
            <a:r>
              <a:rPr lang="en-GB" b="1" u="sng" dirty="0"/>
              <a:t>cannot</a:t>
            </a:r>
            <a:r>
              <a:rPr lang="en-GB" dirty="0"/>
              <a:t> use Segments in value-based </a:t>
            </a:r>
            <a:br>
              <a:rPr lang="en-GB" dirty="0"/>
            </a:br>
            <a:r>
              <a:rPr lang="en-GB" dirty="0"/>
              <a:t>reports.</a:t>
            </a:r>
          </a:p>
          <a:p>
            <a:pPr marL="142875" lvl="1" indent="0">
              <a:buNone/>
            </a:pPr>
            <a:r>
              <a:rPr lang="en-GB" i="1" dirty="0">
                <a:solidFill>
                  <a:srgbClr val="E3241B"/>
                </a:solidFill>
              </a:rPr>
              <a:t>Note: A report is considered count or value based</a:t>
            </a:r>
            <a:br>
              <a:rPr lang="en-GB" i="1" dirty="0">
                <a:solidFill>
                  <a:srgbClr val="E3241B"/>
                </a:solidFill>
              </a:rPr>
            </a:br>
            <a:r>
              <a:rPr lang="en-GB" i="1" dirty="0">
                <a:solidFill>
                  <a:srgbClr val="E3241B"/>
                </a:solidFill>
              </a:rPr>
              <a:t>on what we selected on the 1</a:t>
            </a:r>
            <a:r>
              <a:rPr lang="en-GB" i="1" baseline="30000" dirty="0">
                <a:solidFill>
                  <a:srgbClr val="E3241B"/>
                </a:solidFill>
              </a:rPr>
              <a:t>st</a:t>
            </a:r>
            <a:r>
              <a:rPr lang="en-GB" i="1" dirty="0">
                <a:solidFill>
                  <a:srgbClr val="E3241B"/>
                </a:solidFill>
              </a:rPr>
              <a:t> profile variable we </a:t>
            </a:r>
            <a:br>
              <a:rPr lang="en-GB" i="1" dirty="0">
                <a:solidFill>
                  <a:srgbClr val="E3241B"/>
                </a:solidFill>
              </a:rPr>
            </a:br>
            <a:r>
              <a:rPr lang="en-GB" i="1" dirty="0">
                <a:solidFill>
                  <a:srgbClr val="E3241B"/>
                </a:solidFill>
              </a:rPr>
              <a:t>added. After that, all profile variables we try to add</a:t>
            </a:r>
            <a:br>
              <a:rPr lang="en-GB" i="1" dirty="0">
                <a:solidFill>
                  <a:srgbClr val="E3241B"/>
                </a:solidFill>
              </a:rPr>
            </a:br>
            <a:r>
              <a:rPr lang="en-GB" i="1" dirty="0">
                <a:solidFill>
                  <a:srgbClr val="E3241B"/>
                </a:solidFill>
              </a:rPr>
              <a:t>will only show Count or Value options respectively.</a:t>
            </a:r>
          </a:p>
        </p:txBody>
      </p:sp>
      <p:pic>
        <p:nvPicPr>
          <p:cNvPr id="11" name="Picture 10" descr="A white background with black dots&#10;&#10;Description automatically generated">
            <a:extLst>
              <a:ext uri="{FF2B5EF4-FFF2-40B4-BE49-F238E27FC236}">
                <a16:creationId xmlns:a16="http://schemas.microsoft.com/office/drawing/2014/main" id="{7C87DA25-526B-4B68-6AD2-B82C183EBA09}"/>
              </a:ext>
            </a:extLst>
          </p:cNvPr>
          <p:cNvPicPr>
            <a:picLocks noChangeAspect="1"/>
          </p:cNvPicPr>
          <p:nvPr/>
        </p:nvPicPr>
        <p:blipFill>
          <a:blip r:embed="rId4"/>
          <a:stretch>
            <a:fillRect/>
          </a:stretch>
        </p:blipFill>
        <p:spPr>
          <a:xfrm>
            <a:off x="1155700" y="949918"/>
            <a:ext cx="1770380" cy="1506644"/>
          </a:xfrm>
          <a:prstGeom prst="rect">
            <a:avLst/>
          </a:prstGeom>
          <a:ln>
            <a:solidFill>
              <a:srgbClr val="00B050"/>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F639C9FD-3225-AB08-E26E-4E176E351FCD}"/>
              </a:ext>
            </a:extLst>
          </p:cNvPr>
          <p:cNvPicPr>
            <a:picLocks noChangeAspect="1"/>
          </p:cNvPicPr>
          <p:nvPr/>
        </p:nvPicPr>
        <p:blipFill>
          <a:blip r:embed="rId5"/>
          <a:stretch>
            <a:fillRect/>
          </a:stretch>
        </p:blipFill>
        <p:spPr>
          <a:xfrm>
            <a:off x="4937498" y="2923328"/>
            <a:ext cx="3055178" cy="1957564"/>
          </a:xfrm>
          <a:prstGeom prst="rect">
            <a:avLst/>
          </a:prstGeom>
          <a:ln>
            <a:solidFill>
              <a:srgbClr val="00B050"/>
            </a:solidFill>
          </a:ln>
          <a:effectLst>
            <a:outerShdw blurRad="50800" dist="38100" dir="2700000" algn="tl" rotWithShape="0">
              <a:prstClr val="black">
                <a:alpha val="40000"/>
              </a:prstClr>
            </a:outerShdw>
          </a:effectLst>
        </p:spPr>
      </p:pic>
      <p:pic>
        <p:nvPicPr>
          <p:cNvPr id="15" name="Picture 14" descr="A screenshot of a computer&#10;&#10;Description automatically generated">
            <a:extLst>
              <a:ext uri="{FF2B5EF4-FFF2-40B4-BE49-F238E27FC236}">
                <a16:creationId xmlns:a16="http://schemas.microsoft.com/office/drawing/2014/main" id="{AA12476B-8FE5-9B56-39C8-B1480F7A0ACE}"/>
              </a:ext>
            </a:extLst>
          </p:cNvPr>
          <p:cNvPicPr>
            <a:picLocks noChangeAspect="1"/>
          </p:cNvPicPr>
          <p:nvPr/>
        </p:nvPicPr>
        <p:blipFill>
          <a:blip r:embed="rId6"/>
          <a:stretch>
            <a:fillRect/>
          </a:stretch>
        </p:blipFill>
        <p:spPr>
          <a:xfrm>
            <a:off x="4508389" y="923544"/>
            <a:ext cx="3767843" cy="1435369"/>
          </a:xfrm>
          <a:prstGeom prst="rect">
            <a:avLst/>
          </a:prstGeom>
          <a:ln>
            <a:solidFill>
              <a:srgbClr val="00B050"/>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E1346D36-325B-64BE-5DDB-08A367505603}"/>
              </a:ext>
            </a:extLst>
          </p:cNvPr>
          <p:cNvSpPr>
            <a:spLocks noGrp="1"/>
          </p:cNvSpPr>
          <p:nvPr>
            <p:ph type="sldNum" sz="quarter" idx="4"/>
          </p:nvPr>
        </p:nvSpPr>
        <p:spPr/>
        <p:txBody>
          <a:bodyPr/>
          <a:lstStyle/>
          <a:p>
            <a:fld id="{96A97DD0-5BE7-4856-A2A9-C42C6688E607}" type="slidenum">
              <a:rPr lang="en-US" smtClean="0"/>
              <a:pPr/>
              <a:t>53</a:t>
            </a:fld>
            <a:endParaRPr lang="en-US" dirty="0"/>
          </a:p>
        </p:txBody>
      </p:sp>
    </p:spTree>
    <p:custDataLst>
      <p:tags r:id="rId1"/>
    </p:custDataLst>
    <p:extLst>
      <p:ext uri="{BB962C8B-B14F-4D97-AF65-F5344CB8AC3E}">
        <p14:creationId xmlns:p14="http://schemas.microsoft.com/office/powerpoint/2010/main" val="130188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anim calcmode="lin" valueType="num">
                                      <p:cBhvr>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2012295-649F-810C-3D30-1E96555D28E9}"/>
              </a:ext>
            </a:extLst>
          </p:cNvPr>
          <p:cNvPicPr>
            <a:picLocks noChangeAspect="1"/>
          </p:cNvPicPr>
          <p:nvPr/>
        </p:nvPicPr>
        <p:blipFill>
          <a:blip r:embed="rId3"/>
          <a:stretch>
            <a:fillRect/>
          </a:stretch>
        </p:blipFill>
        <p:spPr>
          <a:xfrm>
            <a:off x="252897" y="1074942"/>
            <a:ext cx="4802808" cy="2696817"/>
          </a:xfrm>
          <a:prstGeom prst="rect">
            <a:avLst/>
          </a:prstGeom>
          <a:ln>
            <a:solidFill>
              <a:srgbClr val="00B050"/>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a:t>Anatomy of a Visualization</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Oval 9">
            <a:extLst>
              <a:ext uri="{FF2B5EF4-FFF2-40B4-BE49-F238E27FC236}">
                <a16:creationId xmlns:a16="http://schemas.microsoft.com/office/drawing/2014/main" id="{96D78069-ED8C-0013-F593-BD1E3373790E}"/>
              </a:ext>
            </a:extLst>
          </p:cNvPr>
          <p:cNvSpPr/>
          <p:nvPr/>
        </p:nvSpPr>
        <p:spPr>
          <a:xfrm>
            <a:off x="1116835" y="108971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1</a:t>
            </a:r>
          </a:p>
        </p:txBody>
      </p:sp>
      <p:sp>
        <p:nvSpPr>
          <p:cNvPr id="15" name="Text Placeholder 1">
            <a:extLst>
              <a:ext uri="{FF2B5EF4-FFF2-40B4-BE49-F238E27FC236}">
                <a16:creationId xmlns:a16="http://schemas.microsoft.com/office/drawing/2014/main" id="{DA962E61-939D-0534-3243-FA39B07DA434}"/>
              </a:ext>
            </a:extLst>
          </p:cNvPr>
          <p:cNvSpPr txBox="1">
            <a:spLocks/>
          </p:cNvSpPr>
          <p:nvPr/>
        </p:nvSpPr>
        <p:spPr>
          <a:xfrm>
            <a:off x="5384759" y="973440"/>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Visualization Scope &amp; View</a:t>
            </a:r>
          </a:p>
          <a:p>
            <a:pPr marL="0" indent="0">
              <a:buNone/>
            </a:pPr>
            <a:r>
              <a:rPr lang="en-US" sz="1200" dirty="0"/>
              <a:t>1. Select the repository</a:t>
            </a:r>
          </a:p>
          <a:p>
            <a:pPr marL="0" indent="0">
              <a:buNone/>
            </a:pPr>
            <a:r>
              <a:rPr lang="en-US" sz="1200" dirty="0"/>
              <a:t>2. Select time period (Realtime/Historical)</a:t>
            </a:r>
          </a:p>
          <a:p>
            <a:pPr marL="0" indent="0">
              <a:buNone/>
            </a:pPr>
            <a:r>
              <a:rPr lang="en-US" sz="1200" dirty="0"/>
              <a:t>3. Select Interval (Historical) or Duration &amp; Refresh (Realtime)</a:t>
            </a:r>
          </a:p>
          <a:p>
            <a:pPr marL="0" indent="0">
              <a:buNone/>
            </a:pPr>
            <a:r>
              <a:rPr lang="en-US" sz="1200" dirty="0"/>
              <a:t>4. Select the Data Output format</a:t>
            </a:r>
          </a:p>
          <a:p>
            <a:pPr marL="0" indent="0">
              <a:buNone/>
            </a:pPr>
            <a:r>
              <a:rPr lang="en-US" sz="1300" dirty="0">
                <a:solidFill>
                  <a:srgbClr val="00B0F0"/>
                </a:solidFill>
              </a:rPr>
              <a:t>Define the Data Set</a:t>
            </a:r>
          </a:p>
          <a:p>
            <a:pPr marL="0" indent="0">
              <a:buNone/>
            </a:pPr>
            <a:r>
              <a:rPr lang="en-US" sz="1200" dirty="0"/>
              <a:t>5. Choose the Profile Variables</a:t>
            </a:r>
          </a:p>
          <a:p>
            <a:pPr marL="0" indent="0">
              <a:buNone/>
            </a:pPr>
            <a:r>
              <a:rPr lang="en-US" sz="1200" dirty="0"/>
              <a:t>6. Optionally, add segmentation</a:t>
            </a:r>
          </a:p>
          <a:p>
            <a:pPr marL="0" indent="0">
              <a:buNone/>
            </a:pPr>
            <a:r>
              <a:rPr lang="en-US" sz="1200" dirty="0"/>
              <a:t>7. Optionally, create filters</a:t>
            </a:r>
          </a:p>
        </p:txBody>
      </p:sp>
      <p:sp>
        <p:nvSpPr>
          <p:cNvPr id="16" name="Oval 15">
            <a:extLst>
              <a:ext uri="{FF2B5EF4-FFF2-40B4-BE49-F238E27FC236}">
                <a16:creationId xmlns:a16="http://schemas.microsoft.com/office/drawing/2014/main" id="{991DFFB4-706E-CB8E-72AC-143760D3030B}"/>
              </a:ext>
            </a:extLst>
          </p:cNvPr>
          <p:cNvSpPr/>
          <p:nvPr/>
        </p:nvSpPr>
        <p:spPr>
          <a:xfrm>
            <a:off x="961461" y="210043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2</a:t>
            </a:r>
          </a:p>
        </p:txBody>
      </p:sp>
      <p:sp>
        <p:nvSpPr>
          <p:cNvPr id="17" name="Oval 16">
            <a:extLst>
              <a:ext uri="{FF2B5EF4-FFF2-40B4-BE49-F238E27FC236}">
                <a16:creationId xmlns:a16="http://schemas.microsoft.com/office/drawing/2014/main" id="{9E77EFAF-3CB2-3927-8EFB-C37C9D837567}"/>
              </a:ext>
            </a:extLst>
          </p:cNvPr>
          <p:cNvSpPr/>
          <p:nvPr/>
        </p:nvSpPr>
        <p:spPr>
          <a:xfrm>
            <a:off x="883774" y="286142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3</a:t>
            </a:r>
          </a:p>
        </p:txBody>
      </p:sp>
      <p:sp>
        <p:nvSpPr>
          <p:cNvPr id="18" name="Oval 17">
            <a:extLst>
              <a:ext uri="{FF2B5EF4-FFF2-40B4-BE49-F238E27FC236}">
                <a16:creationId xmlns:a16="http://schemas.microsoft.com/office/drawing/2014/main" id="{AD319AB9-AA9B-D7B8-E7E9-2CB39E6D83F0}"/>
              </a:ext>
            </a:extLst>
          </p:cNvPr>
          <p:cNvSpPr/>
          <p:nvPr/>
        </p:nvSpPr>
        <p:spPr>
          <a:xfrm>
            <a:off x="2576614" y="208714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4</a:t>
            </a:r>
          </a:p>
        </p:txBody>
      </p:sp>
      <p:sp>
        <p:nvSpPr>
          <p:cNvPr id="2" name="Oval 1">
            <a:extLst>
              <a:ext uri="{FF2B5EF4-FFF2-40B4-BE49-F238E27FC236}">
                <a16:creationId xmlns:a16="http://schemas.microsoft.com/office/drawing/2014/main" id="{9636C19C-6219-D83E-0CED-DBE31E5E640D}"/>
              </a:ext>
            </a:extLst>
          </p:cNvPr>
          <p:cNvSpPr/>
          <p:nvPr/>
        </p:nvSpPr>
        <p:spPr>
          <a:xfrm>
            <a:off x="3709674" y="1663073"/>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5</a:t>
            </a:r>
          </a:p>
        </p:txBody>
      </p:sp>
      <p:sp>
        <p:nvSpPr>
          <p:cNvPr id="6" name="Oval 5">
            <a:extLst>
              <a:ext uri="{FF2B5EF4-FFF2-40B4-BE49-F238E27FC236}">
                <a16:creationId xmlns:a16="http://schemas.microsoft.com/office/drawing/2014/main" id="{81186CCF-C718-E178-805C-97D231A68CA9}"/>
              </a:ext>
            </a:extLst>
          </p:cNvPr>
          <p:cNvSpPr/>
          <p:nvPr/>
        </p:nvSpPr>
        <p:spPr>
          <a:xfrm>
            <a:off x="1445889" y="218250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7" name="Oval 6">
            <a:extLst>
              <a:ext uri="{FF2B5EF4-FFF2-40B4-BE49-F238E27FC236}">
                <a16:creationId xmlns:a16="http://schemas.microsoft.com/office/drawing/2014/main" id="{F73916BF-CE37-F046-A646-4606F22D351B}"/>
              </a:ext>
            </a:extLst>
          </p:cNvPr>
          <p:cNvSpPr/>
          <p:nvPr/>
        </p:nvSpPr>
        <p:spPr>
          <a:xfrm>
            <a:off x="2421240" y="1853676"/>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8" name="Oval 7">
            <a:extLst>
              <a:ext uri="{FF2B5EF4-FFF2-40B4-BE49-F238E27FC236}">
                <a16:creationId xmlns:a16="http://schemas.microsoft.com/office/drawing/2014/main" id="{5474FB26-755A-EC5C-EC69-F5FA8EEBEB3E}"/>
              </a:ext>
            </a:extLst>
          </p:cNvPr>
          <p:cNvSpPr/>
          <p:nvPr/>
        </p:nvSpPr>
        <p:spPr>
          <a:xfrm>
            <a:off x="1049640" y="330679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9" name="Oval 8">
            <a:extLst>
              <a:ext uri="{FF2B5EF4-FFF2-40B4-BE49-F238E27FC236}">
                <a16:creationId xmlns:a16="http://schemas.microsoft.com/office/drawing/2014/main" id="{FB1736C0-94BE-37D0-38B7-DD010C95F4DB}"/>
              </a:ext>
            </a:extLst>
          </p:cNvPr>
          <p:cNvSpPr/>
          <p:nvPr/>
        </p:nvSpPr>
        <p:spPr>
          <a:xfrm>
            <a:off x="2812179" y="1498937"/>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11" name="Oval 10">
            <a:extLst>
              <a:ext uri="{FF2B5EF4-FFF2-40B4-BE49-F238E27FC236}">
                <a16:creationId xmlns:a16="http://schemas.microsoft.com/office/drawing/2014/main" id="{91B00B0A-7409-1E80-4677-7866159E1933}"/>
              </a:ext>
            </a:extLst>
          </p:cNvPr>
          <p:cNvSpPr/>
          <p:nvPr/>
        </p:nvSpPr>
        <p:spPr>
          <a:xfrm>
            <a:off x="1049640" y="3050921"/>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12" name="Slide Number Placeholder 11">
            <a:extLst>
              <a:ext uri="{FF2B5EF4-FFF2-40B4-BE49-F238E27FC236}">
                <a16:creationId xmlns:a16="http://schemas.microsoft.com/office/drawing/2014/main" id="{65FEE5E4-2836-A685-209B-F20FE7FF0C8B}"/>
              </a:ext>
            </a:extLst>
          </p:cNvPr>
          <p:cNvSpPr>
            <a:spLocks noGrp="1"/>
          </p:cNvSpPr>
          <p:nvPr>
            <p:ph type="sldNum" sz="quarter" idx="4"/>
          </p:nvPr>
        </p:nvSpPr>
        <p:spPr/>
        <p:txBody>
          <a:bodyPr/>
          <a:lstStyle/>
          <a:p>
            <a:fld id="{96A97DD0-5BE7-4856-A2A9-C42C6688E607}" type="slidenum">
              <a:rPr lang="en-US" smtClean="0"/>
              <a:pPr/>
              <a:t>54</a:t>
            </a:fld>
            <a:endParaRPr lang="en-US" dirty="0"/>
          </a:p>
        </p:txBody>
      </p:sp>
    </p:spTree>
    <p:extLst>
      <p:ext uri="{BB962C8B-B14F-4D97-AF65-F5344CB8AC3E}">
        <p14:creationId xmlns:p14="http://schemas.microsoft.com/office/powerpoint/2010/main" val="423093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8" end="8"/>
                                            </p:txEl>
                                          </p:spTgt>
                                        </p:tgtEl>
                                        <p:attrNameLst>
                                          <p:attrName>style.visibility</p:attrName>
                                        </p:attrNameLst>
                                      </p:cBhvr>
                                      <p:to>
                                        <p:strVal val="visible"/>
                                      </p:to>
                                    </p:set>
                                    <p:animEffect transition="in" filter="fade">
                                      <p:cBhvr>
                                        <p:cTn id="7" dur="1000"/>
                                        <p:tgtEl>
                                          <p:spTgt spid="15">
                                            <p:txEl>
                                              <p:pRg st="8" end="8"/>
                                            </p:txEl>
                                          </p:spTgt>
                                        </p:tgtEl>
                                      </p:cBhvr>
                                    </p:animEffect>
                                    <p:anim calcmode="lin" valueType="num">
                                      <p:cBhvr>
                                        <p:cTn id="8"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8" end="8"/>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AED609C-4B08-4D9E-A28E-CA5D644147D1}"/>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Filters</a:t>
            </a:r>
          </a:p>
        </p:txBody>
      </p:sp>
      <p:sp>
        <p:nvSpPr>
          <p:cNvPr id="3" name="Text Placeholder 1">
            <a:extLst>
              <a:ext uri="{FF2B5EF4-FFF2-40B4-BE49-F238E27FC236}">
                <a16:creationId xmlns:a16="http://schemas.microsoft.com/office/drawing/2014/main" id="{F1B5CACE-3AA6-3A33-3B86-4055FD60ABCD}"/>
              </a:ext>
            </a:extLst>
          </p:cNvPr>
          <p:cNvSpPr txBox="1">
            <a:spLocks/>
          </p:cNvSpPr>
          <p:nvPr/>
        </p:nvSpPr>
        <p:spPr>
          <a:xfrm>
            <a:off x="443997" y="1123069"/>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There are 3 different places we can setup a filter inside a visualization.</a:t>
            </a:r>
          </a:p>
        </p:txBody>
      </p:sp>
      <p:sp>
        <p:nvSpPr>
          <p:cNvPr id="5" name="Rounded Rectangle 4">
            <a:extLst>
              <a:ext uri="{FF2B5EF4-FFF2-40B4-BE49-F238E27FC236}">
                <a16:creationId xmlns:a16="http://schemas.microsoft.com/office/drawing/2014/main" id="{11FD4159-1067-69F4-39D0-B52CFFD9CBDC}"/>
              </a:ext>
            </a:extLst>
          </p:cNvPr>
          <p:cNvSpPr/>
          <p:nvPr/>
        </p:nvSpPr>
        <p:spPr>
          <a:xfrm>
            <a:off x="509951" y="1531815"/>
            <a:ext cx="2422435" cy="325901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6" name="TextBox 5">
            <a:extLst>
              <a:ext uri="{FF2B5EF4-FFF2-40B4-BE49-F238E27FC236}">
                <a16:creationId xmlns:a16="http://schemas.microsoft.com/office/drawing/2014/main" id="{58F6C878-74F6-F1DE-D0AE-196F7C24DAE5}"/>
              </a:ext>
            </a:extLst>
          </p:cNvPr>
          <p:cNvSpPr txBox="1"/>
          <p:nvPr/>
        </p:nvSpPr>
        <p:spPr>
          <a:xfrm>
            <a:off x="628519" y="1556254"/>
            <a:ext cx="2218877" cy="369332"/>
          </a:xfrm>
          <a:prstGeom prst="rect">
            <a:avLst/>
          </a:prstGeom>
          <a:noFill/>
        </p:spPr>
        <p:txBody>
          <a:bodyPr wrap="none" rtlCol="0">
            <a:spAutoFit/>
          </a:bodyPr>
          <a:lstStyle/>
          <a:p>
            <a:r>
              <a:rPr lang="en-BE" b="1" dirty="0">
                <a:solidFill>
                  <a:schemeClr val="bg2"/>
                </a:solidFill>
                <a:latin typeface="+mn-lt"/>
              </a:rPr>
              <a:t>Run-Mode Filtering</a:t>
            </a:r>
            <a:endParaRPr lang="en-BE" sz="1400" b="1" dirty="0">
              <a:solidFill>
                <a:schemeClr val="bg2"/>
              </a:solidFill>
              <a:latin typeface="+mn-lt"/>
            </a:endParaRPr>
          </a:p>
        </p:txBody>
      </p:sp>
      <p:sp>
        <p:nvSpPr>
          <p:cNvPr id="8" name="TextBox 7">
            <a:extLst>
              <a:ext uri="{FF2B5EF4-FFF2-40B4-BE49-F238E27FC236}">
                <a16:creationId xmlns:a16="http://schemas.microsoft.com/office/drawing/2014/main" id="{52F0F59A-11DE-885F-3BB6-389B0103C699}"/>
              </a:ext>
            </a:extLst>
          </p:cNvPr>
          <p:cNvSpPr txBox="1"/>
          <p:nvPr/>
        </p:nvSpPr>
        <p:spPr>
          <a:xfrm>
            <a:off x="443997" y="1917728"/>
            <a:ext cx="2587923" cy="1200329"/>
          </a:xfrm>
          <a:prstGeom prst="rect">
            <a:avLst/>
          </a:prstGeom>
          <a:noFill/>
        </p:spPr>
        <p:txBody>
          <a:bodyPr wrap="square">
            <a:spAutoFit/>
          </a:bodyPr>
          <a:lstStyle/>
          <a:p>
            <a:pPr marL="285750" indent="-285750" defTabSz="609570">
              <a:buFont typeface="Wingdings" pitchFamily="2" charset="2"/>
              <a:buChar char="v"/>
            </a:pPr>
            <a:r>
              <a:rPr lang="en-US" sz="1200" dirty="0">
                <a:solidFill>
                  <a:schemeClr val="bg2"/>
                </a:solidFill>
                <a:latin typeface="+mj-lt"/>
              </a:rPr>
              <a:t>Set in “Edit Mode”, can be Duration or any Row Segment (up to 5).</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200" dirty="0">
                <a:solidFill>
                  <a:schemeClr val="bg2"/>
                </a:solidFill>
                <a:latin typeface="+mj-lt"/>
              </a:rPr>
              <a:t>It can be updated dynamically during report execution.</a:t>
            </a:r>
          </a:p>
        </p:txBody>
      </p:sp>
      <p:sp>
        <p:nvSpPr>
          <p:cNvPr id="9" name="Rounded Rectangle 8">
            <a:extLst>
              <a:ext uri="{FF2B5EF4-FFF2-40B4-BE49-F238E27FC236}">
                <a16:creationId xmlns:a16="http://schemas.microsoft.com/office/drawing/2014/main" id="{FDE22F34-3A5A-FDC8-A204-94737B1A15AD}"/>
              </a:ext>
            </a:extLst>
          </p:cNvPr>
          <p:cNvSpPr/>
          <p:nvPr/>
        </p:nvSpPr>
        <p:spPr>
          <a:xfrm>
            <a:off x="3360782" y="1531815"/>
            <a:ext cx="2422435" cy="325901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10" name="TextBox 9">
            <a:extLst>
              <a:ext uri="{FF2B5EF4-FFF2-40B4-BE49-F238E27FC236}">
                <a16:creationId xmlns:a16="http://schemas.microsoft.com/office/drawing/2014/main" id="{36A51A6E-310B-F696-584C-A9B40161322B}"/>
              </a:ext>
            </a:extLst>
          </p:cNvPr>
          <p:cNvSpPr txBox="1"/>
          <p:nvPr/>
        </p:nvSpPr>
        <p:spPr>
          <a:xfrm>
            <a:off x="3805511" y="1571482"/>
            <a:ext cx="1473480" cy="369332"/>
          </a:xfrm>
          <a:prstGeom prst="rect">
            <a:avLst/>
          </a:prstGeom>
          <a:noFill/>
        </p:spPr>
        <p:txBody>
          <a:bodyPr wrap="none" rtlCol="0">
            <a:spAutoFit/>
          </a:bodyPr>
          <a:lstStyle/>
          <a:p>
            <a:r>
              <a:rPr lang="en-BE" b="1" dirty="0">
                <a:solidFill>
                  <a:schemeClr val="bg2"/>
                </a:solidFill>
                <a:latin typeface="+mn-lt"/>
              </a:rPr>
              <a:t>Report Filter</a:t>
            </a:r>
            <a:endParaRPr lang="en-BE" sz="1400" b="1" dirty="0">
              <a:solidFill>
                <a:schemeClr val="bg2"/>
              </a:solidFill>
              <a:latin typeface="+mn-lt"/>
            </a:endParaRPr>
          </a:p>
        </p:txBody>
      </p:sp>
      <p:sp>
        <p:nvSpPr>
          <p:cNvPr id="11" name="TextBox 10">
            <a:extLst>
              <a:ext uri="{FF2B5EF4-FFF2-40B4-BE49-F238E27FC236}">
                <a16:creationId xmlns:a16="http://schemas.microsoft.com/office/drawing/2014/main" id="{5178EE76-AE68-D0B6-42A5-92BA5837D782}"/>
              </a:ext>
            </a:extLst>
          </p:cNvPr>
          <p:cNvSpPr txBox="1"/>
          <p:nvPr/>
        </p:nvSpPr>
        <p:spPr>
          <a:xfrm>
            <a:off x="3410270" y="1917728"/>
            <a:ext cx="2224621" cy="1384995"/>
          </a:xfrm>
          <a:prstGeom prst="rect">
            <a:avLst/>
          </a:prstGeom>
          <a:noFill/>
        </p:spPr>
        <p:txBody>
          <a:bodyPr wrap="square">
            <a:spAutoFit/>
          </a:bodyPr>
          <a:lstStyle/>
          <a:p>
            <a:pPr marL="285750" indent="-285750" defTabSz="609570">
              <a:buFont typeface="Wingdings" pitchFamily="2" charset="2"/>
              <a:buChar char="v"/>
            </a:pPr>
            <a:r>
              <a:rPr lang="en-US" sz="1200" dirty="0">
                <a:solidFill>
                  <a:schemeClr val="bg2"/>
                </a:solidFill>
                <a:latin typeface="+mj-lt"/>
              </a:rPr>
              <a:t>When set, it applies for the whole report.</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200" dirty="0">
                <a:solidFill>
                  <a:schemeClr val="bg2"/>
                </a:solidFill>
                <a:latin typeface="+mj-lt"/>
              </a:rPr>
              <a:t>It can be inclusive (</a:t>
            </a:r>
            <a:r>
              <a:rPr lang="en-US" sz="1200" b="1" dirty="0">
                <a:solidFill>
                  <a:schemeClr val="bg2"/>
                </a:solidFill>
                <a:latin typeface="+mj-lt"/>
              </a:rPr>
              <a:t>is in</a:t>
            </a:r>
            <a:r>
              <a:rPr lang="en-US" sz="1200" dirty="0">
                <a:solidFill>
                  <a:schemeClr val="bg2"/>
                </a:solidFill>
                <a:latin typeface="+mj-lt"/>
              </a:rPr>
              <a:t>), exclusive (is not in), an operation ( &gt;, =, !=, between) or a </a:t>
            </a:r>
            <a:r>
              <a:rPr lang="en-US" sz="1200" dirty="0" err="1">
                <a:solidFill>
                  <a:schemeClr val="bg2"/>
                </a:solidFill>
                <a:latin typeface="+mj-lt"/>
              </a:rPr>
              <a:t>RegEx</a:t>
            </a:r>
            <a:r>
              <a:rPr lang="en-US" sz="1200" dirty="0">
                <a:solidFill>
                  <a:schemeClr val="bg2"/>
                </a:solidFill>
                <a:latin typeface="+mj-lt"/>
              </a:rPr>
              <a:t>.</a:t>
            </a:r>
            <a:endParaRPr lang="en-US" sz="1200" b="1" dirty="0">
              <a:solidFill>
                <a:schemeClr val="bg2"/>
              </a:solidFill>
              <a:latin typeface="+mj-lt"/>
            </a:endParaRPr>
          </a:p>
        </p:txBody>
      </p:sp>
      <p:sp>
        <p:nvSpPr>
          <p:cNvPr id="12" name="Rounded Rectangle 11">
            <a:extLst>
              <a:ext uri="{FF2B5EF4-FFF2-40B4-BE49-F238E27FC236}">
                <a16:creationId xmlns:a16="http://schemas.microsoft.com/office/drawing/2014/main" id="{2966674F-EF44-FB7C-CAD4-70B02D028841}"/>
              </a:ext>
            </a:extLst>
          </p:cNvPr>
          <p:cNvSpPr/>
          <p:nvPr/>
        </p:nvSpPr>
        <p:spPr>
          <a:xfrm>
            <a:off x="6211613" y="1531815"/>
            <a:ext cx="2422435" cy="3259016"/>
          </a:xfrm>
          <a:prstGeom prst="roundRect">
            <a:avLst/>
          </a:prstGeom>
          <a:solidFill>
            <a:schemeClr val="bg1"/>
          </a:solidFill>
        </p:spPr>
        <p:txBody>
          <a:bodyPr lIns="121920" tIns="60947" rIns="0" bIns="60947">
            <a:noAutofit/>
          </a:bodyPr>
          <a:lstStyle/>
          <a:p>
            <a:pPr defTabSz="912261">
              <a:lnSpc>
                <a:spcPct val="95000"/>
              </a:lnSpc>
              <a:spcBef>
                <a:spcPts val="1433"/>
              </a:spcBef>
              <a:buClr>
                <a:schemeClr val="tx1"/>
              </a:buClr>
              <a:buSzPct val="60000"/>
            </a:pPr>
            <a:endParaRPr lang="en-US" sz="2667" b="1">
              <a:solidFill>
                <a:schemeClr val="bg2"/>
              </a:solidFill>
              <a:latin typeface="+mj-lt"/>
            </a:endParaRPr>
          </a:p>
        </p:txBody>
      </p:sp>
      <p:sp>
        <p:nvSpPr>
          <p:cNvPr id="13" name="TextBox 12">
            <a:extLst>
              <a:ext uri="{FF2B5EF4-FFF2-40B4-BE49-F238E27FC236}">
                <a16:creationId xmlns:a16="http://schemas.microsoft.com/office/drawing/2014/main" id="{2916DF3F-59D8-C780-02B3-6140A5493A46}"/>
              </a:ext>
            </a:extLst>
          </p:cNvPr>
          <p:cNvSpPr txBox="1"/>
          <p:nvPr/>
        </p:nvSpPr>
        <p:spPr>
          <a:xfrm>
            <a:off x="6392740" y="1571482"/>
            <a:ext cx="1577676" cy="369332"/>
          </a:xfrm>
          <a:prstGeom prst="rect">
            <a:avLst/>
          </a:prstGeom>
          <a:noFill/>
        </p:spPr>
        <p:txBody>
          <a:bodyPr wrap="none" rtlCol="0">
            <a:spAutoFit/>
          </a:bodyPr>
          <a:lstStyle/>
          <a:p>
            <a:r>
              <a:rPr lang="en-BE" b="1" dirty="0">
                <a:solidFill>
                  <a:schemeClr val="bg2"/>
                </a:solidFill>
                <a:latin typeface="+mn-lt"/>
              </a:rPr>
              <a:t>Column Filter</a:t>
            </a:r>
            <a:endParaRPr lang="en-BE" sz="1400" b="1" dirty="0">
              <a:solidFill>
                <a:schemeClr val="bg2"/>
              </a:solidFill>
              <a:latin typeface="+mn-lt"/>
            </a:endParaRPr>
          </a:p>
        </p:txBody>
      </p:sp>
      <p:sp>
        <p:nvSpPr>
          <p:cNvPr id="14" name="TextBox 13">
            <a:extLst>
              <a:ext uri="{FF2B5EF4-FFF2-40B4-BE49-F238E27FC236}">
                <a16:creationId xmlns:a16="http://schemas.microsoft.com/office/drawing/2014/main" id="{250DEE05-BB49-600C-DD8B-A2992D3B7410}"/>
              </a:ext>
            </a:extLst>
          </p:cNvPr>
          <p:cNvSpPr txBox="1"/>
          <p:nvPr/>
        </p:nvSpPr>
        <p:spPr>
          <a:xfrm>
            <a:off x="6261102" y="1917728"/>
            <a:ext cx="2372946" cy="1569660"/>
          </a:xfrm>
          <a:prstGeom prst="rect">
            <a:avLst/>
          </a:prstGeom>
          <a:noFill/>
        </p:spPr>
        <p:txBody>
          <a:bodyPr wrap="square">
            <a:spAutoFit/>
          </a:bodyPr>
          <a:lstStyle/>
          <a:p>
            <a:pPr marL="285750" indent="-285750" defTabSz="609570">
              <a:buFont typeface="Wingdings" pitchFamily="2" charset="2"/>
              <a:buChar char="v"/>
            </a:pPr>
            <a:r>
              <a:rPr lang="en-US" sz="1200" dirty="0">
                <a:solidFill>
                  <a:schemeClr val="bg2"/>
                </a:solidFill>
                <a:latin typeface="+mj-lt"/>
              </a:rPr>
              <a:t>It is configured the same way as a Report Filter, but it only applies to a specific column.</a:t>
            </a:r>
            <a:br>
              <a:rPr lang="en-US" sz="1200" dirty="0">
                <a:solidFill>
                  <a:schemeClr val="bg2"/>
                </a:solidFill>
                <a:latin typeface="+mj-lt"/>
              </a:rPr>
            </a:br>
            <a:endParaRPr lang="en-US" sz="1200" dirty="0">
              <a:solidFill>
                <a:schemeClr val="bg2"/>
              </a:solidFill>
              <a:latin typeface="+mj-lt"/>
            </a:endParaRPr>
          </a:p>
          <a:p>
            <a:pPr marL="285750" indent="-285750" defTabSz="609570">
              <a:buFont typeface="Wingdings" pitchFamily="2" charset="2"/>
              <a:buChar char="v"/>
            </a:pPr>
            <a:r>
              <a:rPr lang="en-US" sz="1200" dirty="0">
                <a:solidFill>
                  <a:schemeClr val="bg2"/>
                </a:solidFill>
                <a:latin typeface="+mj-lt"/>
              </a:rPr>
              <a:t>It is configured by right-clicking on a variable and selecting “Edit”.</a:t>
            </a:r>
          </a:p>
        </p:txBody>
      </p:sp>
      <p:pic>
        <p:nvPicPr>
          <p:cNvPr id="15" name="Picture 14" descr="A screenshot of a computer&#10;&#10;Description automatically generated">
            <a:extLst>
              <a:ext uri="{FF2B5EF4-FFF2-40B4-BE49-F238E27FC236}">
                <a16:creationId xmlns:a16="http://schemas.microsoft.com/office/drawing/2014/main" id="{2C0F191C-C62D-8921-1CA9-6359AFFF07DB}"/>
              </a:ext>
            </a:extLst>
          </p:cNvPr>
          <p:cNvPicPr>
            <a:picLocks noChangeAspect="1"/>
          </p:cNvPicPr>
          <p:nvPr/>
        </p:nvPicPr>
        <p:blipFill>
          <a:blip r:embed="rId4"/>
          <a:stretch>
            <a:fillRect/>
          </a:stretch>
        </p:blipFill>
        <p:spPr>
          <a:xfrm>
            <a:off x="933768" y="3258193"/>
            <a:ext cx="1574800" cy="1257300"/>
          </a:xfrm>
          <a:prstGeom prst="rect">
            <a:avLst/>
          </a:prstGeom>
          <a:ln>
            <a:solidFill>
              <a:srgbClr val="00B050"/>
            </a:solidFill>
          </a:ln>
          <a:effectLst>
            <a:outerShdw blurRad="50800" dist="38100" dir="2700000" algn="tl" rotWithShape="0">
              <a:prstClr val="black">
                <a:alpha val="40000"/>
              </a:prstClr>
            </a:outerShdw>
          </a:effectLst>
        </p:spPr>
      </p:pic>
      <p:pic>
        <p:nvPicPr>
          <p:cNvPr id="19" name="Picture 18" descr="A screenshot of a computer&#10;&#10;Description automatically generated">
            <a:extLst>
              <a:ext uri="{FF2B5EF4-FFF2-40B4-BE49-F238E27FC236}">
                <a16:creationId xmlns:a16="http://schemas.microsoft.com/office/drawing/2014/main" id="{A6810435-86F7-3D59-5CE1-E3DD83E11FA1}"/>
              </a:ext>
            </a:extLst>
          </p:cNvPr>
          <p:cNvPicPr>
            <a:picLocks noChangeAspect="1"/>
          </p:cNvPicPr>
          <p:nvPr/>
        </p:nvPicPr>
        <p:blipFill>
          <a:blip r:embed="rId5"/>
          <a:stretch>
            <a:fillRect/>
          </a:stretch>
        </p:blipFill>
        <p:spPr>
          <a:xfrm>
            <a:off x="3440201" y="3306434"/>
            <a:ext cx="2263595" cy="1160818"/>
          </a:xfrm>
          <a:prstGeom prst="rect">
            <a:avLst/>
          </a:prstGeom>
          <a:ln>
            <a:solidFill>
              <a:srgbClr val="00B050"/>
            </a:solidFill>
          </a:ln>
          <a:effectLst>
            <a:outerShdw blurRad="50800" dist="38100" dir="2700000" algn="tl" rotWithShape="0">
              <a:prstClr val="black">
                <a:alpha val="40000"/>
              </a:prstClr>
            </a:outerShdw>
          </a:effectLst>
        </p:spPr>
      </p:pic>
      <p:pic>
        <p:nvPicPr>
          <p:cNvPr id="21" name="Picture 20" descr="A screen shot of a computer&#10;&#10;Description automatically generated">
            <a:extLst>
              <a:ext uri="{FF2B5EF4-FFF2-40B4-BE49-F238E27FC236}">
                <a16:creationId xmlns:a16="http://schemas.microsoft.com/office/drawing/2014/main" id="{9D103CD2-E17B-65CA-8A1A-555BC3DB3CE3}"/>
              </a:ext>
            </a:extLst>
          </p:cNvPr>
          <p:cNvPicPr>
            <a:picLocks noChangeAspect="1"/>
          </p:cNvPicPr>
          <p:nvPr/>
        </p:nvPicPr>
        <p:blipFill>
          <a:blip r:embed="rId6"/>
          <a:stretch>
            <a:fillRect/>
          </a:stretch>
        </p:blipFill>
        <p:spPr>
          <a:xfrm>
            <a:off x="6343868" y="3685524"/>
            <a:ext cx="2216974" cy="375553"/>
          </a:xfrm>
          <a:prstGeom prst="rect">
            <a:avLst/>
          </a:prstGeom>
          <a:ln>
            <a:solidFill>
              <a:srgbClr val="00B050"/>
            </a:solidFill>
          </a:ln>
          <a:effectLst>
            <a:outerShdw blurRad="50800" dist="38100" dir="2700000" algn="tl" rotWithShape="0">
              <a:prstClr val="black">
                <a:alpha val="40000"/>
              </a:prstClr>
            </a:outerShdw>
          </a:effectLst>
        </p:spPr>
      </p:pic>
      <p:sp>
        <p:nvSpPr>
          <p:cNvPr id="16" name="Slide Number Placeholder 15">
            <a:extLst>
              <a:ext uri="{FF2B5EF4-FFF2-40B4-BE49-F238E27FC236}">
                <a16:creationId xmlns:a16="http://schemas.microsoft.com/office/drawing/2014/main" id="{925ED474-6824-A26E-C21C-8A9399272A69}"/>
              </a:ext>
            </a:extLst>
          </p:cNvPr>
          <p:cNvSpPr>
            <a:spLocks noGrp="1"/>
          </p:cNvSpPr>
          <p:nvPr>
            <p:ph type="sldNum" sz="quarter" idx="4"/>
          </p:nvPr>
        </p:nvSpPr>
        <p:spPr/>
        <p:txBody>
          <a:bodyPr/>
          <a:lstStyle/>
          <a:p>
            <a:fld id="{96A97DD0-5BE7-4856-A2A9-C42C6688E607}" type="slidenum">
              <a:rPr lang="en-US" smtClean="0"/>
              <a:pPr/>
              <a:t>55</a:t>
            </a:fld>
            <a:endParaRPr lang="en-US" dirty="0"/>
          </a:p>
        </p:txBody>
      </p:sp>
    </p:spTree>
    <p:custDataLst>
      <p:tags r:id="rId1"/>
    </p:custDataLst>
    <p:extLst>
      <p:ext uri="{BB962C8B-B14F-4D97-AF65-F5344CB8AC3E}">
        <p14:creationId xmlns:p14="http://schemas.microsoft.com/office/powerpoint/2010/main" val="360894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10"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animBg="1"/>
      <p:bldP spid="10" grpId="0"/>
      <p:bldP spid="11" grpId="0"/>
      <p:bldP spid="12" grpId="0" animBg="1"/>
      <p:bldP spid="13"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6D27EE-D828-4153-A523-CD56A7A4B309}"/>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p:txBody>
          <a:bodyPr/>
          <a:lstStyle/>
          <a:p>
            <a:r>
              <a:rPr lang="en-US" dirty="0"/>
              <a:t>The Power of </a:t>
            </a:r>
            <a:r>
              <a:rPr lang="en-US" dirty="0" err="1"/>
              <a:t>RegEx</a:t>
            </a:r>
            <a:endParaRPr lang="en-US" dirty="0"/>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784DF926-6B35-69D4-42A4-50069F7717E3}"/>
              </a:ext>
            </a:extLst>
          </p:cNvPr>
          <p:cNvPicPr>
            <a:picLocks noChangeAspect="1"/>
          </p:cNvPicPr>
          <p:nvPr/>
        </p:nvPicPr>
        <p:blipFill>
          <a:blip r:embed="rId3"/>
          <a:stretch>
            <a:fillRect/>
          </a:stretch>
        </p:blipFill>
        <p:spPr>
          <a:xfrm>
            <a:off x="7769696" y="2496"/>
            <a:ext cx="1084899" cy="1084899"/>
          </a:xfrm>
          <a:prstGeom prst="rect">
            <a:avLst/>
          </a:prstGeom>
        </p:spPr>
      </p:pic>
      <p:sp>
        <p:nvSpPr>
          <p:cNvPr id="11" name="Text Placeholder 1">
            <a:extLst>
              <a:ext uri="{FF2B5EF4-FFF2-40B4-BE49-F238E27FC236}">
                <a16:creationId xmlns:a16="http://schemas.microsoft.com/office/drawing/2014/main" id="{9C200A51-6EA7-A6E6-6DC8-797CE7360D2B}"/>
              </a:ext>
            </a:extLst>
          </p:cNvPr>
          <p:cNvSpPr txBox="1">
            <a:spLocks/>
          </p:cNvSpPr>
          <p:nvPr/>
        </p:nvSpPr>
        <p:spPr>
          <a:xfrm>
            <a:off x="443484" y="923543"/>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42875" lvl="1" indent="0">
              <a:buNone/>
            </a:pPr>
            <a:endParaRPr lang="en-GB" sz="1300" dirty="0"/>
          </a:p>
        </p:txBody>
      </p:sp>
      <p:sp>
        <p:nvSpPr>
          <p:cNvPr id="2" name="Text Placeholder 1">
            <a:extLst>
              <a:ext uri="{FF2B5EF4-FFF2-40B4-BE49-F238E27FC236}">
                <a16:creationId xmlns:a16="http://schemas.microsoft.com/office/drawing/2014/main" id="{EDC7CFCE-CE93-4D5C-BF3E-18DD060F1176}"/>
              </a:ext>
            </a:extLst>
          </p:cNvPr>
          <p:cNvSpPr txBox="1">
            <a:spLocks/>
          </p:cNvSpPr>
          <p:nvPr/>
        </p:nvSpPr>
        <p:spPr>
          <a:xfrm>
            <a:off x="597563" y="1007479"/>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400" b="1" dirty="0"/>
              <a:t>Regular Expression (</a:t>
            </a:r>
            <a:r>
              <a:rPr lang="en-GB" sz="1400" b="1" dirty="0" err="1"/>
              <a:t>RegEx</a:t>
            </a:r>
            <a:r>
              <a:rPr lang="en-GB" sz="1400" b="1" dirty="0"/>
              <a:t>)</a:t>
            </a:r>
            <a:r>
              <a:rPr lang="en-GB" sz="1400" dirty="0"/>
              <a:t> is a sequence of characters that specifies a match pattern in text.</a:t>
            </a:r>
          </a:p>
          <a:p>
            <a:pPr lvl="1"/>
            <a:r>
              <a:rPr lang="en-GB" sz="1300" dirty="0"/>
              <a:t>For example, asterisk “.” is used to match all possible characters. </a:t>
            </a:r>
          </a:p>
          <a:p>
            <a:pPr lvl="1"/>
            <a:r>
              <a:rPr lang="en-GB" sz="1300" dirty="0"/>
              <a:t>Thus, if I used </a:t>
            </a:r>
            <a:r>
              <a:rPr lang="en-GB" sz="1300" dirty="0" err="1"/>
              <a:t>RegEx</a:t>
            </a:r>
            <a:r>
              <a:rPr lang="en-GB" sz="1300" dirty="0"/>
              <a:t> string </a:t>
            </a:r>
            <a:r>
              <a:rPr lang="en-GB" sz="1300" i="1" dirty="0" err="1"/>
              <a:t>StudentID</a:t>
            </a:r>
            <a:r>
              <a:rPr lang="en-GB" sz="1300" i="1" dirty="0"/>
              <a:t>.. </a:t>
            </a:r>
            <a:r>
              <a:rPr lang="en-GB" sz="1300" dirty="0"/>
              <a:t>to match a text, I would match all strings like </a:t>
            </a:r>
            <a:r>
              <a:rPr lang="en-GB" sz="1300" b="1" dirty="0"/>
              <a:t>StudentID51</a:t>
            </a:r>
            <a:r>
              <a:rPr lang="en-GB" sz="1300" dirty="0"/>
              <a:t>, </a:t>
            </a:r>
            <a:r>
              <a:rPr lang="en-GB" sz="1300" b="1" dirty="0"/>
              <a:t>StudentID52</a:t>
            </a:r>
            <a:r>
              <a:rPr lang="en-GB" sz="1300" dirty="0"/>
              <a:t>, </a:t>
            </a:r>
            <a:r>
              <a:rPr lang="en-GB" sz="1300" b="1" dirty="0"/>
              <a:t>StudentID53</a:t>
            </a:r>
            <a:r>
              <a:rPr lang="en-GB" sz="1300" dirty="0"/>
              <a:t> etc (but not StudentID100 for example, as it has more than 2 characters).</a:t>
            </a:r>
          </a:p>
          <a:p>
            <a:r>
              <a:rPr lang="en-GB" sz="1400" dirty="0"/>
              <a:t>As filters in Webex CC Analyzer allow to use </a:t>
            </a:r>
            <a:r>
              <a:rPr lang="en-GB" sz="1400" dirty="0" err="1"/>
              <a:t>RegEx</a:t>
            </a:r>
            <a:r>
              <a:rPr lang="en-GB" sz="1400" dirty="0"/>
              <a:t>, we can create powerful generic filters. Some common use cases include:</a:t>
            </a:r>
          </a:p>
          <a:p>
            <a:pPr marL="485775" lvl="1" indent="-342900">
              <a:buFont typeface="+mj-lt"/>
              <a:buAutoNum type="arabicPeriod"/>
            </a:pPr>
            <a:r>
              <a:rPr lang="en-GB" sz="1300" dirty="0"/>
              <a:t>.* -&gt; This filter specifies that I want to match any character (“.”) infinite times (“*”). Basically, as this filter matches all strings, </a:t>
            </a:r>
            <a:r>
              <a:rPr lang="en-GB" sz="1300" u="sng" dirty="0"/>
              <a:t>it is a great way to filter out N/A (empty) results in a report</a:t>
            </a:r>
            <a:r>
              <a:rPr lang="en-GB" sz="1300" dirty="0"/>
              <a:t>.</a:t>
            </a:r>
          </a:p>
          <a:p>
            <a:pPr lvl="2"/>
            <a:r>
              <a:rPr lang="en-GB" sz="1100" dirty="0"/>
              <a:t>For example, if we use “.*” as filter in </a:t>
            </a:r>
            <a:r>
              <a:rPr lang="en-GB" sz="1100" b="1" dirty="0"/>
              <a:t>Queue Name </a:t>
            </a:r>
            <a:r>
              <a:rPr lang="en-GB" sz="1100" dirty="0"/>
              <a:t>variable, it will return all contacts that had a queue assigned (so not the calls that ended before reaching queue).</a:t>
            </a:r>
          </a:p>
          <a:p>
            <a:pPr marL="485775" lvl="1" indent="-342900">
              <a:buFont typeface="+mj-lt"/>
              <a:buAutoNum type="arabicPeriod"/>
            </a:pPr>
            <a:r>
              <a:rPr lang="en-GB" sz="1300" dirty="0"/>
              <a:t>((31)|(32)).* -&gt; This filter specifies that I want to match any string which starts with 31 or (“|”) 32 and then can have an infinite number of characters. </a:t>
            </a:r>
            <a:r>
              <a:rPr lang="en-GB" sz="1300" dirty="0" err="1"/>
              <a:t>RegEx</a:t>
            </a:r>
            <a:r>
              <a:rPr lang="en-GB" sz="1300" dirty="0"/>
              <a:t> allows us to use this OR operator to match multiple scenarios in a single pattern.</a:t>
            </a:r>
          </a:p>
          <a:p>
            <a:pPr marL="558800" lvl="2" indent="-342900"/>
            <a:r>
              <a:rPr lang="en-GB" sz="1100" dirty="0"/>
              <a:t>With this example, we can filter out all ANIs that come from the Netherlands (+31 Country Code) or Belgium (+32 Country Code).</a:t>
            </a:r>
          </a:p>
          <a:p>
            <a:pPr marL="485775" lvl="1" indent="-342900">
              <a:buFont typeface="+mj-lt"/>
              <a:buAutoNum type="arabicPeriod"/>
            </a:pPr>
            <a:r>
              <a:rPr lang="en-GB" sz="1300" dirty="0"/>
              <a:t>.*Sales.* -&gt; </a:t>
            </a:r>
            <a:r>
              <a:rPr lang="en-GB" sz="1300" dirty="0" err="1"/>
              <a:t>Similarily</a:t>
            </a:r>
            <a:r>
              <a:rPr lang="en-GB" sz="1300" dirty="0"/>
              <a:t> with example 2, we can also use any string between .* to find all the values that include the word “Sales” in them, for example if we want to fetch all the Sales teams.</a:t>
            </a:r>
          </a:p>
          <a:p>
            <a:pPr lvl="1"/>
            <a:endParaRPr lang="en-GB" sz="1300" dirty="0"/>
          </a:p>
        </p:txBody>
      </p:sp>
      <p:sp>
        <p:nvSpPr>
          <p:cNvPr id="6" name="Slide Number Placeholder 5">
            <a:extLst>
              <a:ext uri="{FF2B5EF4-FFF2-40B4-BE49-F238E27FC236}">
                <a16:creationId xmlns:a16="http://schemas.microsoft.com/office/drawing/2014/main" id="{B96418F6-585D-09D0-0281-A3472767A02C}"/>
              </a:ext>
            </a:extLst>
          </p:cNvPr>
          <p:cNvSpPr>
            <a:spLocks noGrp="1"/>
          </p:cNvSpPr>
          <p:nvPr>
            <p:ph type="sldNum" sz="quarter" idx="4"/>
          </p:nvPr>
        </p:nvSpPr>
        <p:spPr/>
        <p:txBody>
          <a:bodyPr/>
          <a:lstStyle/>
          <a:p>
            <a:fld id="{96A97DD0-5BE7-4856-A2A9-C42C6688E607}" type="slidenum">
              <a:rPr lang="en-US" smtClean="0"/>
              <a:pPr/>
              <a:t>56</a:t>
            </a:fld>
            <a:endParaRPr lang="en-US" dirty="0"/>
          </a:p>
        </p:txBody>
      </p:sp>
    </p:spTree>
    <p:extLst>
      <p:ext uri="{BB962C8B-B14F-4D97-AF65-F5344CB8AC3E}">
        <p14:creationId xmlns:p14="http://schemas.microsoft.com/office/powerpoint/2010/main" val="32966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2012295-649F-810C-3D30-1E96555D28E9}"/>
              </a:ext>
            </a:extLst>
          </p:cNvPr>
          <p:cNvPicPr>
            <a:picLocks noChangeAspect="1"/>
          </p:cNvPicPr>
          <p:nvPr/>
        </p:nvPicPr>
        <p:blipFill>
          <a:blip r:embed="rId3"/>
          <a:stretch>
            <a:fillRect/>
          </a:stretch>
        </p:blipFill>
        <p:spPr>
          <a:xfrm>
            <a:off x="252897" y="1074942"/>
            <a:ext cx="4802808" cy="2696817"/>
          </a:xfrm>
          <a:prstGeom prst="rect">
            <a:avLst/>
          </a:prstGeom>
          <a:ln>
            <a:solidFill>
              <a:srgbClr val="00B050"/>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a:t>Anatomy of a Visualization</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Oval 9">
            <a:extLst>
              <a:ext uri="{FF2B5EF4-FFF2-40B4-BE49-F238E27FC236}">
                <a16:creationId xmlns:a16="http://schemas.microsoft.com/office/drawing/2014/main" id="{96D78069-ED8C-0013-F593-BD1E3373790E}"/>
              </a:ext>
            </a:extLst>
          </p:cNvPr>
          <p:cNvSpPr/>
          <p:nvPr/>
        </p:nvSpPr>
        <p:spPr>
          <a:xfrm>
            <a:off x="1116835" y="108971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1</a:t>
            </a:r>
          </a:p>
        </p:txBody>
      </p:sp>
      <p:sp>
        <p:nvSpPr>
          <p:cNvPr id="15" name="Text Placeholder 1">
            <a:extLst>
              <a:ext uri="{FF2B5EF4-FFF2-40B4-BE49-F238E27FC236}">
                <a16:creationId xmlns:a16="http://schemas.microsoft.com/office/drawing/2014/main" id="{DA962E61-939D-0534-3243-FA39B07DA434}"/>
              </a:ext>
            </a:extLst>
          </p:cNvPr>
          <p:cNvSpPr txBox="1">
            <a:spLocks/>
          </p:cNvSpPr>
          <p:nvPr/>
        </p:nvSpPr>
        <p:spPr>
          <a:xfrm>
            <a:off x="5384759" y="973440"/>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Visualization Scope &amp; View</a:t>
            </a:r>
          </a:p>
          <a:p>
            <a:pPr marL="0" indent="0">
              <a:buNone/>
            </a:pPr>
            <a:r>
              <a:rPr lang="en-US" sz="1200" dirty="0"/>
              <a:t>1. Select the repository</a:t>
            </a:r>
          </a:p>
          <a:p>
            <a:pPr marL="0" indent="0">
              <a:buNone/>
            </a:pPr>
            <a:r>
              <a:rPr lang="en-US" sz="1200" dirty="0"/>
              <a:t>2. Select time period (Realtime/Historical)</a:t>
            </a:r>
          </a:p>
          <a:p>
            <a:pPr marL="0" indent="0">
              <a:buNone/>
            </a:pPr>
            <a:r>
              <a:rPr lang="en-US" sz="1200" dirty="0"/>
              <a:t>3. Select Interval (Historical) or Duration &amp; Refresh (Realtime)</a:t>
            </a:r>
          </a:p>
          <a:p>
            <a:pPr marL="0" indent="0">
              <a:buNone/>
            </a:pPr>
            <a:r>
              <a:rPr lang="en-US" sz="1200" dirty="0"/>
              <a:t>4. Select the Data Output format</a:t>
            </a:r>
          </a:p>
          <a:p>
            <a:pPr marL="0" indent="0">
              <a:buNone/>
            </a:pPr>
            <a:r>
              <a:rPr lang="en-US" sz="1300" dirty="0">
                <a:solidFill>
                  <a:srgbClr val="00B0F0"/>
                </a:solidFill>
              </a:rPr>
              <a:t>Define the Data Set</a:t>
            </a:r>
          </a:p>
          <a:p>
            <a:pPr marL="0" indent="0">
              <a:buNone/>
            </a:pPr>
            <a:r>
              <a:rPr lang="en-US" sz="1200" dirty="0"/>
              <a:t>5. Choose the Profile Variables</a:t>
            </a:r>
          </a:p>
          <a:p>
            <a:pPr marL="0" indent="0">
              <a:buNone/>
            </a:pPr>
            <a:r>
              <a:rPr lang="en-US" sz="1200" dirty="0"/>
              <a:t>6. Optionally, add segmentation</a:t>
            </a:r>
          </a:p>
          <a:p>
            <a:pPr marL="0" indent="0">
              <a:buNone/>
            </a:pPr>
            <a:r>
              <a:rPr lang="en-US" sz="1200" dirty="0"/>
              <a:t>7. Optionally, create filters</a:t>
            </a:r>
          </a:p>
          <a:p>
            <a:pPr marL="0" indent="0">
              <a:buNone/>
            </a:pPr>
            <a:r>
              <a:rPr lang="en-US" sz="1200" dirty="0"/>
              <a:t>8. Optionally, customize report summary</a:t>
            </a:r>
          </a:p>
        </p:txBody>
      </p:sp>
      <p:sp>
        <p:nvSpPr>
          <p:cNvPr id="16" name="Oval 15">
            <a:extLst>
              <a:ext uri="{FF2B5EF4-FFF2-40B4-BE49-F238E27FC236}">
                <a16:creationId xmlns:a16="http://schemas.microsoft.com/office/drawing/2014/main" id="{991DFFB4-706E-CB8E-72AC-143760D3030B}"/>
              </a:ext>
            </a:extLst>
          </p:cNvPr>
          <p:cNvSpPr/>
          <p:nvPr/>
        </p:nvSpPr>
        <p:spPr>
          <a:xfrm>
            <a:off x="961461" y="210043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2</a:t>
            </a:r>
          </a:p>
        </p:txBody>
      </p:sp>
      <p:sp>
        <p:nvSpPr>
          <p:cNvPr id="17" name="Oval 16">
            <a:extLst>
              <a:ext uri="{FF2B5EF4-FFF2-40B4-BE49-F238E27FC236}">
                <a16:creationId xmlns:a16="http://schemas.microsoft.com/office/drawing/2014/main" id="{9E77EFAF-3CB2-3927-8EFB-C37C9D837567}"/>
              </a:ext>
            </a:extLst>
          </p:cNvPr>
          <p:cNvSpPr/>
          <p:nvPr/>
        </p:nvSpPr>
        <p:spPr>
          <a:xfrm>
            <a:off x="883774" y="286142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3</a:t>
            </a:r>
          </a:p>
        </p:txBody>
      </p:sp>
      <p:sp>
        <p:nvSpPr>
          <p:cNvPr id="18" name="Oval 17">
            <a:extLst>
              <a:ext uri="{FF2B5EF4-FFF2-40B4-BE49-F238E27FC236}">
                <a16:creationId xmlns:a16="http://schemas.microsoft.com/office/drawing/2014/main" id="{AD319AB9-AA9B-D7B8-E7E9-2CB39E6D83F0}"/>
              </a:ext>
            </a:extLst>
          </p:cNvPr>
          <p:cNvSpPr/>
          <p:nvPr/>
        </p:nvSpPr>
        <p:spPr>
          <a:xfrm>
            <a:off x="2576614" y="208714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4</a:t>
            </a:r>
          </a:p>
        </p:txBody>
      </p:sp>
      <p:sp>
        <p:nvSpPr>
          <p:cNvPr id="2" name="Oval 1">
            <a:extLst>
              <a:ext uri="{FF2B5EF4-FFF2-40B4-BE49-F238E27FC236}">
                <a16:creationId xmlns:a16="http://schemas.microsoft.com/office/drawing/2014/main" id="{9636C19C-6219-D83E-0CED-DBE31E5E640D}"/>
              </a:ext>
            </a:extLst>
          </p:cNvPr>
          <p:cNvSpPr/>
          <p:nvPr/>
        </p:nvSpPr>
        <p:spPr>
          <a:xfrm>
            <a:off x="3709674" y="1663073"/>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5</a:t>
            </a:r>
          </a:p>
        </p:txBody>
      </p:sp>
      <p:sp>
        <p:nvSpPr>
          <p:cNvPr id="6" name="Oval 5">
            <a:extLst>
              <a:ext uri="{FF2B5EF4-FFF2-40B4-BE49-F238E27FC236}">
                <a16:creationId xmlns:a16="http://schemas.microsoft.com/office/drawing/2014/main" id="{81186CCF-C718-E178-805C-97D231A68CA9}"/>
              </a:ext>
            </a:extLst>
          </p:cNvPr>
          <p:cNvSpPr/>
          <p:nvPr/>
        </p:nvSpPr>
        <p:spPr>
          <a:xfrm>
            <a:off x="1445889" y="218250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7" name="Oval 6">
            <a:extLst>
              <a:ext uri="{FF2B5EF4-FFF2-40B4-BE49-F238E27FC236}">
                <a16:creationId xmlns:a16="http://schemas.microsoft.com/office/drawing/2014/main" id="{F73916BF-CE37-F046-A646-4606F22D351B}"/>
              </a:ext>
            </a:extLst>
          </p:cNvPr>
          <p:cNvSpPr/>
          <p:nvPr/>
        </p:nvSpPr>
        <p:spPr>
          <a:xfrm>
            <a:off x="2421240" y="1853676"/>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8" name="Oval 7">
            <a:extLst>
              <a:ext uri="{FF2B5EF4-FFF2-40B4-BE49-F238E27FC236}">
                <a16:creationId xmlns:a16="http://schemas.microsoft.com/office/drawing/2014/main" id="{5474FB26-755A-EC5C-EC69-F5FA8EEBEB3E}"/>
              </a:ext>
            </a:extLst>
          </p:cNvPr>
          <p:cNvSpPr/>
          <p:nvPr/>
        </p:nvSpPr>
        <p:spPr>
          <a:xfrm>
            <a:off x="1049640" y="330679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9" name="Oval 8">
            <a:extLst>
              <a:ext uri="{FF2B5EF4-FFF2-40B4-BE49-F238E27FC236}">
                <a16:creationId xmlns:a16="http://schemas.microsoft.com/office/drawing/2014/main" id="{FB1736C0-94BE-37D0-38B7-DD010C95F4DB}"/>
              </a:ext>
            </a:extLst>
          </p:cNvPr>
          <p:cNvSpPr/>
          <p:nvPr/>
        </p:nvSpPr>
        <p:spPr>
          <a:xfrm>
            <a:off x="2812179" y="1498937"/>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11" name="Oval 10">
            <a:extLst>
              <a:ext uri="{FF2B5EF4-FFF2-40B4-BE49-F238E27FC236}">
                <a16:creationId xmlns:a16="http://schemas.microsoft.com/office/drawing/2014/main" id="{EF4EC526-9965-7519-04E2-D42BD495B2FA}"/>
              </a:ext>
            </a:extLst>
          </p:cNvPr>
          <p:cNvSpPr/>
          <p:nvPr/>
        </p:nvSpPr>
        <p:spPr>
          <a:xfrm>
            <a:off x="3787361" y="208600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8</a:t>
            </a:r>
          </a:p>
        </p:txBody>
      </p:sp>
      <p:sp>
        <p:nvSpPr>
          <p:cNvPr id="12" name="Oval 11">
            <a:extLst>
              <a:ext uri="{FF2B5EF4-FFF2-40B4-BE49-F238E27FC236}">
                <a16:creationId xmlns:a16="http://schemas.microsoft.com/office/drawing/2014/main" id="{A50C1D68-965F-0FF0-BAB5-C159F16B6F0B}"/>
              </a:ext>
            </a:extLst>
          </p:cNvPr>
          <p:cNvSpPr/>
          <p:nvPr/>
        </p:nvSpPr>
        <p:spPr>
          <a:xfrm>
            <a:off x="1049640" y="3050921"/>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13" name="Slide Number Placeholder 12">
            <a:extLst>
              <a:ext uri="{FF2B5EF4-FFF2-40B4-BE49-F238E27FC236}">
                <a16:creationId xmlns:a16="http://schemas.microsoft.com/office/drawing/2014/main" id="{64E9C219-0CCB-7B95-1EBE-4DC53640BAF4}"/>
              </a:ext>
            </a:extLst>
          </p:cNvPr>
          <p:cNvSpPr>
            <a:spLocks noGrp="1"/>
          </p:cNvSpPr>
          <p:nvPr>
            <p:ph type="sldNum" sz="quarter" idx="4"/>
          </p:nvPr>
        </p:nvSpPr>
        <p:spPr/>
        <p:txBody>
          <a:bodyPr/>
          <a:lstStyle/>
          <a:p>
            <a:fld id="{96A97DD0-5BE7-4856-A2A9-C42C6688E607}" type="slidenum">
              <a:rPr lang="en-US" smtClean="0"/>
              <a:pPr/>
              <a:t>57</a:t>
            </a:fld>
            <a:endParaRPr lang="en-US" dirty="0"/>
          </a:p>
        </p:txBody>
      </p:sp>
    </p:spTree>
    <p:extLst>
      <p:ext uri="{BB962C8B-B14F-4D97-AF65-F5344CB8AC3E}">
        <p14:creationId xmlns:p14="http://schemas.microsoft.com/office/powerpoint/2010/main" val="406311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9" end="9"/>
                                            </p:txEl>
                                          </p:spTgt>
                                        </p:tgtEl>
                                        <p:attrNameLst>
                                          <p:attrName>style.visibility</p:attrName>
                                        </p:attrNameLst>
                                      </p:cBhvr>
                                      <p:to>
                                        <p:strVal val="visible"/>
                                      </p:to>
                                    </p:set>
                                    <p:animEffect transition="in" filter="fade">
                                      <p:cBhvr>
                                        <p:cTn id="7" dur="1000"/>
                                        <p:tgtEl>
                                          <p:spTgt spid="15">
                                            <p:txEl>
                                              <p:pRg st="9" end="9"/>
                                            </p:txEl>
                                          </p:spTgt>
                                        </p:tgtEl>
                                      </p:cBhvr>
                                    </p:animEffect>
                                    <p:anim calcmode="lin" valueType="num">
                                      <p:cBhvr>
                                        <p:cTn id="8" dur="1000" fill="hold"/>
                                        <p:tgtEl>
                                          <p:spTgt spid="15">
                                            <p:txEl>
                                              <p:pRg st="9" end="9"/>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9" end="9"/>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145EAE-ADB5-DAA9-EEB6-D02C7B79CD6A}"/>
              </a:ext>
            </a:extLst>
          </p:cNvPr>
          <p:cNvSpPr>
            <a:spLocks noGrp="1"/>
          </p:cNvSpPr>
          <p:nvPr>
            <p:ph type="sldNum" sz="quarter" idx="4"/>
          </p:nvPr>
        </p:nvSpPr>
        <p:spPr/>
        <p:txBody>
          <a:bodyPr/>
          <a:lstStyle/>
          <a:p>
            <a:fld id="{96A97DD0-5BE7-4856-A2A9-C42C6688E607}" type="slidenum">
              <a:rPr lang="en-US" smtClean="0"/>
              <a:pPr/>
              <a:t>58</a:t>
            </a:fld>
            <a:endParaRPr lang="en-US" dirty="0"/>
          </a:p>
        </p:txBody>
      </p:sp>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dirty="0"/>
              <a:t>LTRCCT-2011</a:t>
            </a:r>
          </a:p>
        </p:txBody>
      </p:sp>
      <p:sp>
        <p:nvSpPr>
          <p:cNvPr id="19" name="Rectangle 18">
            <a:extLst>
              <a:ext uri="{FF2B5EF4-FFF2-40B4-BE49-F238E27FC236}">
                <a16:creationId xmlns:a16="http://schemas.microsoft.com/office/drawing/2014/main" id="{6682C9C7-39DD-4788-99D6-2CF3807A623A}"/>
              </a:ext>
            </a:extLst>
          </p:cNvPr>
          <p:cNvSpPr/>
          <p:nvPr/>
        </p:nvSpPr>
        <p:spPr>
          <a:xfrm>
            <a:off x="4172932" y="4567024"/>
            <a:ext cx="4556883"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Customize Report Summary</a:t>
            </a:r>
          </a:p>
        </p:txBody>
      </p:sp>
      <p:sp>
        <p:nvSpPr>
          <p:cNvPr id="3" name="Text Placeholder 1">
            <a:extLst>
              <a:ext uri="{FF2B5EF4-FFF2-40B4-BE49-F238E27FC236}">
                <a16:creationId xmlns:a16="http://schemas.microsoft.com/office/drawing/2014/main" id="{F1B5CACE-3AA6-3A33-3B86-4055FD60ABCD}"/>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dirty="0"/>
              <a:t>Report Summary allows us to define the formula used to summarize the results of a specific column in a report. Report Summary is available on:</a:t>
            </a:r>
          </a:p>
          <a:p>
            <a:pPr lvl="1"/>
            <a:r>
              <a:rPr lang="en-GB" dirty="0"/>
              <a:t>Table Level (for all Reports)</a:t>
            </a:r>
          </a:p>
          <a:p>
            <a:pPr lvl="1"/>
            <a:r>
              <a:rPr lang="en-GB" dirty="0"/>
              <a:t>Top-Level Row Segment (for reports with at least 2 Row Segments)</a:t>
            </a:r>
          </a:p>
        </p:txBody>
      </p:sp>
      <p:pic>
        <p:nvPicPr>
          <p:cNvPr id="6" name="Picture 5" descr="A screenshot of a computer&#10;&#10;Description automatically generated">
            <a:extLst>
              <a:ext uri="{FF2B5EF4-FFF2-40B4-BE49-F238E27FC236}">
                <a16:creationId xmlns:a16="http://schemas.microsoft.com/office/drawing/2014/main" id="{3E71125A-A9B4-E750-16A5-9C37808F31B5}"/>
              </a:ext>
            </a:extLst>
          </p:cNvPr>
          <p:cNvPicPr>
            <a:picLocks noChangeAspect="1"/>
          </p:cNvPicPr>
          <p:nvPr/>
        </p:nvPicPr>
        <p:blipFill>
          <a:blip r:embed="rId4"/>
          <a:stretch>
            <a:fillRect/>
          </a:stretch>
        </p:blipFill>
        <p:spPr>
          <a:xfrm>
            <a:off x="1014629" y="2480043"/>
            <a:ext cx="965200" cy="787400"/>
          </a:xfrm>
          <a:prstGeom prst="rect">
            <a:avLst/>
          </a:prstGeom>
          <a:ln>
            <a:solidFill>
              <a:srgbClr val="00B050"/>
            </a:solidFill>
          </a:ln>
          <a:effectLst>
            <a:outerShdw blurRad="50800" dist="38100" dir="2700000" algn="tl" rotWithShape="0">
              <a:prstClr val="black">
                <a:alpha val="40000"/>
              </a:prstClr>
            </a:outerShdw>
          </a:effectLst>
        </p:spPr>
      </p:pic>
      <p:pic>
        <p:nvPicPr>
          <p:cNvPr id="9" name="Picture 8" descr="A screenshot of a computer&#10;&#10;Description automatically generated">
            <a:extLst>
              <a:ext uri="{FF2B5EF4-FFF2-40B4-BE49-F238E27FC236}">
                <a16:creationId xmlns:a16="http://schemas.microsoft.com/office/drawing/2014/main" id="{19A96CF6-88CB-E11D-7DDE-4E21560B981C}"/>
              </a:ext>
            </a:extLst>
          </p:cNvPr>
          <p:cNvPicPr>
            <a:picLocks noChangeAspect="1"/>
          </p:cNvPicPr>
          <p:nvPr/>
        </p:nvPicPr>
        <p:blipFill>
          <a:blip r:embed="rId5"/>
          <a:stretch>
            <a:fillRect/>
          </a:stretch>
        </p:blipFill>
        <p:spPr>
          <a:xfrm>
            <a:off x="2760588" y="3267443"/>
            <a:ext cx="2558835" cy="1694777"/>
          </a:xfrm>
          <a:prstGeom prst="rect">
            <a:avLst/>
          </a:prstGeom>
          <a:ln>
            <a:solidFill>
              <a:srgbClr val="00B050"/>
            </a:solidFill>
          </a:ln>
          <a:effectLst>
            <a:outerShdw blurRad="50800" dist="38100" dir="2700000" algn="tl" rotWithShape="0">
              <a:prstClr val="black">
                <a:alpha val="40000"/>
              </a:prstClr>
            </a:outerShdw>
          </a:effectLst>
        </p:spPr>
      </p:pic>
      <p:pic>
        <p:nvPicPr>
          <p:cNvPr id="11" name="Picture 10" descr="A screenshot of a computer&#10;&#10;Description automatically generated">
            <a:extLst>
              <a:ext uri="{FF2B5EF4-FFF2-40B4-BE49-F238E27FC236}">
                <a16:creationId xmlns:a16="http://schemas.microsoft.com/office/drawing/2014/main" id="{427CA2D7-68EB-6311-9E31-637ECCD1A73C}"/>
              </a:ext>
            </a:extLst>
          </p:cNvPr>
          <p:cNvPicPr>
            <a:picLocks noChangeAspect="1"/>
          </p:cNvPicPr>
          <p:nvPr/>
        </p:nvPicPr>
        <p:blipFill>
          <a:blip r:embed="rId6"/>
          <a:stretch>
            <a:fillRect/>
          </a:stretch>
        </p:blipFill>
        <p:spPr>
          <a:xfrm>
            <a:off x="5764666" y="2261632"/>
            <a:ext cx="2368773" cy="1468146"/>
          </a:xfrm>
          <a:prstGeom prst="rect">
            <a:avLst/>
          </a:prstGeom>
          <a:ln>
            <a:solidFill>
              <a:srgbClr val="00B050"/>
            </a:solidFill>
          </a:ln>
          <a:effectLst>
            <a:outerShdw blurRad="50800" dist="38100" dir="2700000" algn="tl" rotWithShape="0">
              <a:prstClr val="black">
                <a:alpha val="40000"/>
              </a:prstClr>
            </a:outerShdw>
          </a:effectLst>
        </p:spPr>
      </p:pic>
      <p:pic>
        <p:nvPicPr>
          <p:cNvPr id="13" name="Picture 12" descr="A screenshot of a computer&#10;&#10;Description automatically generated">
            <a:extLst>
              <a:ext uri="{FF2B5EF4-FFF2-40B4-BE49-F238E27FC236}">
                <a16:creationId xmlns:a16="http://schemas.microsoft.com/office/drawing/2014/main" id="{3E1F3352-DA50-EE7F-65B2-BA356D67D1EF}"/>
              </a:ext>
            </a:extLst>
          </p:cNvPr>
          <p:cNvPicPr>
            <a:picLocks noChangeAspect="1"/>
          </p:cNvPicPr>
          <p:nvPr/>
        </p:nvPicPr>
        <p:blipFill>
          <a:blip r:embed="rId7"/>
          <a:stretch>
            <a:fillRect/>
          </a:stretch>
        </p:blipFill>
        <p:spPr>
          <a:xfrm>
            <a:off x="2788058" y="2492387"/>
            <a:ext cx="2216661" cy="635000"/>
          </a:xfrm>
          <a:prstGeom prst="rect">
            <a:avLst/>
          </a:prstGeom>
          <a:ln>
            <a:solidFill>
              <a:srgbClr val="00B050"/>
            </a:solidFill>
          </a:ln>
          <a:effectLst>
            <a:outerShdw blurRad="50800" dist="38100" dir="2700000" algn="tl" rotWithShape="0">
              <a:prstClr val="black">
                <a:alpha val="40000"/>
              </a:prstClr>
            </a:outerShdw>
          </a:effectLst>
        </p:spPr>
      </p:pic>
      <p:cxnSp>
        <p:nvCxnSpPr>
          <p:cNvPr id="15" name="Straight Arrow Connector 14">
            <a:extLst>
              <a:ext uri="{FF2B5EF4-FFF2-40B4-BE49-F238E27FC236}">
                <a16:creationId xmlns:a16="http://schemas.microsoft.com/office/drawing/2014/main" id="{9AC28807-05DD-7B4B-CD38-C28E63381D91}"/>
              </a:ext>
            </a:extLst>
          </p:cNvPr>
          <p:cNvCxnSpPr/>
          <p:nvPr/>
        </p:nvCxnSpPr>
        <p:spPr>
          <a:xfrm>
            <a:off x="1860605" y="2886323"/>
            <a:ext cx="128016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71CAFFA-7E84-2753-5DEA-D41BA4D5725B}"/>
              </a:ext>
            </a:extLst>
          </p:cNvPr>
          <p:cNvCxnSpPr>
            <a:cxnSpLocks/>
          </p:cNvCxnSpPr>
          <p:nvPr/>
        </p:nvCxnSpPr>
        <p:spPr>
          <a:xfrm>
            <a:off x="4875445" y="2784281"/>
            <a:ext cx="1342475" cy="2372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83BDEE63-164A-7935-BD4C-983F7B4FFA17}"/>
              </a:ext>
            </a:extLst>
          </p:cNvPr>
          <p:cNvCxnSpPr>
            <a:cxnSpLocks/>
          </p:cNvCxnSpPr>
          <p:nvPr/>
        </p:nvCxnSpPr>
        <p:spPr>
          <a:xfrm flipH="1">
            <a:off x="5168348" y="3189250"/>
            <a:ext cx="1105231" cy="42859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1" name="Rectangle 20">
            <a:extLst>
              <a:ext uri="{FF2B5EF4-FFF2-40B4-BE49-F238E27FC236}">
                <a16:creationId xmlns:a16="http://schemas.microsoft.com/office/drawing/2014/main" id="{7D2849DC-4A52-A47C-E098-2F770EC096DA}"/>
              </a:ext>
            </a:extLst>
          </p:cNvPr>
          <p:cNvSpPr/>
          <p:nvPr/>
        </p:nvSpPr>
        <p:spPr>
          <a:xfrm>
            <a:off x="2788058" y="3597616"/>
            <a:ext cx="2234317" cy="67278"/>
          </a:xfrm>
          <a:prstGeom prst="rect">
            <a:avLst/>
          </a:prstGeom>
          <a:no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2" name="Rectangle 21">
            <a:extLst>
              <a:ext uri="{FF2B5EF4-FFF2-40B4-BE49-F238E27FC236}">
                <a16:creationId xmlns:a16="http://schemas.microsoft.com/office/drawing/2014/main" id="{4E3C46E1-28C0-8D85-9ED6-4465B3D845EC}"/>
              </a:ext>
            </a:extLst>
          </p:cNvPr>
          <p:cNvSpPr/>
          <p:nvPr/>
        </p:nvSpPr>
        <p:spPr>
          <a:xfrm>
            <a:off x="2779229" y="3927970"/>
            <a:ext cx="2243146" cy="97739"/>
          </a:xfrm>
          <a:prstGeom prst="rect">
            <a:avLst/>
          </a:prstGeom>
          <a:no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4" name="Rectangle 23">
            <a:extLst>
              <a:ext uri="{FF2B5EF4-FFF2-40B4-BE49-F238E27FC236}">
                <a16:creationId xmlns:a16="http://schemas.microsoft.com/office/drawing/2014/main" id="{23FB881F-9E76-6654-9EDC-795E6186612A}"/>
              </a:ext>
            </a:extLst>
          </p:cNvPr>
          <p:cNvSpPr/>
          <p:nvPr/>
        </p:nvSpPr>
        <p:spPr>
          <a:xfrm>
            <a:off x="2788058" y="3717750"/>
            <a:ext cx="2234317" cy="87199"/>
          </a:xfrm>
          <a:prstGeom prst="rect">
            <a:avLst/>
          </a:prstGeom>
          <a:no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5" name="Rectangle 24">
            <a:extLst>
              <a:ext uri="{FF2B5EF4-FFF2-40B4-BE49-F238E27FC236}">
                <a16:creationId xmlns:a16="http://schemas.microsoft.com/office/drawing/2014/main" id="{C25642D9-BEA1-FA65-9E16-EAECC11C5245}"/>
              </a:ext>
            </a:extLst>
          </p:cNvPr>
          <p:cNvSpPr/>
          <p:nvPr/>
        </p:nvSpPr>
        <p:spPr>
          <a:xfrm>
            <a:off x="2783643" y="4079269"/>
            <a:ext cx="2243146" cy="97739"/>
          </a:xfrm>
          <a:prstGeom prst="rect">
            <a:avLst/>
          </a:prstGeom>
          <a:no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6" name="Rectangle 25">
            <a:extLst>
              <a:ext uri="{FF2B5EF4-FFF2-40B4-BE49-F238E27FC236}">
                <a16:creationId xmlns:a16="http://schemas.microsoft.com/office/drawing/2014/main" id="{9D66CC48-9A65-11CE-895D-35A61A90DC1A}"/>
              </a:ext>
            </a:extLst>
          </p:cNvPr>
          <p:cNvSpPr/>
          <p:nvPr/>
        </p:nvSpPr>
        <p:spPr>
          <a:xfrm>
            <a:off x="2779229" y="4227682"/>
            <a:ext cx="2243146" cy="97739"/>
          </a:xfrm>
          <a:prstGeom prst="rect">
            <a:avLst/>
          </a:prstGeom>
          <a:no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7" name="Rectangle 26">
            <a:extLst>
              <a:ext uri="{FF2B5EF4-FFF2-40B4-BE49-F238E27FC236}">
                <a16:creationId xmlns:a16="http://schemas.microsoft.com/office/drawing/2014/main" id="{20645A58-AFBE-D0D9-4CE1-E0224073A0D3}"/>
              </a:ext>
            </a:extLst>
          </p:cNvPr>
          <p:cNvSpPr/>
          <p:nvPr/>
        </p:nvSpPr>
        <p:spPr>
          <a:xfrm>
            <a:off x="2788058" y="4871591"/>
            <a:ext cx="2243146" cy="97739"/>
          </a:xfrm>
          <a:prstGeom prst="rect">
            <a:avLst/>
          </a:prstGeom>
          <a:no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Tree>
    <p:custDataLst>
      <p:tags r:id="rId1"/>
    </p:custDataLst>
    <p:extLst>
      <p:ext uri="{BB962C8B-B14F-4D97-AF65-F5344CB8AC3E}">
        <p14:creationId xmlns:p14="http://schemas.microsoft.com/office/powerpoint/2010/main" val="206397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nodeType="after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childTnLst>
                                </p:cTn>
                              </p:par>
                            </p:childTnLst>
                          </p:cTn>
                        </p:par>
                        <p:par>
                          <p:cTn id="33" fill="hold">
                            <p:stCondLst>
                              <p:cond delay="3500"/>
                            </p:stCondLst>
                            <p:childTnLst>
                              <p:par>
                                <p:cTn id="34" presetID="10" presetClass="entr" presetSubtype="0" fill="hold" nodeType="afterEffect">
                                  <p:stCondLst>
                                    <p:cond delay="10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childTnLst>
                                </p:cTn>
                              </p:par>
                            </p:childTnLst>
                          </p:cTn>
                        </p:par>
                        <p:par>
                          <p:cTn id="37" fill="hold">
                            <p:stCondLst>
                              <p:cond delay="5500"/>
                            </p:stCondLst>
                            <p:childTnLst>
                              <p:par>
                                <p:cTn id="38" presetID="10"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childTnLst>
                                </p:cTn>
                              </p:par>
                            </p:childTnLst>
                          </p:cTn>
                        </p:par>
                        <p:par>
                          <p:cTn id="41" fill="hold">
                            <p:stCondLst>
                              <p:cond delay="6500"/>
                            </p:stCondLst>
                            <p:childTnLst>
                              <p:par>
                                <p:cTn id="42" presetID="10" presetClass="entr" presetSubtype="0" fill="hold" nodeType="afterEffect">
                                  <p:stCondLst>
                                    <p:cond delay="10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childTnLst>
                                </p:cTn>
                              </p:par>
                            </p:childTnLst>
                          </p:cTn>
                        </p:par>
                        <p:par>
                          <p:cTn id="45" fill="hold">
                            <p:stCondLst>
                              <p:cond delay="850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childTnLst>
                                </p:cTn>
                              </p:par>
                            </p:childTnLst>
                          </p:cTn>
                        </p:par>
                        <p:par>
                          <p:cTn id="49" fill="hold">
                            <p:stCondLst>
                              <p:cond delay="95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childTnLst>
                                </p:cTn>
                              </p:par>
                            </p:childTnLst>
                          </p:cTn>
                        </p:par>
                        <p:par>
                          <p:cTn id="53" fill="hold">
                            <p:stCondLst>
                              <p:cond delay="105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childTnLst>
                                </p:cTn>
                              </p:par>
                            </p:childTnLst>
                          </p:cTn>
                        </p:par>
                        <p:par>
                          <p:cTn id="57" fill="hold">
                            <p:stCondLst>
                              <p:cond delay="11500"/>
                            </p:stCondLst>
                            <p:childTnLst>
                              <p:par>
                                <p:cTn id="58" presetID="10"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childTnLst>
                                </p:cTn>
                              </p:par>
                            </p:childTnLst>
                          </p:cTn>
                        </p:par>
                        <p:par>
                          <p:cTn id="61" fill="hold">
                            <p:stCondLst>
                              <p:cond delay="12500"/>
                            </p:stCondLst>
                            <p:childTnLst>
                              <p:par>
                                <p:cTn id="62" presetID="10" presetClass="entr" presetSubtype="0"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childTnLst>
                                </p:cTn>
                              </p:par>
                            </p:childTnLst>
                          </p:cTn>
                        </p:par>
                        <p:par>
                          <p:cTn id="65" fill="hold">
                            <p:stCondLst>
                              <p:cond delay="1350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000"/>
                                        <p:tgtEl>
                                          <p:spTgt spid="26"/>
                                        </p:tgtEl>
                                      </p:cBhvr>
                                    </p:animEffect>
                                  </p:childTnLst>
                                </p:cTn>
                              </p:par>
                            </p:childTnLst>
                          </p:cTn>
                        </p:par>
                        <p:par>
                          <p:cTn id="69" fill="hold">
                            <p:stCondLst>
                              <p:cond delay="14500"/>
                            </p:stCondLst>
                            <p:childTnLst>
                              <p:par>
                                <p:cTn id="70" presetID="10" presetClass="entr" presetSubtype="0"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5" grpId="0" animBg="1"/>
      <p:bldP spid="26"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a:extLst>
              <a:ext uri="{FF2B5EF4-FFF2-40B4-BE49-F238E27FC236}">
                <a16:creationId xmlns:a16="http://schemas.microsoft.com/office/drawing/2014/main" id="{02012295-649F-810C-3D30-1E96555D28E9}"/>
              </a:ext>
            </a:extLst>
          </p:cNvPr>
          <p:cNvPicPr>
            <a:picLocks noChangeAspect="1"/>
          </p:cNvPicPr>
          <p:nvPr/>
        </p:nvPicPr>
        <p:blipFill>
          <a:blip r:embed="rId3"/>
          <a:stretch>
            <a:fillRect/>
          </a:stretch>
        </p:blipFill>
        <p:spPr>
          <a:xfrm>
            <a:off x="252897" y="1074942"/>
            <a:ext cx="4802808" cy="2696817"/>
          </a:xfrm>
          <a:prstGeom prst="rect">
            <a:avLst/>
          </a:prstGeom>
          <a:ln>
            <a:solidFill>
              <a:srgbClr val="00B050"/>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lstStyle/>
          <a:p>
            <a:r>
              <a:rPr lang="en-US"/>
              <a:t>Anatomy of a Visualization</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10" name="Oval 9">
            <a:extLst>
              <a:ext uri="{FF2B5EF4-FFF2-40B4-BE49-F238E27FC236}">
                <a16:creationId xmlns:a16="http://schemas.microsoft.com/office/drawing/2014/main" id="{96D78069-ED8C-0013-F593-BD1E3373790E}"/>
              </a:ext>
            </a:extLst>
          </p:cNvPr>
          <p:cNvSpPr/>
          <p:nvPr/>
        </p:nvSpPr>
        <p:spPr>
          <a:xfrm>
            <a:off x="1116835" y="108971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1</a:t>
            </a:r>
          </a:p>
        </p:txBody>
      </p:sp>
      <p:sp>
        <p:nvSpPr>
          <p:cNvPr id="15" name="Text Placeholder 1">
            <a:extLst>
              <a:ext uri="{FF2B5EF4-FFF2-40B4-BE49-F238E27FC236}">
                <a16:creationId xmlns:a16="http://schemas.microsoft.com/office/drawing/2014/main" id="{DA962E61-939D-0534-3243-FA39B07DA434}"/>
              </a:ext>
            </a:extLst>
          </p:cNvPr>
          <p:cNvSpPr txBox="1">
            <a:spLocks/>
          </p:cNvSpPr>
          <p:nvPr/>
        </p:nvSpPr>
        <p:spPr>
          <a:xfrm>
            <a:off x="5384759" y="973440"/>
            <a:ext cx="3125388" cy="3830789"/>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300" dirty="0">
                <a:solidFill>
                  <a:srgbClr val="00B0F0"/>
                </a:solidFill>
              </a:rPr>
              <a:t>Visualization Scope &amp; View</a:t>
            </a:r>
          </a:p>
          <a:p>
            <a:pPr marL="0" indent="0">
              <a:buNone/>
            </a:pPr>
            <a:r>
              <a:rPr lang="en-US" sz="1200" dirty="0"/>
              <a:t>1. Select the repository</a:t>
            </a:r>
          </a:p>
          <a:p>
            <a:pPr marL="0" indent="0">
              <a:buNone/>
            </a:pPr>
            <a:r>
              <a:rPr lang="en-US" sz="1200" dirty="0"/>
              <a:t>2. Select time period (Realtime/Historical)</a:t>
            </a:r>
          </a:p>
          <a:p>
            <a:pPr marL="0" indent="0">
              <a:buNone/>
            </a:pPr>
            <a:r>
              <a:rPr lang="en-US" sz="1200" dirty="0"/>
              <a:t>3. Select Interval (Historical) or Duration &amp; Refresh (Realtime)</a:t>
            </a:r>
          </a:p>
          <a:p>
            <a:pPr marL="0" indent="0">
              <a:buNone/>
            </a:pPr>
            <a:r>
              <a:rPr lang="en-US" sz="1200" dirty="0"/>
              <a:t>4. Select the Data Output format</a:t>
            </a:r>
          </a:p>
          <a:p>
            <a:pPr marL="0" indent="0">
              <a:buNone/>
            </a:pPr>
            <a:r>
              <a:rPr lang="en-US" sz="1300" dirty="0">
                <a:solidFill>
                  <a:srgbClr val="00B0F0"/>
                </a:solidFill>
              </a:rPr>
              <a:t>Define the Data Set</a:t>
            </a:r>
          </a:p>
          <a:p>
            <a:pPr marL="0" indent="0">
              <a:buNone/>
            </a:pPr>
            <a:r>
              <a:rPr lang="en-US" sz="1200" dirty="0"/>
              <a:t>5. Choose the Profile Variables</a:t>
            </a:r>
          </a:p>
          <a:p>
            <a:pPr marL="0" indent="0">
              <a:buNone/>
            </a:pPr>
            <a:r>
              <a:rPr lang="en-US" sz="1200" dirty="0"/>
              <a:t>6. Optionally, add segmentation</a:t>
            </a:r>
          </a:p>
          <a:p>
            <a:pPr marL="0" indent="0">
              <a:buNone/>
            </a:pPr>
            <a:r>
              <a:rPr lang="en-US" sz="1200" dirty="0"/>
              <a:t>7. Optionally, create filters</a:t>
            </a:r>
          </a:p>
          <a:p>
            <a:pPr marL="0" indent="0">
              <a:buNone/>
            </a:pPr>
            <a:r>
              <a:rPr lang="en-US" sz="1200" dirty="0"/>
              <a:t>8. Optionally, customize report summary</a:t>
            </a:r>
          </a:p>
          <a:p>
            <a:pPr marL="0" indent="0">
              <a:buNone/>
            </a:pPr>
            <a:r>
              <a:rPr lang="en-US" sz="1200" dirty="0"/>
              <a:t>9. Lastly, you can create multiple modules </a:t>
            </a:r>
          </a:p>
        </p:txBody>
      </p:sp>
      <p:sp>
        <p:nvSpPr>
          <p:cNvPr id="16" name="Oval 15">
            <a:extLst>
              <a:ext uri="{FF2B5EF4-FFF2-40B4-BE49-F238E27FC236}">
                <a16:creationId xmlns:a16="http://schemas.microsoft.com/office/drawing/2014/main" id="{991DFFB4-706E-CB8E-72AC-143760D3030B}"/>
              </a:ext>
            </a:extLst>
          </p:cNvPr>
          <p:cNvSpPr/>
          <p:nvPr/>
        </p:nvSpPr>
        <p:spPr>
          <a:xfrm>
            <a:off x="961461" y="210043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2</a:t>
            </a:r>
          </a:p>
        </p:txBody>
      </p:sp>
      <p:sp>
        <p:nvSpPr>
          <p:cNvPr id="17" name="Oval 16">
            <a:extLst>
              <a:ext uri="{FF2B5EF4-FFF2-40B4-BE49-F238E27FC236}">
                <a16:creationId xmlns:a16="http://schemas.microsoft.com/office/drawing/2014/main" id="{9E77EFAF-3CB2-3927-8EFB-C37C9D837567}"/>
              </a:ext>
            </a:extLst>
          </p:cNvPr>
          <p:cNvSpPr/>
          <p:nvPr/>
        </p:nvSpPr>
        <p:spPr>
          <a:xfrm>
            <a:off x="883774" y="286142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3</a:t>
            </a:r>
          </a:p>
        </p:txBody>
      </p:sp>
      <p:sp>
        <p:nvSpPr>
          <p:cNvPr id="18" name="Oval 17">
            <a:extLst>
              <a:ext uri="{FF2B5EF4-FFF2-40B4-BE49-F238E27FC236}">
                <a16:creationId xmlns:a16="http://schemas.microsoft.com/office/drawing/2014/main" id="{AD319AB9-AA9B-D7B8-E7E9-2CB39E6D83F0}"/>
              </a:ext>
            </a:extLst>
          </p:cNvPr>
          <p:cNvSpPr/>
          <p:nvPr/>
        </p:nvSpPr>
        <p:spPr>
          <a:xfrm>
            <a:off x="2576614" y="208714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4</a:t>
            </a:r>
          </a:p>
        </p:txBody>
      </p:sp>
      <p:sp>
        <p:nvSpPr>
          <p:cNvPr id="2" name="Oval 1">
            <a:extLst>
              <a:ext uri="{FF2B5EF4-FFF2-40B4-BE49-F238E27FC236}">
                <a16:creationId xmlns:a16="http://schemas.microsoft.com/office/drawing/2014/main" id="{9636C19C-6219-D83E-0CED-DBE31E5E640D}"/>
              </a:ext>
            </a:extLst>
          </p:cNvPr>
          <p:cNvSpPr/>
          <p:nvPr/>
        </p:nvSpPr>
        <p:spPr>
          <a:xfrm>
            <a:off x="3709674" y="1663073"/>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5</a:t>
            </a:r>
          </a:p>
        </p:txBody>
      </p:sp>
      <p:sp>
        <p:nvSpPr>
          <p:cNvPr id="6" name="Oval 5">
            <a:extLst>
              <a:ext uri="{FF2B5EF4-FFF2-40B4-BE49-F238E27FC236}">
                <a16:creationId xmlns:a16="http://schemas.microsoft.com/office/drawing/2014/main" id="{81186CCF-C718-E178-805C-97D231A68CA9}"/>
              </a:ext>
            </a:extLst>
          </p:cNvPr>
          <p:cNvSpPr/>
          <p:nvPr/>
        </p:nvSpPr>
        <p:spPr>
          <a:xfrm>
            <a:off x="1445889" y="218250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7" name="Oval 6">
            <a:extLst>
              <a:ext uri="{FF2B5EF4-FFF2-40B4-BE49-F238E27FC236}">
                <a16:creationId xmlns:a16="http://schemas.microsoft.com/office/drawing/2014/main" id="{F73916BF-CE37-F046-A646-4606F22D351B}"/>
              </a:ext>
            </a:extLst>
          </p:cNvPr>
          <p:cNvSpPr/>
          <p:nvPr/>
        </p:nvSpPr>
        <p:spPr>
          <a:xfrm>
            <a:off x="2421240" y="1853676"/>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6</a:t>
            </a:r>
          </a:p>
        </p:txBody>
      </p:sp>
      <p:sp>
        <p:nvSpPr>
          <p:cNvPr id="8" name="Oval 7">
            <a:extLst>
              <a:ext uri="{FF2B5EF4-FFF2-40B4-BE49-F238E27FC236}">
                <a16:creationId xmlns:a16="http://schemas.microsoft.com/office/drawing/2014/main" id="{5474FB26-755A-EC5C-EC69-F5FA8EEBEB3E}"/>
              </a:ext>
            </a:extLst>
          </p:cNvPr>
          <p:cNvSpPr/>
          <p:nvPr/>
        </p:nvSpPr>
        <p:spPr>
          <a:xfrm>
            <a:off x="1049640" y="330679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9" name="Oval 8">
            <a:extLst>
              <a:ext uri="{FF2B5EF4-FFF2-40B4-BE49-F238E27FC236}">
                <a16:creationId xmlns:a16="http://schemas.microsoft.com/office/drawing/2014/main" id="{FB1736C0-94BE-37D0-38B7-DD010C95F4DB}"/>
              </a:ext>
            </a:extLst>
          </p:cNvPr>
          <p:cNvSpPr/>
          <p:nvPr/>
        </p:nvSpPr>
        <p:spPr>
          <a:xfrm>
            <a:off x="2812179" y="1498937"/>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11" name="Oval 10">
            <a:extLst>
              <a:ext uri="{FF2B5EF4-FFF2-40B4-BE49-F238E27FC236}">
                <a16:creationId xmlns:a16="http://schemas.microsoft.com/office/drawing/2014/main" id="{EF4EC526-9965-7519-04E2-D42BD495B2FA}"/>
              </a:ext>
            </a:extLst>
          </p:cNvPr>
          <p:cNvSpPr/>
          <p:nvPr/>
        </p:nvSpPr>
        <p:spPr>
          <a:xfrm>
            <a:off x="3787361" y="2086000"/>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8</a:t>
            </a:r>
          </a:p>
        </p:txBody>
      </p:sp>
      <p:sp>
        <p:nvSpPr>
          <p:cNvPr id="12" name="Oval 11">
            <a:extLst>
              <a:ext uri="{FF2B5EF4-FFF2-40B4-BE49-F238E27FC236}">
                <a16:creationId xmlns:a16="http://schemas.microsoft.com/office/drawing/2014/main" id="{A50C1D68-965F-0FF0-BAB5-C159F16B6F0B}"/>
              </a:ext>
            </a:extLst>
          </p:cNvPr>
          <p:cNvSpPr/>
          <p:nvPr/>
        </p:nvSpPr>
        <p:spPr>
          <a:xfrm>
            <a:off x="1049640" y="3050921"/>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7</a:t>
            </a:r>
          </a:p>
        </p:txBody>
      </p:sp>
      <p:sp>
        <p:nvSpPr>
          <p:cNvPr id="13" name="Oval 12">
            <a:extLst>
              <a:ext uri="{FF2B5EF4-FFF2-40B4-BE49-F238E27FC236}">
                <a16:creationId xmlns:a16="http://schemas.microsoft.com/office/drawing/2014/main" id="{800ADE5F-8D73-8519-834E-26E8BCD0BE25}"/>
              </a:ext>
            </a:extLst>
          </p:cNvPr>
          <p:cNvSpPr/>
          <p:nvPr/>
        </p:nvSpPr>
        <p:spPr>
          <a:xfrm>
            <a:off x="971953" y="1677282"/>
            <a:ext cx="155374" cy="1641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t>9</a:t>
            </a:r>
          </a:p>
        </p:txBody>
      </p:sp>
      <p:sp>
        <p:nvSpPr>
          <p:cNvPr id="19" name="Slide Number Placeholder 18">
            <a:extLst>
              <a:ext uri="{FF2B5EF4-FFF2-40B4-BE49-F238E27FC236}">
                <a16:creationId xmlns:a16="http://schemas.microsoft.com/office/drawing/2014/main" id="{9C8E853F-22B1-E642-4B6F-837760B26BFD}"/>
              </a:ext>
            </a:extLst>
          </p:cNvPr>
          <p:cNvSpPr>
            <a:spLocks noGrp="1"/>
          </p:cNvSpPr>
          <p:nvPr>
            <p:ph type="sldNum" sz="quarter" idx="4"/>
          </p:nvPr>
        </p:nvSpPr>
        <p:spPr/>
        <p:txBody>
          <a:bodyPr/>
          <a:lstStyle/>
          <a:p>
            <a:fld id="{96A97DD0-5BE7-4856-A2A9-C42C6688E607}" type="slidenum">
              <a:rPr lang="en-US" smtClean="0"/>
              <a:pPr/>
              <a:t>59</a:t>
            </a:fld>
            <a:endParaRPr lang="en-US" dirty="0"/>
          </a:p>
        </p:txBody>
      </p:sp>
    </p:spTree>
    <p:extLst>
      <p:ext uri="{BB962C8B-B14F-4D97-AF65-F5344CB8AC3E}">
        <p14:creationId xmlns:p14="http://schemas.microsoft.com/office/powerpoint/2010/main" val="196944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10" end="10"/>
                                            </p:txEl>
                                          </p:spTgt>
                                        </p:tgtEl>
                                        <p:attrNameLst>
                                          <p:attrName>style.visibility</p:attrName>
                                        </p:attrNameLst>
                                      </p:cBhvr>
                                      <p:to>
                                        <p:strVal val="visible"/>
                                      </p:to>
                                    </p:set>
                                    <p:animEffect transition="in" filter="fade">
                                      <p:cBhvr>
                                        <p:cTn id="7" dur="1000"/>
                                        <p:tgtEl>
                                          <p:spTgt spid="15">
                                            <p:txEl>
                                              <p:pRg st="10" end="10"/>
                                            </p:txEl>
                                          </p:spTgt>
                                        </p:tgtEl>
                                      </p:cBhvr>
                                    </p:animEffect>
                                    <p:anim calcmode="lin" valueType="num">
                                      <p:cBhvr>
                                        <p:cTn id="8" dur="1000" fill="hold"/>
                                        <p:tgtEl>
                                          <p:spTgt spid="15">
                                            <p:txEl>
                                              <p:pRg st="10" end="1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10" end="1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485483-3840-F7EF-5F49-6281ABD3D419}"/>
              </a:ext>
            </a:extLst>
          </p:cNvPr>
          <p:cNvSpPr/>
          <p:nvPr/>
        </p:nvSpPr>
        <p:spPr>
          <a:xfrm>
            <a:off x="4010025" y="4731421"/>
            <a:ext cx="1123950" cy="41207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pic>
        <p:nvPicPr>
          <p:cNvPr id="10" name="Picture 9">
            <a:extLst>
              <a:ext uri="{FF2B5EF4-FFF2-40B4-BE49-F238E27FC236}">
                <a16:creationId xmlns:a16="http://schemas.microsoft.com/office/drawing/2014/main" id="{30138536-F67A-8E0A-F75F-B948D99A5701}"/>
              </a:ext>
            </a:extLst>
          </p:cNvPr>
          <p:cNvPicPr>
            <a:picLocks noChangeAspect="1"/>
          </p:cNvPicPr>
          <p:nvPr/>
        </p:nvPicPr>
        <p:blipFill rotWithShape="1">
          <a:blip r:embed="rId2"/>
          <a:srcRect l="7197" t="-25845" r="26136" b="53675"/>
          <a:stretch/>
        </p:blipFill>
        <p:spPr>
          <a:xfrm>
            <a:off x="4572000" y="0"/>
            <a:ext cx="4572000" cy="5143500"/>
          </a:xfrm>
          <a:custGeom>
            <a:avLst/>
            <a:gdLst>
              <a:gd name="connsiteX0" fmla="*/ 0 w 4572000"/>
              <a:gd name="connsiteY0" fmla="*/ 0 h 5143500"/>
              <a:gd name="connsiteX1" fmla="*/ 4572000 w 4572000"/>
              <a:gd name="connsiteY1" fmla="*/ 0 h 5143500"/>
              <a:gd name="connsiteX2" fmla="*/ 4572000 w 4572000"/>
              <a:gd name="connsiteY2" fmla="*/ 5143500 h 5143500"/>
              <a:gd name="connsiteX3" fmla="*/ 0 w 457200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4572000" h="5143500">
                <a:moveTo>
                  <a:pt x="0" y="0"/>
                </a:moveTo>
                <a:lnTo>
                  <a:pt x="4572000" y="0"/>
                </a:lnTo>
                <a:lnTo>
                  <a:pt x="4572000" y="5143500"/>
                </a:lnTo>
                <a:lnTo>
                  <a:pt x="0" y="5143500"/>
                </a:lnTo>
                <a:close/>
              </a:path>
            </a:pathLst>
          </a:custGeom>
          <a:solidFill>
            <a:srgbClr val="051C2C"/>
          </a:solidFill>
        </p:spPr>
      </p:pic>
      <p:sp>
        <p:nvSpPr>
          <p:cNvPr id="2" name="Title 1">
            <a:extLst>
              <a:ext uri="{FF2B5EF4-FFF2-40B4-BE49-F238E27FC236}">
                <a16:creationId xmlns:a16="http://schemas.microsoft.com/office/drawing/2014/main" id="{672F4307-F517-E200-D68F-0524D0EAB304}"/>
              </a:ext>
            </a:extLst>
          </p:cNvPr>
          <p:cNvSpPr>
            <a:spLocks noGrp="1"/>
          </p:cNvSpPr>
          <p:nvPr>
            <p:ph type="title"/>
          </p:nvPr>
        </p:nvSpPr>
        <p:spPr>
          <a:xfrm>
            <a:off x="445200" y="192024"/>
            <a:ext cx="8257032" cy="731520"/>
          </a:xfrm>
        </p:spPr>
        <p:txBody>
          <a:bodyPr/>
          <a:lstStyle/>
          <a:p>
            <a:r>
              <a:rPr lang="en-US" dirty="0"/>
              <a:t>Cisco Webex App </a:t>
            </a:r>
          </a:p>
        </p:txBody>
      </p:sp>
      <p:sp>
        <p:nvSpPr>
          <p:cNvPr id="15" name="Text Placeholder 4">
            <a:extLst>
              <a:ext uri="{FF2B5EF4-FFF2-40B4-BE49-F238E27FC236}">
                <a16:creationId xmlns:a16="http://schemas.microsoft.com/office/drawing/2014/main" id="{7A07456B-2E87-8D68-D35F-787E4F9BCCF3}"/>
              </a:ext>
            </a:extLst>
          </p:cNvPr>
          <p:cNvSpPr txBox="1">
            <a:spLocks/>
          </p:cNvSpPr>
          <p:nvPr/>
        </p:nvSpPr>
        <p:spPr>
          <a:xfrm>
            <a:off x="447233" y="1290244"/>
            <a:ext cx="3838933" cy="693253"/>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ts val="60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Questions? </a:t>
            </a:r>
            <a:br>
              <a:rPr kumimoji="0" lang="en-US" sz="1800" b="0" i="0" u="none" strike="noStrike" kern="0" cap="none" spc="0" normalizeH="0" baseline="0" noProof="0" dirty="0">
                <a:ln>
                  <a:noFill/>
                </a:ln>
                <a:solidFill>
                  <a:srgbClr val="282828"/>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t>Use Cisco Webex App to chat </a:t>
            </a:r>
            <a:br>
              <a:rPr kumimoji="0" lang="en-US" sz="12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2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t>with the speaker after the session</a:t>
            </a:r>
            <a:endParaRPr kumimoji="0" lang="en-US" sz="18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6" name="Text Placeholder 4">
            <a:extLst>
              <a:ext uri="{FF2B5EF4-FFF2-40B4-BE49-F238E27FC236}">
                <a16:creationId xmlns:a16="http://schemas.microsoft.com/office/drawing/2014/main" id="{2093972D-CAE7-B55D-D492-B66E833151A9}"/>
              </a:ext>
            </a:extLst>
          </p:cNvPr>
          <p:cNvSpPr txBox="1">
            <a:spLocks/>
          </p:cNvSpPr>
          <p:nvPr/>
        </p:nvSpPr>
        <p:spPr>
          <a:xfrm>
            <a:off x="731035" y="2395124"/>
            <a:ext cx="3555131" cy="12167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t>Find this session in the Cisco Live Mobile App</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t>Click “Join the Discussion”</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t>Install the Webex App or go directly to the Webex space</a:t>
            </a:r>
          </a:p>
          <a:p>
            <a:pPr marL="1588" marR="0" lvl="0" indent="0" algn="l" defTabSz="914355" rtl="0" eaLnBrk="1" fontAlgn="base" latinLnBrk="0" hangingPunct="1">
              <a:lnSpc>
                <a:spcPct val="150000"/>
              </a:lnSpc>
              <a:spcBef>
                <a:spcPts val="0"/>
              </a:spcBef>
              <a:spcAft>
                <a:spcPts val="600"/>
              </a:spcAft>
              <a:buClrTx/>
              <a:buSzPct val="80000"/>
              <a:buFont typeface="Arial" panose="020B0604020202020204" pitchFamily="34" charset="0"/>
              <a:buNone/>
              <a:tabLst/>
              <a:defRPr/>
            </a:pPr>
            <a:r>
              <a:rPr kumimoji="0" lang="en-US" sz="1000" b="0" i="0" u="none" strike="noStrike" kern="0" cap="none" spc="0" normalizeH="0" baseline="0" noProof="0" dirty="0">
                <a:ln>
                  <a:noFill/>
                </a:ln>
                <a:solidFill>
                  <a:srgbClr val="101820"/>
                </a:solidFill>
                <a:effectLst/>
                <a:uLnTx/>
                <a:uFillTx/>
                <a:latin typeface="CiscoSansTT Light" panose="020B0503020201020303" pitchFamily="34" charset="0"/>
                <a:ea typeface="+mn-ea"/>
                <a:cs typeface="CiscoSansTT Light" panose="020B0503020201020303" pitchFamily="34" charset="0"/>
                <a:sym typeface="Arial" pitchFamily="34" charset="0"/>
              </a:rPr>
              <a:t>Enter messages/questions in the Webex space</a:t>
            </a:r>
          </a:p>
        </p:txBody>
      </p:sp>
      <p:sp>
        <p:nvSpPr>
          <p:cNvPr id="17" name="Text Placeholder 4">
            <a:extLst>
              <a:ext uri="{FF2B5EF4-FFF2-40B4-BE49-F238E27FC236}">
                <a16:creationId xmlns:a16="http://schemas.microsoft.com/office/drawing/2014/main" id="{E428966C-6BF0-7F1F-F2EA-AA3AB5F1DC5D}"/>
              </a:ext>
            </a:extLst>
          </p:cNvPr>
          <p:cNvSpPr txBox="1">
            <a:spLocks/>
          </p:cNvSpPr>
          <p:nvPr/>
        </p:nvSpPr>
        <p:spPr>
          <a:xfrm>
            <a:off x="447235" y="2057968"/>
            <a:ext cx="3047999" cy="389419"/>
          </a:xfrm>
          <a:prstGeom prst="rect">
            <a:avLst/>
          </a:prstGeom>
        </p:spPr>
        <p:txBody>
          <a:bodyPr anchor="ct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120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How</a:t>
            </a:r>
            <a:endParaRPr kumimoji="0" lang="en-US" sz="14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endParaRPr>
          </a:p>
        </p:txBody>
      </p:sp>
      <p:sp>
        <p:nvSpPr>
          <p:cNvPr id="18" name="Text Placeholder 4">
            <a:extLst>
              <a:ext uri="{FF2B5EF4-FFF2-40B4-BE49-F238E27FC236}">
                <a16:creationId xmlns:a16="http://schemas.microsoft.com/office/drawing/2014/main" id="{AE037606-C2CC-8861-8457-DE1429224377}"/>
              </a:ext>
            </a:extLst>
          </p:cNvPr>
          <p:cNvSpPr txBox="1">
            <a:spLocks/>
          </p:cNvSpPr>
          <p:nvPr/>
        </p:nvSpPr>
        <p:spPr>
          <a:xfrm>
            <a:off x="447234" y="3705642"/>
            <a:ext cx="3838932" cy="582221"/>
          </a:xfrm>
          <a:prstGeom prst="rect">
            <a:avLst/>
          </a:prstGeom>
        </p:spPr>
        <p:txBody>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55" rtl="0" eaLnBrk="1" fontAlgn="base" latinLnBrk="0" hangingPunct="1">
              <a:lnSpc>
                <a:spcPct val="90000"/>
              </a:lnSpc>
              <a:spcBef>
                <a:spcPts val="0"/>
              </a:spcBef>
              <a:spcAft>
                <a:spcPct val="0"/>
              </a:spcAft>
              <a:buClrTx/>
              <a:buSzPct val="80000"/>
              <a:buFont typeface="Arial" panose="020B0604020202020204" pitchFamily="34" charset="0"/>
              <a:buNone/>
              <a:tabLst/>
              <a:defRPr/>
            </a:pP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Webex spaces will be moderated </a:t>
            </a:r>
            <a:b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br>
            <a:r>
              <a:rPr kumimoji="0" lang="en-US" sz="1600" b="0" i="0" u="none" strike="noStrike" kern="0" cap="none" spc="0" normalizeH="0" baseline="0" noProof="0" dirty="0">
                <a:ln>
                  <a:noFill/>
                </a:ln>
                <a:solidFill>
                  <a:srgbClr val="00BCEB"/>
                </a:solidFill>
                <a:effectLst/>
                <a:uLnTx/>
                <a:uFillTx/>
                <a:latin typeface="CiscoSansTT Light" panose="020B0503020201020303" pitchFamily="34" charset="0"/>
                <a:ea typeface="+mn-ea"/>
                <a:cs typeface="CiscoSansTT Light" panose="020B0503020201020303" pitchFamily="34" charset="0"/>
                <a:sym typeface="Arial" pitchFamily="34" charset="0"/>
              </a:rPr>
              <a:t>by the speaker until June 7, 2024.</a:t>
            </a:r>
          </a:p>
        </p:txBody>
      </p:sp>
      <p:sp>
        <p:nvSpPr>
          <p:cNvPr id="21" name="Oval 20">
            <a:extLst>
              <a:ext uri="{FF2B5EF4-FFF2-40B4-BE49-F238E27FC236}">
                <a16:creationId xmlns:a16="http://schemas.microsoft.com/office/drawing/2014/main" id="{7989B9F2-BFD7-FA8C-B5A3-0E228D22F4A0}"/>
              </a:ext>
            </a:extLst>
          </p:cNvPr>
          <p:cNvSpPr>
            <a:spLocks noChangeAspect="1"/>
          </p:cNvSpPr>
          <p:nvPr/>
        </p:nvSpPr>
        <p:spPr>
          <a:xfrm>
            <a:off x="539304" y="2453755"/>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D274D">
                    <a:lumMod val="75000"/>
                  </a:srgbClr>
                </a:solidFill>
                <a:effectLst/>
                <a:uLnTx/>
                <a:uFillTx/>
                <a:latin typeface="CiscoSansTT Light" panose="020B0503020201020303" pitchFamily="34" charset="0"/>
                <a:ea typeface="+mn-ea"/>
                <a:cs typeface="CiscoSansTT Light" panose="020B0503020201020303" pitchFamily="34" charset="0"/>
              </a:rPr>
              <a:t>1</a:t>
            </a:r>
          </a:p>
        </p:txBody>
      </p:sp>
      <p:sp>
        <p:nvSpPr>
          <p:cNvPr id="22" name="Oval 21">
            <a:extLst>
              <a:ext uri="{FF2B5EF4-FFF2-40B4-BE49-F238E27FC236}">
                <a16:creationId xmlns:a16="http://schemas.microsoft.com/office/drawing/2014/main" id="{CEFFAF91-BF6A-4260-E544-95C838A167C9}"/>
              </a:ext>
            </a:extLst>
          </p:cNvPr>
          <p:cNvSpPr>
            <a:spLocks noChangeAspect="1"/>
          </p:cNvSpPr>
          <p:nvPr/>
        </p:nvSpPr>
        <p:spPr>
          <a:xfrm>
            <a:off x="539304" y="2759941"/>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D274D">
                    <a:lumMod val="75000"/>
                  </a:srgbClr>
                </a:solidFill>
                <a:effectLst/>
                <a:uLnTx/>
                <a:uFillTx/>
                <a:latin typeface="CiscoSansTT Light" panose="020B0503020201020303" pitchFamily="34" charset="0"/>
                <a:ea typeface="+mn-ea"/>
                <a:cs typeface="CiscoSansTT Light" panose="020B0503020201020303" pitchFamily="34" charset="0"/>
              </a:rPr>
              <a:t>2</a:t>
            </a:r>
          </a:p>
        </p:txBody>
      </p:sp>
      <p:sp>
        <p:nvSpPr>
          <p:cNvPr id="23" name="Oval 22">
            <a:extLst>
              <a:ext uri="{FF2B5EF4-FFF2-40B4-BE49-F238E27FC236}">
                <a16:creationId xmlns:a16="http://schemas.microsoft.com/office/drawing/2014/main" id="{8FA36392-224F-A587-343C-E451C6B4B050}"/>
              </a:ext>
            </a:extLst>
          </p:cNvPr>
          <p:cNvSpPr>
            <a:spLocks noChangeAspect="1"/>
          </p:cNvSpPr>
          <p:nvPr/>
        </p:nvSpPr>
        <p:spPr>
          <a:xfrm>
            <a:off x="539304" y="3066127"/>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D274D">
                    <a:lumMod val="75000"/>
                  </a:srgbClr>
                </a:solidFill>
                <a:effectLst/>
                <a:uLnTx/>
                <a:uFillTx/>
                <a:latin typeface="CiscoSansTT Light" panose="020B0503020201020303" pitchFamily="34" charset="0"/>
                <a:ea typeface="+mn-ea"/>
                <a:cs typeface="CiscoSansTT Light" panose="020B0503020201020303" pitchFamily="34" charset="0"/>
              </a:rPr>
              <a:t>3</a:t>
            </a:r>
          </a:p>
        </p:txBody>
      </p:sp>
      <p:sp>
        <p:nvSpPr>
          <p:cNvPr id="24" name="Oval 23">
            <a:extLst>
              <a:ext uri="{FF2B5EF4-FFF2-40B4-BE49-F238E27FC236}">
                <a16:creationId xmlns:a16="http://schemas.microsoft.com/office/drawing/2014/main" id="{0CFA9F1F-21C4-046D-42AD-26CD22E88624}"/>
              </a:ext>
            </a:extLst>
          </p:cNvPr>
          <p:cNvSpPr>
            <a:spLocks noChangeAspect="1"/>
          </p:cNvSpPr>
          <p:nvPr/>
        </p:nvSpPr>
        <p:spPr>
          <a:xfrm>
            <a:off x="539304" y="3372312"/>
            <a:ext cx="205995" cy="20599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D274D">
                    <a:lumMod val="75000"/>
                  </a:srgbClr>
                </a:solidFill>
                <a:effectLst/>
                <a:uLnTx/>
                <a:uFillTx/>
                <a:latin typeface="CiscoSansTT Light" panose="020B0503020201020303" pitchFamily="34" charset="0"/>
                <a:ea typeface="+mn-ea"/>
                <a:cs typeface="CiscoSansTT Light" panose="020B0503020201020303" pitchFamily="34" charset="0"/>
              </a:rPr>
              <a:t>4</a:t>
            </a:r>
          </a:p>
        </p:txBody>
      </p:sp>
      <p:sp>
        <p:nvSpPr>
          <p:cNvPr id="27" name="Footer Placeholder 2">
            <a:extLst>
              <a:ext uri="{FF2B5EF4-FFF2-40B4-BE49-F238E27FC236}">
                <a16:creationId xmlns:a16="http://schemas.microsoft.com/office/drawing/2014/main" id="{597747E1-CCC0-218B-81F9-11B77E35A9AA}"/>
              </a:ext>
            </a:extLst>
          </p:cNvPr>
          <p:cNvSpPr txBox="1">
            <a:spLocks/>
          </p:cNvSpPr>
          <p:nvPr/>
        </p:nvSpPr>
        <p:spPr bwMode="white">
          <a:xfrm>
            <a:off x="5903554" y="422429"/>
            <a:ext cx="1908892" cy="308407"/>
          </a:xfrm>
          <a:prstGeom prst="rect">
            <a:avLst/>
          </a:prstGeom>
          <a:noFill/>
          <a:ln w="9525">
            <a:noFill/>
            <a:miter lim="800000"/>
            <a:headEnd/>
            <a:tailEnd/>
          </a:ln>
          <a:effectLst/>
        </p:spPr>
        <p:txBody>
          <a:bodyPr wrap="square" lIns="61586" tIns="30792" rIns="61586" bIns="30792" anchor="ctr">
            <a:spAutoFit/>
          </a:bodyPr>
          <a:lstStyle>
            <a:defPPr>
              <a:defRPr lang="en-US"/>
            </a:defPPr>
            <a:lvl1pPr marL="0" marR="0" indent="0" algn="l" defTabSz="457189" rtl="0" eaLnBrk="1" fontAlgn="base" latinLnBrk="0" hangingPunct="1">
              <a:lnSpc>
                <a:spcPct val="100000"/>
              </a:lnSpc>
              <a:spcBef>
                <a:spcPct val="0"/>
              </a:spcBef>
              <a:spcAft>
                <a:spcPct val="0"/>
              </a:spcAft>
              <a:buClrTx/>
              <a:buSzTx/>
              <a:buFontTx/>
              <a:buNone/>
              <a:tabLst/>
              <a:defRPr kumimoji="0" lang="en-US" sz="800" b="0" i="0" u="none" strike="noStrike" kern="1200" cap="none" spc="0" normalizeH="0" baseline="0">
                <a:ln>
                  <a:noFill/>
                </a:ln>
                <a:solidFill>
                  <a:schemeClr val="accent1"/>
                </a:solidFill>
                <a:effectLst/>
                <a:uLnTx/>
                <a:uFillTx/>
                <a:latin typeface="CiscoSansTT Light" panose="020B0503020201020303" pitchFamily="34" charset="0"/>
                <a:ea typeface="ＭＳ Ｐゴシック" charset="0"/>
                <a:cs typeface="CiscoSansTT Light" panose="020B0503020201020303" pitchFamily="34"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lvl="0" algn="ctr">
              <a:defRPr/>
            </a:pPr>
            <a:r>
              <a:rPr kumimoji="0" lang="en-US" sz="800" b="0" i="0" u="none" strike="noStrike" kern="1200" cap="none" spc="0" normalizeH="0" baseline="0" noProof="0" dirty="0">
                <a:ln>
                  <a:noFill/>
                </a:ln>
                <a:solidFill>
                  <a:srgbClr val="FFFFFF"/>
                </a:solidFill>
                <a:effectLst/>
                <a:uLnTx/>
                <a:uFillTx/>
                <a:latin typeface="CiscoSansTT Light" panose="020B0503020201020303" pitchFamily="34" charset="0"/>
                <a:ea typeface="ＭＳ Ｐゴシック" charset="0"/>
                <a:cs typeface="ＭＳ Ｐゴシック" charset="0"/>
              </a:rPr>
              <a:t> https://ciscolive.ciscoevents.com/</a:t>
            </a:r>
            <a:br>
              <a:rPr kumimoji="0" lang="en-US" sz="800" b="0" i="0" u="none" strike="noStrike" kern="1200" cap="none" spc="0" normalizeH="0" baseline="0" noProof="0" dirty="0">
                <a:ln>
                  <a:noFill/>
                </a:ln>
                <a:solidFill>
                  <a:srgbClr val="FFFFFF"/>
                </a:solidFill>
                <a:effectLst/>
                <a:uLnTx/>
                <a:uFillTx/>
                <a:latin typeface="CiscoSansTT Light" panose="020B0503020201020303" pitchFamily="34" charset="0"/>
                <a:ea typeface="ＭＳ Ｐゴシック" charset="0"/>
                <a:cs typeface="ＭＳ Ｐゴシック" charset="0"/>
              </a:rPr>
            </a:br>
            <a:r>
              <a:rPr kumimoji="0" lang="en-US" sz="800" b="0" i="0" u="none" strike="noStrike" kern="1200" cap="none" spc="0" normalizeH="0" baseline="0" noProof="0" dirty="0" err="1">
                <a:ln>
                  <a:noFill/>
                </a:ln>
                <a:solidFill>
                  <a:srgbClr val="FFFFFF"/>
                </a:solidFill>
                <a:effectLst/>
                <a:uLnTx/>
                <a:uFillTx/>
                <a:latin typeface="CiscoSansTT Light" panose="020B0503020201020303" pitchFamily="34" charset="0"/>
                <a:ea typeface="ＭＳ Ｐゴシック" charset="0"/>
                <a:cs typeface="ＭＳ Ｐゴシック" charset="0"/>
              </a:rPr>
              <a:t>ciscolivebot</a:t>
            </a:r>
            <a:r>
              <a:rPr kumimoji="0" lang="en-US" sz="800" b="0" i="0" u="none" strike="noStrike" kern="1200" cap="none" spc="0" normalizeH="0" baseline="0" noProof="0" dirty="0">
                <a:ln>
                  <a:noFill/>
                </a:ln>
                <a:solidFill>
                  <a:srgbClr val="FFFFFF"/>
                </a:solidFill>
                <a:effectLst/>
                <a:uLnTx/>
                <a:uFillTx/>
                <a:latin typeface="CiscoSansTT Light" panose="020B0503020201020303" pitchFamily="34" charset="0"/>
                <a:ea typeface="ＭＳ Ｐゴシック" charset="0"/>
                <a:cs typeface="ＭＳ Ｐゴシック" charset="0"/>
              </a:rPr>
              <a:t>/</a:t>
            </a:r>
            <a:r>
              <a:rPr kumimoji="0" lang="en-US" sz="800" b="0" i="0" u="none" strike="noStrike" kern="1200" cap="none" spc="0" normalizeH="0" baseline="0" noProof="0" dirty="0">
                <a:ln>
                  <a:noFill/>
                </a:ln>
                <a:solidFill>
                  <a:srgbClr val="00BCEB"/>
                </a:solidFill>
                <a:effectLst/>
                <a:uLnTx/>
                <a:uFillTx/>
                <a:latin typeface="CiscoSansTT Light" panose="020B0503020201020303" pitchFamily="34" charset="0"/>
                <a:ea typeface="ＭＳ Ｐゴシック" charset="0"/>
                <a:cs typeface="ＭＳ Ｐゴシック" charset="0"/>
              </a:rPr>
              <a:t>#</a:t>
            </a:r>
            <a:r>
              <a:rPr lang="en-US" dirty="0">
                <a:solidFill>
                  <a:srgbClr val="00BCEB"/>
                </a:solidFill>
              </a:rPr>
              <a:t>LTRCCT-2011</a:t>
            </a:r>
            <a:endParaRPr kumimoji="0" lang="en-US" sz="800" b="0" i="0" u="none" strike="noStrike" kern="1200" cap="none" spc="0" normalizeH="0" baseline="0" noProof="0" dirty="0">
              <a:ln>
                <a:noFill/>
              </a:ln>
              <a:solidFill>
                <a:srgbClr val="00BCEB"/>
              </a:solidFill>
              <a:effectLst/>
              <a:uLnTx/>
              <a:uFillTx/>
              <a:latin typeface="CiscoSansTT Light" panose="020B0503020201020303" pitchFamily="34" charset="0"/>
              <a:ea typeface="ＭＳ Ｐゴシック" charset="0"/>
              <a:cs typeface="CiscoSansTT Light" panose="020B0503020201020303" pitchFamily="34" charset="0"/>
            </a:endParaRPr>
          </a:p>
        </p:txBody>
      </p:sp>
      <p:grpSp>
        <p:nvGrpSpPr>
          <p:cNvPr id="25" name="Group 24">
            <a:extLst>
              <a:ext uri="{FF2B5EF4-FFF2-40B4-BE49-F238E27FC236}">
                <a16:creationId xmlns:a16="http://schemas.microsoft.com/office/drawing/2014/main" id="{95AFABD1-57E7-F495-127A-FC7506952066}"/>
              </a:ext>
            </a:extLst>
          </p:cNvPr>
          <p:cNvGrpSpPr/>
          <p:nvPr/>
        </p:nvGrpSpPr>
        <p:grpSpPr>
          <a:xfrm>
            <a:off x="5926500" y="965315"/>
            <a:ext cx="1863000" cy="3589251"/>
            <a:chOff x="4715911" y="1043964"/>
            <a:chExt cx="1585994" cy="3055573"/>
          </a:xfrm>
        </p:grpSpPr>
        <p:grpSp>
          <p:nvGrpSpPr>
            <p:cNvPr id="72" name="Group 71">
              <a:extLst>
                <a:ext uri="{FF2B5EF4-FFF2-40B4-BE49-F238E27FC236}">
                  <a16:creationId xmlns:a16="http://schemas.microsoft.com/office/drawing/2014/main" id="{5C9F1F58-415F-0C62-E404-313E87B13DA3}"/>
                </a:ext>
              </a:extLst>
            </p:cNvPr>
            <p:cNvGrpSpPr/>
            <p:nvPr/>
          </p:nvGrpSpPr>
          <p:grpSpPr>
            <a:xfrm>
              <a:off x="4715911" y="1043964"/>
              <a:ext cx="1585994" cy="3055573"/>
              <a:chOff x="5338709" y="668305"/>
              <a:chExt cx="1585994" cy="3055573"/>
            </a:xfrm>
          </p:grpSpPr>
          <p:grpSp>
            <p:nvGrpSpPr>
              <p:cNvPr id="42" name="Group 41">
                <a:extLst>
                  <a:ext uri="{FF2B5EF4-FFF2-40B4-BE49-F238E27FC236}">
                    <a16:creationId xmlns:a16="http://schemas.microsoft.com/office/drawing/2014/main" id="{E5959F22-857B-6721-C298-68578D2313AE}"/>
                  </a:ext>
                </a:extLst>
              </p:cNvPr>
              <p:cNvGrpSpPr/>
              <p:nvPr/>
            </p:nvGrpSpPr>
            <p:grpSpPr>
              <a:xfrm>
                <a:off x="5338709" y="668305"/>
                <a:ext cx="1585994" cy="3055573"/>
                <a:chOff x="6065496" y="671480"/>
                <a:chExt cx="1585994" cy="3055573"/>
              </a:xfrm>
              <a:effectLst>
                <a:outerShdw blurRad="101600" dist="38100" dir="5400000" algn="t" rotWithShape="0">
                  <a:prstClr val="black">
                    <a:alpha val="20000"/>
                  </a:prstClr>
                </a:outerShdw>
              </a:effectLst>
            </p:grpSpPr>
            <p:sp>
              <p:nvSpPr>
                <p:cNvPr id="5" name="Rounded Rectangle 4">
                  <a:extLst>
                    <a:ext uri="{FF2B5EF4-FFF2-40B4-BE49-F238E27FC236}">
                      <a16:creationId xmlns:a16="http://schemas.microsoft.com/office/drawing/2014/main" id="{9CA1946F-5AC0-9A77-8C39-5CE8178E9E63}"/>
                    </a:ext>
                  </a:extLst>
                </p:cNvPr>
                <p:cNvSpPr/>
                <p:nvPr/>
              </p:nvSpPr>
              <p:spPr>
                <a:xfrm>
                  <a:off x="6102626" y="671480"/>
                  <a:ext cx="1510748" cy="3055573"/>
                </a:xfrm>
                <a:prstGeom prst="roundRect">
                  <a:avLst>
                    <a:gd name="adj" fmla="val 14035"/>
                  </a:avLst>
                </a:prstGeom>
                <a:solidFill>
                  <a:schemeClr val="bg2">
                    <a:lumMod val="95000"/>
                  </a:schemeClr>
                </a:solidFill>
                <a:ln w="25400">
                  <a:solidFill>
                    <a:schemeClr val="bg2">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sp>
              <p:nvSpPr>
                <p:cNvPr id="28" name="Oval 27">
                  <a:extLst>
                    <a:ext uri="{FF2B5EF4-FFF2-40B4-BE49-F238E27FC236}">
                      <a16:creationId xmlns:a16="http://schemas.microsoft.com/office/drawing/2014/main" id="{9D2D8349-DC76-C908-B894-CAB926D86D52}"/>
                    </a:ext>
                  </a:extLst>
                </p:cNvPr>
                <p:cNvSpPr/>
                <p:nvPr/>
              </p:nvSpPr>
              <p:spPr>
                <a:xfrm>
                  <a:off x="6738425" y="3415875"/>
                  <a:ext cx="239151" cy="239151"/>
                </a:xfrm>
                <a:prstGeom prst="ellipse">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grpSp>
              <p:nvGrpSpPr>
                <p:cNvPr id="33" name="Group 32">
                  <a:extLst>
                    <a:ext uri="{FF2B5EF4-FFF2-40B4-BE49-F238E27FC236}">
                      <a16:creationId xmlns:a16="http://schemas.microsoft.com/office/drawing/2014/main" id="{FFBB1003-82A7-FC2F-B738-5637779EFDD3}"/>
                    </a:ext>
                  </a:extLst>
                </p:cNvPr>
                <p:cNvGrpSpPr/>
                <p:nvPr/>
              </p:nvGrpSpPr>
              <p:grpSpPr>
                <a:xfrm>
                  <a:off x="6630390" y="778740"/>
                  <a:ext cx="372443" cy="44866"/>
                  <a:chOff x="3352003" y="1669622"/>
                  <a:chExt cx="1489815" cy="179469"/>
                </a:xfrm>
                <a:solidFill>
                  <a:schemeClr val="bg2">
                    <a:lumMod val="85000"/>
                  </a:schemeClr>
                </a:solidFill>
              </p:grpSpPr>
              <p:sp>
                <p:nvSpPr>
                  <p:cNvPr id="31" name="Rounded Rectangle 30">
                    <a:extLst>
                      <a:ext uri="{FF2B5EF4-FFF2-40B4-BE49-F238E27FC236}">
                        <a16:creationId xmlns:a16="http://schemas.microsoft.com/office/drawing/2014/main" id="{A3F6EA27-5B56-2308-53FE-D54595D6ADDD}"/>
                      </a:ext>
                    </a:extLst>
                  </p:cNvPr>
                  <p:cNvSpPr/>
                  <p:nvPr/>
                </p:nvSpPr>
                <p:spPr>
                  <a:xfrm>
                    <a:off x="3744506" y="1704491"/>
                    <a:ext cx="1097312" cy="109731"/>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sp>
                <p:nvSpPr>
                  <p:cNvPr id="32" name="Oval 31">
                    <a:extLst>
                      <a:ext uri="{FF2B5EF4-FFF2-40B4-BE49-F238E27FC236}">
                        <a16:creationId xmlns:a16="http://schemas.microsoft.com/office/drawing/2014/main" id="{FB65B737-79CD-0C22-D7E5-B4D67105D6C5}"/>
                      </a:ext>
                    </a:extLst>
                  </p:cNvPr>
                  <p:cNvSpPr/>
                  <p:nvPr/>
                </p:nvSpPr>
                <p:spPr>
                  <a:xfrm>
                    <a:off x="3352003" y="1669622"/>
                    <a:ext cx="179469" cy="179469"/>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grpSp>
            <p:sp>
              <p:nvSpPr>
                <p:cNvPr id="37" name="Round Same Side Corner Rectangle 36">
                  <a:extLst>
                    <a:ext uri="{FF2B5EF4-FFF2-40B4-BE49-F238E27FC236}">
                      <a16:creationId xmlns:a16="http://schemas.microsoft.com/office/drawing/2014/main" id="{38D9C876-CBE8-3F3A-13E3-52CD184DCE83}"/>
                    </a:ext>
                  </a:extLst>
                </p:cNvPr>
                <p:cNvSpPr/>
                <p:nvPr/>
              </p:nvSpPr>
              <p:spPr>
                <a:xfrm rot="5400000">
                  <a:off x="7491471" y="1404545"/>
                  <a:ext cx="274320"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grpSp>
              <p:nvGrpSpPr>
                <p:cNvPr id="41" name="Group 40">
                  <a:extLst>
                    <a:ext uri="{FF2B5EF4-FFF2-40B4-BE49-F238E27FC236}">
                      <a16:creationId xmlns:a16="http://schemas.microsoft.com/office/drawing/2014/main" id="{88DD2CBC-5574-2624-A20B-DC2171151029}"/>
                    </a:ext>
                  </a:extLst>
                </p:cNvPr>
                <p:cNvGrpSpPr/>
                <p:nvPr/>
              </p:nvGrpSpPr>
              <p:grpSpPr>
                <a:xfrm>
                  <a:off x="6065496" y="1290241"/>
                  <a:ext cx="27432" cy="440900"/>
                  <a:chOff x="6038862" y="1290244"/>
                  <a:chExt cx="45720" cy="585979"/>
                </a:xfrm>
              </p:grpSpPr>
              <p:sp>
                <p:nvSpPr>
                  <p:cNvPr id="39" name="Round Same Side Corner Rectangle 38">
                    <a:extLst>
                      <a:ext uri="{FF2B5EF4-FFF2-40B4-BE49-F238E27FC236}">
                        <a16:creationId xmlns:a16="http://schemas.microsoft.com/office/drawing/2014/main" id="{F34F17D7-3CC4-4882-3869-93CA7018E158}"/>
                      </a:ext>
                    </a:extLst>
                  </p:cNvPr>
                  <p:cNvSpPr/>
                  <p:nvPr/>
                </p:nvSpPr>
                <p:spPr>
                  <a:xfrm rot="16200000" flipH="1">
                    <a:off x="5927829" y="1401278"/>
                    <a:ext cx="267787"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sp>
                <p:nvSpPr>
                  <p:cNvPr id="40" name="Round Same Side Corner Rectangle 39">
                    <a:extLst>
                      <a:ext uri="{FF2B5EF4-FFF2-40B4-BE49-F238E27FC236}">
                        <a16:creationId xmlns:a16="http://schemas.microsoft.com/office/drawing/2014/main" id="{0B855889-B453-379D-C6E8-D153C68329CB}"/>
                      </a:ext>
                    </a:extLst>
                  </p:cNvPr>
                  <p:cNvSpPr/>
                  <p:nvPr/>
                </p:nvSpPr>
                <p:spPr>
                  <a:xfrm rot="16200000" flipH="1">
                    <a:off x="5927829" y="1719471"/>
                    <a:ext cx="267785" cy="45719"/>
                  </a:xfrm>
                  <a:prstGeom prst="round2SameRect">
                    <a:avLst>
                      <a:gd name="adj1" fmla="val 50000"/>
                      <a:gd name="adj2" fmla="val 0"/>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grpSp>
          </p:grpSp>
          <p:grpSp>
            <p:nvGrpSpPr>
              <p:cNvPr id="6" name="Phone">
                <a:extLst>
                  <a:ext uri="{FF2B5EF4-FFF2-40B4-BE49-F238E27FC236}">
                    <a16:creationId xmlns:a16="http://schemas.microsoft.com/office/drawing/2014/main" id="{32B5EC96-54F3-F346-571E-1FAA71A40378}"/>
                  </a:ext>
                </a:extLst>
              </p:cNvPr>
              <p:cNvGrpSpPr/>
              <p:nvPr/>
            </p:nvGrpSpPr>
            <p:grpSpPr>
              <a:xfrm>
                <a:off x="5472867" y="919789"/>
                <a:ext cx="1317223" cy="2414254"/>
                <a:chOff x="6735758" y="903985"/>
                <a:chExt cx="1317223" cy="2414254"/>
              </a:xfrm>
            </p:grpSpPr>
            <p:sp>
              <p:nvSpPr>
                <p:cNvPr id="7" name="Phone Backgrounf">
                  <a:extLst>
                    <a:ext uri="{FF2B5EF4-FFF2-40B4-BE49-F238E27FC236}">
                      <a16:creationId xmlns:a16="http://schemas.microsoft.com/office/drawing/2014/main" id="{0F170A9C-9656-1257-E84B-703CF62CA3E6}"/>
                    </a:ext>
                  </a:extLst>
                </p:cNvPr>
                <p:cNvSpPr/>
                <p:nvPr/>
              </p:nvSpPr>
              <p:spPr bwMode="auto">
                <a:xfrm>
                  <a:off x="6736213" y="974192"/>
                  <a:ext cx="1316313" cy="2344047"/>
                </a:xfrm>
                <a:prstGeom prst="roundRect">
                  <a:avLst>
                    <a:gd name="adj" fmla="val 2056"/>
                  </a:avLst>
                </a:prstGeom>
                <a:solidFill>
                  <a:schemeClr val="bg2"/>
                </a:solidFill>
                <a:ln w="12700" cap="flat">
                  <a:noFill/>
                  <a:miter lim="800000"/>
                  <a:headEnd type="none" w="med" len="med"/>
                  <a:tailEnd type="none" w="med" len="med"/>
                </a:ln>
              </p:spPr>
              <p:txBody>
                <a:bodyPr lIns="91440" tIns="45720" rIns="91440" bIns="45720" rtlCol="0" anchor="ctr"/>
                <a:lstStyle/>
                <a:p>
                  <a:pPr marL="0" marR="0" lvl="0" indent="0" algn="ctr" defTabSz="51433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005073"/>
                    </a:solidFill>
                    <a:effectLst/>
                    <a:uLnTx/>
                    <a:uFillTx/>
                    <a:latin typeface="Arial" charset="0"/>
                    <a:ea typeface="Arial" pitchFamily="-107" charset="0"/>
                    <a:cs typeface="Arial" pitchFamily="-107" charset="0"/>
                    <a:sym typeface="Arial" pitchFamily="-107" charset="0"/>
                  </a:endParaRPr>
                </a:p>
              </p:txBody>
            </p:sp>
            <p:pic>
              <p:nvPicPr>
                <p:cNvPr id="8" name="Webex Screen">
                  <a:extLst>
                    <a:ext uri="{FF2B5EF4-FFF2-40B4-BE49-F238E27FC236}">
                      <a16:creationId xmlns:a16="http://schemas.microsoft.com/office/drawing/2014/main" id="{9C1451E5-1AB3-823F-E5CE-4062094F73EE}"/>
                    </a:ext>
                  </a:extLst>
                </p:cNvPr>
                <p:cNvPicPr>
                  <a:picLocks noChangeAspect="1"/>
                </p:cNvPicPr>
                <p:nvPr userDrawn="1"/>
              </p:nvPicPr>
              <p:blipFill rotWithShape="1">
                <a:blip r:embed="rId3"/>
                <a:srcRect l="19" t="22518" r="-115" b="-3572"/>
                <a:stretch/>
              </p:blipFill>
              <p:spPr>
                <a:xfrm>
                  <a:off x="6735758" y="974192"/>
                  <a:ext cx="1317222" cy="2308412"/>
                </a:xfrm>
                <a:prstGeom prst="rect">
                  <a:avLst/>
                </a:prstGeom>
                <a:noFill/>
                <a:ln>
                  <a:noFill/>
                </a:ln>
              </p:spPr>
            </p:pic>
            <p:grpSp>
              <p:nvGrpSpPr>
                <p:cNvPr id="9" name="Webex Logo">
                  <a:extLst>
                    <a:ext uri="{FF2B5EF4-FFF2-40B4-BE49-F238E27FC236}">
                      <a16:creationId xmlns:a16="http://schemas.microsoft.com/office/drawing/2014/main" id="{2E1A6B86-778C-5D37-28EC-16E1D48C851B}"/>
                    </a:ext>
                  </a:extLst>
                </p:cNvPr>
                <p:cNvGrpSpPr/>
                <p:nvPr userDrawn="1"/>
              </p:nvGrpSpPr>
              <p:grpSpPr>
                <a:xfrm>
                  <a:off x="6761774" y="2760482"/>
                  <a:ext cx="180808" cy="177049"/>
                  <a:chOff x="6761774" y="2760482"/>
                  <a:chExt cx="180808" cy="177049"/>
                </a:xfrm>
              </p:grpSpPr>
              <p:sp>
                <p:nvSpPr>
                  <p:cNvPr id="13" name="White Background">
                    <a:extLst>
                      <a:ext uri="{FF2B5EF4-FFF2-40B4-BE49-F238E27FC236}">
                        <a16:creationId xmlns:a16="http://schemas.microsoft.com/office/drawing/2014/main" id="{888C0A0B-9BC6-7B99-400D-697BFBAE5002}"/>
                      </a:ext>
                    </a:extLst>
                  </p:cNvPr>
                  <p:cNvSpPr/>
                  <p:nvPr/>
                </p:nvSpPr>
                <p:spPr>
                  <a:xfrm>
                    <a:off x="6787134" y="2760482"/>
                    <a:ext cx="155448" cy="1463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Light"/>
                      <a:ea typeface="+mn-ea"/>
                      <a:cs typeface="+mn-cs"/>
                    </a:endParaRPr>
                  </a:p>
                </p:txBody>
              </p:sp>
              <p:pic>
                <p:nvPicPr>
                  <p:cNvPr id="14" name="WebexLogo_Color.png" descr="WebexLogo_Color.png">
                    <a:extLst>
                      <a:ext uri="{FF2B5EF4-FFF2-40B4-BE49-F238E27FC236}">
                        <a16:creationId xmlns:a16="http://schemas.microsoft.com/office/drawing/2014/main" id="{6D2FD380-D3B5-AD8D-9E7F-17CCC9E60B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1774" y="2788306"/>
                    <a:ext cx="149225" cy="149225"/>
                  </a:xfrm>
                  <a:prstGeom prst="rect">
                    <a:avLst/>
                  </a:prstGeom>
                  <a:ln w="12700">
                    <a:miter lim="400000"/>
                  </a:ln>
                </p:spPr>
              </p:pic>
            </p:grpSp>
            <p:pic>
              <p:nvPicPr>
                <p:cNvPr id="11" name="Phone Header">
                  <a:extLst>
                    <a:ext uri="{FF2B5EF4-FFF2-40B4-BE49-F238E27FC236}">
                      <a16:creationId xmlns:a16="http://schemas.microsoft.com/office/drawing/2014/main" id="{7B2C3A33-8320-9504-7FD4-EDE32F9D321B}"/>
                    </a:ext>
                  </a:extLst>
                </p:cNvPr>
                <p:cNvPicPr>
                  <a:picLocks noChangeAspect="1"/>
                </p:cNvPicPr>
                <p:nvPr/>
              </p:nvPicPr>
              <p:blipFill rotWithShape="1">
                <a:blip r:embed="rId5"/>
                <a:srcRect l="327" t="132" r="504" b="89721"/>
                <a:stretch/>
              </p:blipFill>
              <p:spPr>
                <a:xfrm>
                  <a:off x="6736213" y="903985"/>
                  <a:ext cx="1316768" cy="291547"/>
                </a:xfrm>
                <a:prstGeom prst="round2SameRect">
                  <a:avLst>
                    <a:gd name="adj1" fmla="val 8625"/>
                    <a:gd name="adj2" fmla="val 0"/>
                  </a:avLst>
                </a:prstGeom>
                <a:noFill/>
                <a:ln>
                  <a:noFill/>
                </a:ln>
              </p:spPr>
            </p:pic>
            <p:sp>
              <p:nvSpPr>
                <p:cNvPr id="12" name="Notes">
                  <a:extLst>
                    <a:ext uri="{FF2B5EF4-FFF2-40B4-BE49-F238E27FC236}">
                      <a16:creationId xmlns:a16="http://schemas.microsoft.com/office/drawing/2014/main" id="{A908ABBA-9AE4-6465-9050-07994E88DE97}"/>
                    </a:ext>
                  </a:extLst>
                </p:cNvPr>
                <p:cNvSpPr/>
                <p:nvPr/>
              </p:nvSpPr>
              <p:spPr>
                <a:xfrm>
                  <a:off x="6763084" y="3098829"/>
                  <a:ext cx="1281248" cy="9960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450" b="0" i="0" u="none" strike="noStrike" kern="1200" cap="none" spc="0" normalizeH="0" baseline="0" noProof="0" dirty="0">
                      <a:ln>
                        <a:noFill/>
                      </a:ln>
                      <a:solidFill>
                        <a:srgbClr val="FFFFFF">
                          <a:lumMod val="65000"/>
                        </a:srgbClr>
                      </a:solidFill>
                      <a:effectLst/>
                      <a:uLnTx/>
                      <a:uFillTx/>
                      <a:latin typeface="CiscoSansTT Light"/>
                      <a:ea typeface="+mn-ea"/>
                      <a:cs typeface="+mn-cs"/>
                    </a:rPr>
                    <a:t>Enter your personal notes here</a:t>
                  </a:r>
                </a:p>
              </p:txBody>
            </p:sp>
          </p:grpSp>
        </p:grpSp>
        <p:sp>
          <p:nvSpPr>
            <p:cNvPr id="75" name="Rounded Rectangle 74">
              <a:extLst>
                <a:ext uri="{FF2B5EF4-FFF2-40B4-BE49-F238E27FC236}">
                  <a16:creationId xmlns:a16="http://schemas.microsoft.com/office/drawing/2014/main" id="{9539ADBF-18E8-5FBA-B7DF-FF6D9A26A6A2}"/>
                </a:ext>
              </a:extLst>
            </p:cNvPr>
            <p:cNvSpPr/>
            <p:nvPr/>
          </p:nvSpPr>
          <p:spPr>
            <a:xfrm>
              <a:off x="4780959" y="3151946"/>
              <a:ext cx="1455900" cy="197680"/>
            </a:xfrm>
            <a:prstGeom prst="roundRect">
              <a:avLst>
                <a:gd name="adj" fmla="val 50000"/>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D274D"/>
                </a:solidFill>
                <a:effectLst/>
                <a:uLnTx/>
                <a:uFillTx/>
                <a:latin typeface="CiscoSansTT Light"/>
                <a:ea typeface="+mn-ea"/>
                <a:cs typeface="+mn-cs"/>
              </a:endParaRPr>
            </a:p>
          </p:txBody>
        </p:sp>
      </p:grpSp>
      <p:sp>
        <p:nvSpPr>
          <p:cNvPr id="36" name="Slide Number Placeholder 1">
            <a:extLst>
              <a:ext uri="{FF2B5EF4-FFF2-40B4-BE49-F238E27FC236}">
                <a16:creationId xmlns:a16="http://schemas.microsoft.com/office/drawing/2014/main" id="{878A2036-2DA5-73D6-A0CF-4E94AC24AFA0}"/>
              </a:ext>
            </a:extLst>
          </p:cNvPr>
          <p:cNvSpPr>
            <a:spLocks noGrp="1"/>
          </p:cNvSpPr>
          <p:nvPr>
            <p:ph type="sldNum" sz="quarter" idx="4"/>
          </p:nvPr>
        </p:nvSpPr>
        <p:spPr>
          <a:xfrm>
            <a:off x="8370150" y="4880892"/>
            <a:ext cx="359666" cy="274637"/>
          </a:xfrm>
          <a:prstGeom prst="rect">
            <a:avLst/>
          </a:prstGeom>
        </p:spPr>
        <p:txBody>
          <a:bodyPr vert="horz" lIns="91440" tIns="45720" rIns="91440" bIns="45720" rtlCol="0" anchor="ctr"/>
          <a:lstStyle>
            <a:lvl1pPr algn="r">
              <a:defRPr lang="en-US" sz="600" kern="1200" smtClean="0">
                <a:solidFill>
                  <a:schemeClr val="tx1"/>
                </a:solidFill>
                <a:latin typeface="+mn-lt"/>
                <a:ea typeface="+mn-ea"/>
                <a:cs typeface="CiscoSans Thin"/>
              </a:defRPr>
            </a:lvl1pPr>
          </a:lstStyle>
          <a:p>
            <a:pPr marL="0" marR="0" lvl="0" indent="0" algn="r" defTabSz="457200" rtl="0" eaLnBrk="1" fontAlgn="base" latinLnBrk="0" hangingPunct="1">
              <a:lnSpc>
                <a:spcPct val="100000"/>
              </a:lnSpc>
              <a:spcBef>
                <a:spcPct val="0"/>
              </a:spcBef>
              <a:spcAft>
                <a:spcPct val="0"/>
              </a:spcAft>
              <a:buClrTx/>
              <a:buSzTx/>
              <a:buFontTx/>
              <a:buNone/>
              <a:tabLst/>
              <a:defRPr/>
            </a:pPr>
            <a:fld id="{96A97DD0-5BE7-4856-A2A9-C42C6688E607}" type="slidenum">
              <a:rPr kumimoji="0" lang="en-US" sz="600" b="0" i="0" u="none" strike="noStrike" kern="1200" cap="none" spc="0" normalizeH="0" baseline="0" noProof="0" smtClean="0">
                <a:ln>
                  <a:noFill/>
                </a:ln>
                <a:solidFill>
                  <a:srgbClr val="0D274D"/>
                </a:solidFill>
                <a:effectLst/>
                <a:uLnTx/>
                <a:uFillTx/>
                <a:latin typeface="CiscoSansTT Light"/>
                <a:ea typeface="+mn-ea"/>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600" b="0" i="0" u="none" strike="noStrike" kern="1200" cap="none" spc="0" normalizeH="0" baseline="0" noProof="0" dirty="0">
              <a:ln>
                <a:noFill/>
              </a:ln>
              <a:solidFill>
                <a:srgbClr val="0D274D"/>
              </a:solidFill>
              <a:effectLst/>
              <a:uLnTx/>
              <a:uFillTx/>
              <a:latin typeface="CiscoSansTT Light"/>
              <a:ea typeface="+mn-ea"/>
            </a:endParaRPr>
          </a:p>
        </p:txBody>
      </p:sp>
      <p:sp>
        <p:nvSpPr>
          <p:cNvPr id="38" name="Rectangle 4">
            <a:extLst>
              <a:ext uri="{FF2B5EF4-FFF2-40B4-BE49-F238E27FC236}">
                <a16:creationId xmlns:a16="http://schemas.microsoft.com/office/drawing/2014/main" id="{907830E1-9514-9F89-131E-A7DC0311D165}"/>
              </a:ext>
            </a:extLst>
          </p:cNvPr>
          <p:cNvSpPr>
            <a:spLocks noChangeArrowheads="1"/>
          </p:cNvSpPr>
          <p:nvPr/>
        </p:nvSpPr>
        <p:spPr bwMode="black">
          <a:xfrm>
            <a:off x="5849925" y="4946904"/>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44"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0D274D"/>
                </a:solidFill>
                <a:effectLst/>
                <a:uLnTx/>
                <a:uFillTx/>
                <a:latin typeface="CiscoSansTT Light"/>
                <a:ea typeface="ＭＳ Ｐゴシック" charset="0"/>
                <a:cs typeface="CiscoSansTT Light" panose="020B0503020201020303" pitchFamily="34" charset="0"/>
              </a:rPr>
              <a:t>© 2024  Cisco and/or its affiliates. All rights reserved.   Cisco Public</a:t>
            </a:r>
          </a:p>
        </p:txBody>
      </p:sp>
      <p:sp>
        <p:nvSpPr>
          <p:cNvPr id="44" name="Footer Placeholder 2">
            <a:extLst>
              <a:ext uri="{FF2B5EF4-FFF2-40B4-BE49-F238E27FC236}">
                <a16:creationId xmlns:a16="http://schemas.microsoft.com/office/drawing/2014/main" id="{68015C99-D81A-A08D-FFD5-CD7E79DD8D51}"/>
              </a:ext>
            </a:extLst>
          </p:cNvPr>
          <p:cNvSpPr>
            <a:spLocks noGrp="1"/>
          </p:cNvSpPr>
          <p:nvPr>
            <p:ph type="ftr" sz="quarter" idx="3"/>
          </p:nvPr>
        </p:nvSpPr>
        <p:spPr bwMode="white">
          <a:xfrm>
            <a:off x="4937498" y="4946904"/>
            <a:ext cx="912427"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mn-lt"/>
                <a:cs typeface="CiscoSans Thin"/>
              </a:defRPr>
            </a:lvl1pPr>
          </a:lstStyle>
          <a:p>
            <a:pPr marL="0" marR="0" lvl="0" indent="0" algn="l" defTabSz="610744" rtl="0" eaLnBrk="1" fontAlgn="base" latinLnBrk="0" hangingPunct="1">
              <a:lnSpc>
                <a:spcPct val="100000"/>
              </a:lnSpc>
              <a:spcBef>
                <a:spcPct val="0"/>
              </a:spcBef>
              <a:spcAft>
                <a:spcPct val="0"/>
              </a:spcAft>
              <a:buClrTx/>
              <a:buSzTx/>
              <a:buFontTx/>
              <a:buNone/>
              <a:tabLst/>
              <a:defRPr/>
            </a:pPr>
            <a:r>
              <a:rPr lang="en-GB" dirty="0"/>
              <a:t>LTRCCT-2011</a:t>
            </a:r>
            <a:endParaRPr kumimoji="0" lang="en-US" sz="600" b="0" i="0" u="none" strike="noStrike" kern="1200" cap="none" spc="0" normalizeH="0" baseline="0" noProof="0" dirty="0">
              <a:ln>
                <a:noFill/>
              </a:ln>
              <a:solidFill>
                <a:srgbClr val="0D274D"/>
              </a:solidFill>
              <a:effectLst/>
              <a:uLnTx/>
              <a:uFillTx/>
              <a:latin typeface="CiscoSansTT Light"/>
              <a:ea typeface="ＭＳ Ｐゴシック" charset="0"/>
            </a:endParaRPr>
          </a:p>
        </p:txBody>
      </p:sp>
    </p:spTree>
    <p:extLst>
      <p:ext uri="{BB962C8B-B14F-4D97-AF65-F5344CB8AC3E}">
        <p14:creationId xmlns:p14="http://schemas.microsoft.com/office/powerpoint/2010/main" val="1381428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FB731BEE-7923-D11A-028B-125CEE8E96D8}"/>
              </a:ext>
            </a:extLst>
          </p:cNvPr>
          <p:cNvSpPr>
            <a:spLocks noGrp="1"/>
          </p:cNvSpPr>
          <p:nvPr>
            <p:ph type="title"/>
          </p:nvPr>
        </p:nvSpPr>
        <p:spPr>
          <a:xfrm>
            <a:off x="443997" y="192024"/>
            <a:ext cx="8257032" cy="731520"/>
          </a:xfrm>
        </p:spPr>
        <p:txBody>
          <a:bodyPr/>
          <a:lstStyle/>
          <a:p>
            <a:r>
              <a:rPr lang="en-US" dirty="0"/>
              <a:t>Compound Visualizations (Modules)</a:t>
            </a:r>
          </a:p>
        </p:txBody>
      </p:sp>
      <p:sp>
        <p:nvSpPr>
          <p:cNvPr id="3" name="Text Placeholder 1">
            <a:extLst>
              <a:ext uri="{FF2B5EF4-FFF2-40B4-BE49-F238E27FC236}">
                <a16:creationId xmlns:a16="http://schemas.microsoft.com/office/drawing/2014/main" id="{F1B5CACE-3AA6-3A33-3B86-4055FD60ABCD}"/>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97815" marR="5080" indent="-285750">
              <a:lnSpc>
                <a:spcPts val="2110"/>
              </a:lnSpc>
              <a:spcBef>
                <a:spcPts val="210"/>
              </a:spcBef>
              <a:buClr>
                <a:schemeClr val="bg1"/>
              </a:buClr>
              <a:buSzPct val="100000"/>
              <a:buFont typeface="Arial" panose="020B0604020202020204" pitchFamily="34" charset="0"/>
              <a:buChar char="•"/>
              <a:tabLst>
                <a:tab pos="128905" algn="l"/>
              </a:tabLst>
            </a:pPr>
            <a:r>
              <a:rPr lang="en-US" sz="1600" dirty="0">
                <a:solidFill>
                  <a:schemeClr val="bg1"/>
                </a:solidFill>
                <a:latin typeface="+mj-lt"/>
              </a:rPr>
              <a:t>A compound visualization (Module) allows users to have different views for the </a:t>
            </a:r>
            <a:br>
              <a:rPr lang="en-US" sz="1600" dirty="0">
                <a:solidFill>
                  <a:schemeClr val="bg1"/>
                </a:solidFill>
                <a:latin typeface="+mj-lt"/>
              </a:rPr>
            </a:br>
            <a:r>
              <a:rPr lang="en-US" sz="1600" dirty="0">
                <a:solidFill>
                  <a:schemeClr val="bg1"/>
                </a:solidFill>
                <a:latin typeface="+mj-lt"/>
              </a:rPr>
              <a:t>same visualization. </a:t>
            </a:r>
          </a:p>
          <a:p>
            <a:pPr marL="297815" marR="5080" indent="-285750">
              <a:lnSpc>
                <a:spcPts val="2110"/>
              </a:lnSpc>
              <a:spcBef>
                <a:spcPts val="210"/>
              </a:spcBef>
              <a:buClr>
                <a:schemeClr val="bg1"/>
              </a:buClr>
              <a:buSzPct val="100000"/>
              <a:buFont typeface="Arial" panose="020B0604020202020204" pitchFamily="34" charset="0"/>
              <a:buChar char="•"/>
              <a:tabLst>
                <a:tab pos="128905" algn="l"/>
              </a:tabLst>
            </a:pPr>
            <a:r>
              <a:rPr lang="en-US" sz="1600" dirty="0">
                <a:solidFill>
                  <a:schemeClr val="bg1"/>
                </a:solidFill>
                <a:latin typeface="+mj-lt"/>
              </a:rPr>
              <a:t>Each module can have differing </a:t>
            </a:r>
            <a:r>
              <a:rPr lang="en-US" sz="1600" u="sng" dirty="0">
                <a:solidFill>
                  <a:schemeClr val="bg1"/>
                </a:solidFill>
                <a:latin typeface="+mj-lt"/>
              </a:rPr>
              <a:t>date ranges, intervals, and filters</a:t>
            </a:r>
            <a:r>
              <a:rPr lang="en-US" sz="1600" dirty="0">
                <a:solidFill>
                  <a:schemeClr val="bg1"/>
                </a:solidFill>
                <a:latin typeface="+mj-lt"/>
              </a:rPr>
              <a:t>.</a:t>
            </a:r>
          </a:p>
          <a:p>
            <a:pPr marL="297815" marR="5080" indent="-285750">
              <a:lnSpc>
                <a:spcPts val="2110"/>
              </a:lnSpc>
              <a:spcBef>
                <a:spcPts val="210"/>
              </a:spcBef>
              <a:buClr>
                <a:schemeClr val="bg1"/>
              </a:buClr>
              <a:buSzPct val="100000"/>
              <a:buFont typeface="Arial" panose="020B0604020202020204" pitchFamily="34" charset="0"/>
              <a:buChar char="•"/>
              <a:tabLst>
                <a:tab pos="128905" algn="l"/>
              </a:tabLst>
            </a:pPr>
            <a:r>
              <a:rPr lang="en-US" sz="1600" dirty="0">
                <a:solidFill>
                  <a:schemeClr val="bg1"/>
                </a:solidFill>
                <a:latin typeface="+mj-lt"/>
              </a:rPr>
              <a:t>Compound visualizations cannot be scheduled or exported.</a:t>
            </a:r>
          </a:p>
        </p:txBody>
      </p:sp>
      <p:pic>
        <p:nvPicPr>
          <p:cNvPr id="6" name="Picture 5" descr="A screenshot of a computer&#10;&#10;Description automatically generated">
            <a:extLst>
              <a:ext uri="{FF2B5EF4-FFF2-40B4-BE49-F238E27FC236}">
                <a16:creationId xmlns:a16="http://schemas.microsoft.com/office/drawing/2014/main" id="{E50AFDA7-925D-1817-A950-B2944A0691AB}"/>
              </a:ext>
            </a:extLst>
          </p:cNvPr>
          <p:cNvPicPr>
            <a:picLocks noChangeAspect="1"/>
          </p:cNvPicPr>
          <p:nvPr/>
        </p:nvPicPr>
        <p:blipFill>
          <a:blip r:embed="rId4"/>
          <a:stretch>
            <a:fillRect/>
          </a:stretch>
        </p:blipFill>
        <p:spPr>
          <a:xfrm>
            <a:off x="248744" y="2709733"/>
            <a:ext cx="8646511" cy="1476011"/>
          </a:xfrm>
          <a:prstGeom prst="rect">
            <a:avLst/>
          </a:prstGeom>
          <a:ln>
            <a:solidFill>
              <a:srgbClr val="00B050"/>
            </a:solidFill>
          </a:ln>
          <a:effectLst>
            <a:outerShdw blurRad="50800" dist="38100" dir="2700000" algn="tl" rotWithShape="0">
              <a:prstClr val="black">
                <a:alpha val="40000"/>
              </a:prstClr>
            </a:outerShdw>
          </a:effectLst>
        </p:spPr>
      </p:pic>
      <p:cxnSp>
        <p:nvCxnSpPr>
          <p:cNvPr id="9" name="Straight Connector 8">
            <a:extLst>
              <a:ext uri="{FF2B5EF4-FFF2-40B4-BE49-F238E27FC236}">
                <a16:creationId xmlns:a16="http://schemas.microsoft.com/office/drawing/2014/main" id="{80C47FA9-A53F-3998-9438-0EAA98F4B153}"/>
              </a:ext>
            </a:extLst>
          </p:cNvPr>
          <p:cNvCxnSpPr/>
          <p:nvPr/>
        </p:nvCxnSpPr>
        <p:spPr>
          <a:xfrm>
            <a:off x="5303520" y="2571750"/>
            <a:ext cx="0" cy="1890522"/>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69054AD8-2517-B180-87D6-ED9016F23884}"/>
              </a:ext>
            </a:extLst>
          </p:cNvPr>
          <p:cNvSpPr txBox="1"/>
          <p:nvPr/>
        </p:nvSpPr>
        <p:spPr>
          <a:xfrm>
            <a:off x="2734056" y="3834018"/>
            <a:ext cx="1173719" cy="369332"/>
          </a:xfrm>
          <a:prstGeom prst="rect">
            <a:avLst/>
          </a:prstGeom>
          <a:noFill/>
        </p:spPr>
        <p:txBody>
          <a:bodyPr wrap="none" rtlCol="0">
            <a:spAutoFit/>
          </a:bodyPr>
          <a:lstStyle/>
          <a:p>
            <a:r>
              <a:rPr lang="en-BE" dirty="0">
                <a:solidFill>
                  <a:srgbClr val="00B050"/>
                </a:solidFill>
                <a:latin typeface="+mn-lt"/>
              </a:rPr>
              <a:t>Module 1</a:t>
            </a:r>
          </a:p>
        </p:txBody>
      </p:sp>
      <p:sp>
        <p:nvSpPr>
          <p:cNvPr id="11" name="TextBox 10">
            <a:extLst>
              <a:ext uri="{FF2B5EF4-FFF2-40B4-BE49-F238E27FC236}">
                <a16:creationId xmlns:a16="http://schemas.microsoft.com/office/drawing/2014/main" id="{4B25C5D5-EF95-2648-2992-E0866EE4109B}"/>
              </a:ext>
            </a:extLst>
          </p:cNvPr>
          <p:cNvSpPr txBox="1"/>
          <p:nvPr/>
        </p:nvSpPr>
        <p:spPr>
          <a:xfrm>
            <a:off x="6506855" y="3847734"/>
            <a:ext cx="1173719" cy="369332"/>
          </a:xfrm>
          <a:prstGeom prst="rect">
            <a:avLst/>
          </a:prstGeom>
          <a:noFill/>
        </p:spPr>
        <p:txBody>
          <a:bodyPr wrap="none" rtlCol="0">
            <a:spAutoFit/>
          </a:bodyPr>
          <a:lstStyle/>
          <a:p>
            <a:r>
              <a:rPr lang="en-BE" dirty="0">
                <a:solidFill>
                  <a:srgbClr val="00B050"/>
                </a:solidFill>
                <a:latin typeface="+mn-lt"/>
              </a:rPr>
              <a:t>Module 2</a:t>
            </a:r>
          </a:p>
        </p:txBody>
      </p:sp>
      <p:sp>
        <p:nvSpPr>
          <p:cNvPr id="5" name="Slide Number Placeholder 4">
            <a:extLst>
              <a:ext uri="{FF2B5EF4-FFF2-40B4-BE49-F238E27FC236}">
                <a16:creationId xmlns:a16="http://schemas.microsoft.com/office/drawing/2014/main" id="{A7815020-ECC7-0E9B-30A9-DA928302DCB4}"/>
              </a:ext>
            </a:extLst>
          </p:cNvPr>
          <p:cNvSpPr>
            <a:spLocks noGrp="1"/>
          </p:cNvSpPr>
          <p:nvPr>
            <p:ph type="sldNum" sz="quarter" idx="4"/>
          </p:nvPr>
        </p:nvSpPr>
        <p:spPr/>
        <p:txBody>
          <a:bodyPr/>
          <a:lstStyle/>
          <a:p>
            <a:fld id="{96A97DD0-5BE7-4856-A2A9-C42C6688E607}" type="slidenum">
              <a:rPr lang="en-US" smtClean="0"/>
              <a:pPr/>
              <a:t>60</a:t>
            </a:fld>
            <a:endParaRPr lang="en-US" dirty="0"/>
          </a:p>
        </p:txBody>
      </p:sp>
    </p:spTree>
    <p:custDataLst>
      <p:tags r:id="rId1"/>
    </p:custDataLst>
    <p:extLst>
      <p:ext uri="{BB962C8B-B14F-4D97-AF65-F5344CB8AC3E}">
        <p14:creationId xmlns:p14="http://schemas.microsoft.com/office/powerpoint/2010/main" val="281099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1000"/>
                                        <p:tgtEl>
                                          <p:spTgt spid="3">
                                            <p:txEl>
                                              <p:pRg st="2" end="2"/>
                                            </p:txEl>
                                          </p:spTgt>
                                        </p:tgtEl>
                                      </p:cBhvr>
                                    </p:animEffect>
                                    <p:anim calcmode="lin" valueType="num">
                                      <p:cBhvr>
                                        <p:cTn id="4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23764-D7A9-2CFD-E6D9-6048E7878B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4EBA8A8-9775-44B8-8144-769905FBB9D7}"/>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0786DDE7-53A0-4694-7BC2-47C745958032}"/>
              </a:ext>
            </a:extLst>
          </p:cNvPr>
          <p:cNvSpPr>
            <a:spLocks noGrp="1"/>
          </p:cNvSpPr>
          <p:nvPr>
            <p:ph type="ftr" sz="quarter" idx="3"/>
          </p:nvPr>
        </p:nvSpPr>
        <p:spPr/>
        <p:txBody>
          <a:bodyPr/>
          <a:lstStyle/>
          <a:p>
            <a:pPr defTabSz="610744"/>
            <a:r>
              <a:rPr lang="en-US"/>
              <a:t>LTRCCT-2011</a:t>
            </a:r>
          </a:p>
        </p:txBody>
      </p:sp>
      <p:sp>
        <p:nvSpPr>
          <p:cNvPr id="7" name="Title 2">
            <a:extLst>
              <a:ext uri="{FF2B5EF4-FFF2-40B4-BE49-F238E27FC236}">
                <a16:creationId xmlns:a16="http://schemas.microsoft.com/office/drawing/2014/main" id="{AA0DCD6C-CE6B-4C62-16DD-62E93849737E}"/>
              </a:ext>
            </a:extLst>
          </p:cNvPr>
          <p:cNvSpPr>
            <a:spLocks noGrp="1"/>
          </p:cNvSpPr>
          <p:nvPr>
            <p:ph type="title"/>
          </p:nvPr>
        </p:nvSpPr>
        <p:spPr>
          <a:xfrm>
            <a:off x="443997" y="192024"/>
            <a:ext cx="8257032" cy="731520"/>
          </a:xfrm>
        </p:spPr>
        <p:txBody>
          <a:bodyPr/>
          <a:lstStyle/>
          <a:p>
            <a:r>
              <a:rPr lang="en-US" dirty="0"/>
              <a:t>Analyzer Variables Tab</a:t>
            </a:r>
          </a:p>
        </p:txBody>
      </p:sp>
      <p:sp>
        <p:nvSpPr>
          <p:cNvPr id="3" name="Text Placeholder 1">
            <a:extLst>
              <a:ext uri="{FF2B5EF4-FFF2-40B4-BE49-F238E27FC236}">
                <a16:creationId xmlns:a16="http://schemas.microsoft.com/office/drawing/2014/main" id="{86EB32E5-6FB9-3772-3D10-78BFE36BF2AD}"/>
              </a:ext>
            </a:extLst>
          </p:cNvPr>
          <p:cNvSpPr txBox="1">
            <a:spLocks/>
          </p:cNvSpPr>
          <p:nvPr/>
        </p:nvSpPr>
        <p:spPr>
          <a:xfrm>
            <a:off x="442971" y="923544"/>
            <a:ext cx="3620003"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97815" marR="5080" indent="-285750">
              <a:lnSpc>
                <a:spcPts val="2110"/>
              </a:lnSpc>
              <a:spcBef>
                <a:spcPts val="210"/>
              </a:spcBef>
              <a:buClr>
                <a:schemeClr val="bg1"/>
              </a:buClr>
              <a:buSzPct val="100000"/>
              <a:buFont typeface="Arial" panose="020B0604020202020204" pitchFamily="34" charset="0"/>
              <a:buChar char="•"/>
              <a:tabLst>
                <a:tab pos="128905" algn="l"/>
              </a:tabLst>
            </a:pPr>
            <a:r>
              <a:rPr lang="en-US" dirty="0">
                <a:solidFill>
                  <a:schemeClr val="bg1"/>
                </a:solidFill>
                <a:latin typeface="+mj-lt"/>
              </a:rPr>
              <a:t>Not the variables we have talked about so far!</a:t>
            </a:r>
            <a:br>
              <a:rPr lang="en-US" dirty="0">
                <a:solidFill>
                  <a:schemeClr val="bg1"/>
                </a:solidFill>
                <a:latin typeface="+mj-lt"/>
              </a:rPr>
            </a:br>
            <a:endParaRPr lang="en-US" dirty="0">
              <a:solidFill>
                <a:schemeClr val="bg1"/>
              </a:solidFill>
              <a:latin typeface="+mj-lt"/>
            </a:endParaRPr>
          </a:p>
          <a:p>
            <a:pPr marL="297815" marR="5080" indent="-285750">
              <a:lnSpc>
                <a:spcPts val="2110"/>
              </a:lnSpc>
              <a:spcBef>
                <a:spcPts val="210"/>
              </a:spcBef>
              <a:buClr>
                <a:schemeClr val="bg1"/>
              </a:buClr>
              <a:buSzPct val="100000"/>
              <a:buFont typeface="Arial" panose="020B0604020202020204" pitchFamily="34" charset="0"/>
              <a:buChar char="•"/>
              <a:tabLst>
                <a:tab pos="128905" algn="l"/>
              </a:tabLst>
            </a:pPr>
            <a:r>
              <a:rPr lang="en-US" dirty="0">
                <a:solidFill>
                  <a:schemeClr val="bg1"/>
                </a:solidFill>
                <a:latin typeface="+mj-lt"/>
                <a:hlinkClick r:id="rId4"/>
              </a:rPr>
              <a:t>Variables</a:t>
            </a:r>
            <a:r>
              <a:rPr lang="en-US" dirty="0">
                <a:solidFill>
                  <a:schemeClr val="bg1"/>
                </a:solidFill>
                <a:latin typeface="+mj-lt"/>
              </a:rPr>
              <a:t> tab allows to group &amp; create a predefined set of values, </a:t>
            </a:r>
            <a:r>
              <a:rPr lang="en-US" u="sng" dirty="0">
                <a:solidFill>
                  <a:schemeClr val="bg1"/>
                </a:solidFill>
                <a:latin typeface="+mj-lt"/>
              </a:rPr>
              <a:t>that can then be used in report filters</a:t>
            </a:r>
            <a:r>
              <a:rPr lang="en-US" dirty="0">
                <a:solidFill>
                  <a:schemeClr val="bg1"/>
                </a:solidFill>
                <a:latin typeface="+mj-lt"/>
              </a:rPr>
              <a:t>.</a:t>
            </a:r>
            <a:br>
              <a:rPr lang="en-US" sz="1600" dirty="0">
                <a:solidFill>
                  <a:schemeClr val="bg1"/>
                </a:solidFill>
                <a:latin typeface="+mj-lt"/>
              </a:rPr>
            </a:br>
            <a:endParaRPr lang="en-US" sz="1600" dirty="0">
              <a:solidFill>
                <a:schemeClr val="bg1"/>
              </a:solidFill>
              <a:latin typeface="+mj-lt"/>
            </a:endParaRPr>
          </a:p>
          <a:p>
            <a:pPr marL="297815" marR="5080" indent="-285750">
              <a:lnSpc>
                <a:spcPts val="2110"/>
              </a:lnSpc>
              <a:spcBef>
                <a:spcPts val="210"/>
              </a:spcBef>
              <a:buClr>
                <a:schemeClr val="bg1"/>
              </a:buClr>
              <a:buSzPct val="100000"/>
              <a:buFont typeface="Arial" panose="020B0604020202020204" pitchFamily="34" charset="0"/>
              <a:buChar char="•"/>
              <a:tabLst>
                <a:tab pos="128905" algn="l"/>
              </a:tabLst>
            </a:pPr>
            <a:r>
              <a:rPr lang="en-US" dirty="0">
                <a:solidFill>
                  <a:schemeClr val="bg1"/>
                </a:solidFill>
                <a:latin typeface="+mj-lt"/>
              </a:rPr>
              <a:t>We can define the scope of these variables:</a:t>
            </a:r>
          </a:p>
          <a:p>
            <a:pPr marL="486727" marR="5080" lvl="1" indent="-285750">
              <a:lnSpc>
                <a:spcPts val="2110"/>
              </a:lnSpc>
              <a:spcBef>
                <a:spcPts val="210"/>
              </a:spcBef>
              <a:buClr>
                <a:schemeClr val="bg1"/>
              </a:buClr>
              <a:buSzPct val="100000"/>
              <a:buFont typeface="Arial" panose="020B0604020202020204" pitchFamily="34" charset="0"/>
              <a:buChar char="•"/>
              <a:tabLst>
                <a:tab pos="128905" algn="l"/>
              </a:tabLst>
            </a:pPr>
            <a:r>
              <a:rPr lang="en-US" b="1" dirty="0">
                <a:solidFill>
                  <a:schemeClr val="bg1"/>
                </a:solidFill>
                <a:latin typeface="+mj-lt"/>
              </a:rPr>
              <a:t>USER</a:t>
            </a:r>
            <a:r>
              <a:rPr lang="en-US" dirty="0">
                <a:solidFill>
                  <a:schemeClr val="bg1"/>
                </a:solidFill>
                <a:latin typeface="+mj-lt"/>
              </a:rPr>
              <a:t>: Only to be used by the creator</a:t>
            </a:r>
          </a:p>
          <a:p>
            <a:pPr marL="486727" marR="5080" lvl="1" indent="-285750">
              <a:lnSpc>
                <a:spcPts val="2110"/>
              </a:lnSpc>
              <a:spcBef>
                <a:spcPts val="210"/>
              </a:spcBef>
              <a:buClr>
                <a:schemeClr val="bg1"/>
              </a:buClr>
              <a:buSzPct val="100000"/>
              <a:buFont typeface="Arial" panose="020B0604020202020204" pitchFamily="34" charset="0"/>
              <a:buChar char="•"/>
              <a:tabLst>
                <a:tab pos="128905" algn="l"/>
              </a:tabLst>
            </a:pPr>
            <a:r>
              <a:rPr lang="en-US" b="1" dirty="0">
                <a:solidFill>
                  <a:schemeClr val="bg1"/>
                </a:solidFill>
                <a:latin typeface="+mj-lt"/>
              </a:rPr>
              <a:t>GLOBAL</a:t>
            </a:r>
            <a:r>
              <a:rPr lang="en-US" dirty="0">
                <a:solidFill>
                  <a:schemeClr val="bg1"/>
                </a:solidFill>
                <a:latin typeface="+mj-lt"/>
              </a:rPr>
              <a:t>: Available across the organization</a:t>
            </a:r>
          </a:p>
        </p:txBody>
      </p:sp>
      <p:pic>
        <p:nvPicPr>
          <p:cNvPr id="8" name="Picture 7" descr="A screen shot of a phone&#10;&#10;Description automatically generated">
            <a:extLst>
              <a:ext uri="{FF2B5EF4-FFF2-40B4-BE49-F238E27FC236}">
                <a16:creationId xmlns:a16="http://schemas.microsoft.com/office/drawing/2014/main" id="{9DFFAF9E-C32B-A966-00C8-783A7CF6AB39}"/>
              </a:ext>
            </a:extLst>
          </p:cNvPr>
          <p:cNvPicPr>
            <a:picLocks noChangeAspect="1"/>
          </p:cNvPicPr>
          <p:nvPr/>
        </p:nvPicPr>
        <p:blipFill>
          <a:blip r:embed="rId5"/>
          <a:stretch>
            <a:fillRect/>
          </a:stretch>
        </p:blipFill>
        <p:spPr>
          <a:xfrm>
            <a:off x="4480441" y="825559"/>
            <a:ext cx="457057" cy="1746191"/>
          </a:xfrm>
          <a:prstGeom prst="rect">
            <a:avLst/>
          </a:prstGeom>
          <a:ln>
            <a:solidFill>
              <a:srgbClr val="00B050"/>
            </a:solidFill>
          </a:ln>
          <a:effectLst>
            <a:outerShdw blurRad="50800" dist="38100" dir="2700000" algn="tl" rotWithShape="0">
              <a:prstClr val="black">
                <a:alpha val="40000"/>
              </a:prstClr>
            </a:outerShdw>
          </a:effectLst>
        </p:spPr>
      </p:pic>
      <p:pic>
        <p:nvPicPr>
          <p:cNvPr id="13" name="Picture 12" descr="A screenshot of a chat&#10;&#10;Description automatically generated">
            <a:extLst>
              <a:ext uri="{FF2B5EF4-FFF2-40B4-BE49-F238E27FC236}">
                <a16:creationId xmlns:a16="http://schemas.microsoft.com/office/drawing/2014/main" id="{1DAF7C45-86CC-3B24-30CD-3FFC52C36BE9}"/>
              </a:ext>
            </a:extLst>
          </p:cNvPr>
          <p:cNvPicPr>
            <a:picLocks noChangeAspect="1"/>
          </p:cNvPicPr>
          <p:nvPr/>
        </p:nvPicPr>
        <p:blipFill>
          <a:blip r:embed="rId6"/>
          <a:stretch>
            <a:fillRect/>
          </a:stretch>
        </p:blipFill>
        <p:spPr>
          <a:xfrm>
            <a:off x="5393711" y="690462"/>
            <a:ext cx="3557652" cy="2211756"/>
          </a:xfrm>
          <a:prstGeom prst="rect">
            <a:avLst/>
          </a:prstGeom>
          <a:ln>
            <a:solidFill>
              <a:srgbClr val="00B050"/>
            </a:solidFill>
          </a:ln>
          <a:effectLst>
            <a:outerShdw blurRad="50800" dist="38100" dir="2700000" algn="tl" rotWithShape="0">
              <a:prstClr val="black">
                <a:alpha val="40000"/>
              </a:prstClr>
            </a:outerShdw>
          </a:effectLst>
        </p:spPr>
      </p:pic>
      <p:pic>
        <p:nvPicPr>
          <p:cNvPr id="15" name="Picture 14" descr="A screenshot of a computer&#10;&#10;Description automatically generated">
            <a:extLst>
              <a:ext uri="{FF2B5EF4-FFF2-40B4-BE49-F238E27FC236}">
                <a16:creationId xmlns:a16="http://schemas.microsoft.com/office/drawing/2014/main" id="{4A3706BA-5F57-4A1B-AD27-954769904920}"/>
              </a:ext>
            </a:extLst>
          </p:cNvPr>
          <p:cNvPicPr>
            <a:picLocks noChangeAspect="1"/>
          </p:cNvPicPr>
          <p:nvPr/>
        </p:nvPicPr>
        <p:blipFill>
          <a:blip r:embed="rId7"/>
          <a:stretch>
            <a:fillRect/>
          </a:stretch>
        </p:blipFill>
        <p:spPr>
          <a:xfrm>
            <a:off x="4062974" y="3220526"/>
            <a:ext cx="4624083" cy="1408070"/>
          </a:xfrm>
          <a:prstGeom prst="rect">
            <a:avLst/>
          </a:prstGeom>
          <a:ln>
            <a:solidFill>
              <a:srgbClr val="00B050"/>
            </a:solidFill>
          </a:ln>
          <a:effectLst>
            <a:outerShdw blurRad="50800" dist="381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3DE1FD07-67AC-579D-81C4-F6B41ABC7989}"/>
              </a:ext>
            </a:extLst>
          </p:cNvPr>
          <p:cNvSpPr>
            <a:spLocks noGrp="1"/>
          </p:cNvSpPr>
          <p:nvPr>
            <p:ph type="sldNum" sz="quarter" idx="4"/>
          </p:nvPr>
        </p:nvSpPr>
        <p:spPr/>
        <p:txBody>
          <a:bodyPr/>
          <a:lstStyle/>
          <a:p>
            <a:fld id="{96A97DD0-5BE7-4856-A2A9-C42C6688E607}" type="slidenum">
              <a:rPr lang="en-US" smtClean="0"/>
              <a:pPr/>
              <a:t>61</a:t>
            </a:fld>
            <a:endParaRPr lang="en-US" dirty="0"/>
          </a:p>
        </p:txBody>
      </p:sp>
    </p:spTree>
    <p:custDataLst>
      <p:tags r:id="rId1"/>
    </p:custDataLst>
    <p:extLst>
      <p:ext uri="{BB962C8B-B14F-4D97-AF65-F5344CB8AC3E}">
        <p14:creationId xmlns:p14="http://schemas.microsoft.com/office/powerpoint/2010/main" val="223196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1: Analyzer</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2000" dirty="0">
                <a:solidFill>
                  <a:schemeClr val="bg2"/>
                </a:solidFill>
              </a:rPr>
              <a:t>Exercise 1.3: Create a Visualization from scratch</a:t>
            </a:r>
          </a:p>
          <a:p>
            <a:pPr marL="0" indent="0">
              <a:buFont typeface="Arial" charset="0"/>
              <a:buNone/>
            </a:pPr>
            <a:r>
              <a:rPr lang="en-GB" sz="2000" i="1" dirty="0">
                <a:solidFill>
                  <a:srgbClr val="00B0F0"/>
                </a:solidFill>
              </a:rPr>
              <a:t>What did we learn?</a:t>
            </a:r>
          </a:p>
          <a:p>
            <a:r>
              <a:rPr lang="en-GB" sz="2000" i="1" dirty="0">
                <a:solidFill>
                  <a:srgbClr val="00B0F0"/>
                </a:solidFill>
              </a:rPr>
              <a:t>Create a complete report from zero while taking advantage of all the advanced features Analyzer offers</a:t>
            </a:r>
          </a:p>
          <a:p>
            <a:pPr marL="0" indent="0">
              <a:buFont typeface="Arial" charset="0"/>
              <a:buNone/>
            </a:pPr>
            <a:endParaRPr lang="en-GB" sz="2000" i="1" dirty="0">
              <a:solidFill>
                <a:srgbClr val="00B0F0"/>
              </a:solidFill>
            </a:endParaRP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20 min</a:t>
            </a:r>
          </a:p>
        </p:txBody>
      </p:sp>
      <p:sp>
        <p:nvSpPr>
          <p:cNvPr id="5" name="Slide Number Placeholder 4">
            <a:extLst>
              <a:ext uri="{FF2B5EF4-FFF2-40B4-BE49-F238E27FC236}">
                <a16:creationId xmlns:a16="http://schemas.microsoft.com/office/drawing/2014/main" id="{00A2843C-1509-C8BC-5340-114BA65CA307}"/>
              </a:ext>
            </a:extLst>
          </p:cNvPr>
          <p:cNvSpPr>
            <a:spLocks noGrp="1"/>
          </p:cNvSpPr>
          <p:nvPr>
            <p:ph type="sldNum" sz="quarter" idx="4"/>
          </p:nvPr>
        </p:nvSpPr>
        <p:spPr/>
        <p:txBody>
          <a:bodyPr/>
          <a:lstStyle/>
          <a:p>
            <a:fld id="{96A97DD0-5BE7-4856-A2A9-C42C6688E607}" type="slidenum">
              <a:rPr lang="en-US" smtClean="0"/>
              <a:pPr/>
              <a:t>62</a:t>
            </a:fld>
            <a:endParaRPr lang="en-US" dirty="0"/>
          </a:p>
        </p:txBody>
      </p:sp>
    </p:spTree>
    <p:extLst>
      <p:ext uri="{BB962C8B-B14F-4D97-AF65-F5344CB8AC3E}">
        <p14:creationId xmlns:p14="http://schemas.microsoft.com/office/powerpoint/2010/main" val="380422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42C132-9483-4328-928D-428C7ED8391C}"/>
              </a:ext>
            </a:extLst>
          </p:cNvPr>
          <p:cNvSpPr>
            <a:spLocks noGrp="1"/>
          </p:cNvSpPr>
          <p:nvPr>
            <p:ph type="ftr" sz="quarter" idx="3"/>
          </p:nvPr>
        </p:nvSpPr>
        <p:spPr/>
        <p:txBody>
          <a:bodyPr/>
          <a:lstStyle/>
          <a:p>
            <a:pPr defTabSz="610744"/>
            <a:r>
              <a:rPr lang="en-US" dirty="0"/>
              <a:t>LTRCCT-2011</a:t>
            </a:r>
          </a:p>
        </p:txBody>
      </p:sp>
      <p:sp>
        <p:nvSpPr>
          <p:cNvPr id="3" name="Slide Number Placeholder 2">
            <a:extLst>
              <a:ext uri="{FF2B5EF4-FFF2-40B4-BE49-F238E27FC236}">
                <a16:creationId xmlns:a16="http://schemas.microsoft.com/office/drawing/2014/main" id="{315D88FA-4D1C-FAED-771D-C0D252F01A34}"/>
              </a:ext>
            </a:extLst>
          </p:cNvPr>
          <p:cNvSpPr>
            <a:spLocks noGrp="1"/>
          </p:cNvSpPr>
          <p:nvPr>
            <p:ph type="sldNum" sz="quarter" idx="4"/>
          </p:nvPr>
        </p:nvSpPr>
        <p:spPr/>
        <p:txBody>
          <a:bodyPr/>
          <a:lstStyle/>
          <a:p>
            <a:fld id="{96A97DD0-5BE7-4856-A2A9-C42C6688E607}" type="slidenum">
              <a:rPr lang="en-US" smtClean="0"/>
              <a:pPr/>
              <a:t>63</a:t>
            </a:fld>
            <a:endParaRPr lang="en-US" dirty="0"/>
          </a:p>
        </p:txBody>
      </p:sp>
      <p:sp>
        <p:nvSpPr>
          <p:cNvPr id="12" name="Rectangle 11">
            <a:extLst>
              <a:ext uri="{FF2B5EF4-FFF2-40B4-BE49-F238E27FC236}">
                <a16:creationId xmlns:a16="http://schemas.microsoft.com/office/drawing/2014/main" id="{F0402893-98CA-48EC-8DAD-5EF4C7B23CAC}"/>
              </a:ext>
            </a:extLst>
          </p:cNvPr>
          <p:cNvSpPr/>
          <p:nvPr/>
        </p:nvSpPr>
        <p:spPr>
          <a:xfrm>
            <a:off x="4032783" y="4567024"/>
            <a:ext cx="4737326"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2">
            <a:extLst>
              <a:ext uri="{FF2B5EF4-FFF2-40B4-BE49-F238E27FC236}">
                <a16:creationId xmlns:a16="http://schemas.microsoft.com/office/drawing/2014/main" id="{D3E3AB82-A68B-57A8-7DE4-167A8102D71A}"/>
              </a:ext>
            </a:extLst>
          </p:cNvPr>
          <p:cNvSpPr>
            <a:spLocks noGrp="1"/>
          </p:cNvSpPr>
          <p:nvPr>
            <p:ph type="title"/>
          </p:nvPr>
        </p:nvSpPr>
        <p:spPr>
          <a:xfrm>
            <a:off x="443997" y="192024"/>
            <a:ext cx="8257032" cy="731520"/>
          </a:xfrm>
        </p:spPr>
        <p:txBody>
          <a:bodyPr/>
          <a:lstStyle/>
          <a:p>
            <a:r>
              <a:rPr lang="en-US"/>
              <a:t>Dashboards</a:t>
            </a:r>
          </a:p>
        </p:txBody>
      </p:sp>
      <p:sp>
        <p:nvSpPr>
          <p:cNvPr id="20" name="Text Placeholder 1">
            <a:extLst>
              <a:ext uri="{FF2B5EF4-FFF2-40B4-BE49-F238E27FC236}">
                <a16:creationId xmlns:a16="http://schemas.microsoft.com/office/drawing/2014/main" id="{06E91AA2-279D-5DA9-DE68-4CEEED343BA0}"/>
              </a:ext>
            </a:extLst>
          </p:cNvPr>
          <p:cNvSpPr txBox="1">
            <a:spLocks/>
          </p:cNvSpPr>
          <p:nvPr/>
        </p:nvSpPr>
        <p:spPr>
          <a:xfrm>
            <a:off x="443484" y="1087433"/>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a:t>Allows to add multiple visualizations under the same view.</a:t>
            </a:r>
          </a:p>
          <a:p>
            <a:r>
              <a:rPr lang="en-US" sz="1400" dirty="0"/>
              <a:t>Users can combine reports of different type (historical/</a:t>
            </a:r>
            <a:r>
              <a:rPr lang="en-US" sz="1400" dirty="0" err="1"/>
              <a:t>realtime</a:t>
            </a:r>
            <a:r>
              <a:rPr lang="en-US" sz="1400" dirty="0"/>
              <a:t>, count/value based, different repositories).</a:t>
            </a:r>
          </a:p>
          <a:p>
            <a:r>
              <a:rPr lang="en-US" sz="1400" b="1" dirty="0"/>
              <a:t>Run-mode filtering </a:t>
            </a:r>
            <a:r>
              <a:rPr lang="en-US" sz="1400" dirty="0"/>
              <a:t>is possible and will be applied to all visualizations at the same time.</a:t>
            </a:r>
          </a:p>
          <a:p>
            <a:endParaRPr lang="en-GB" sz="1100" dirty="0"/>
          </a:p>
        </p:txBody>
      </p:sp>
      <p:pic>
        <p:nvPicPr>
          <p:cNvPr id="6" name="Picture 5" descr="A screenshot of a computer&#10;&#10;Description automatically generated">
            <a:extLst>
              <a:ext uri="{FF2B5EF4-FFF2-40B4-BE49-F238E27FC236}">
                <a16:creationId xmlns:a16="http://schemas.microsoft.com/office/drawing/2014/main" id="{5C1DD06A-041E-DABD-6D4F-23DAF6A37FD2}"/>
              </a:ext>
            </a:extLst>
          </p:cNvPr>
          <p:cNvPicPr>
            <a:picLocks noChangeAspect="1"/>
          </p:cNvPicPr>
          <p:nvPr/>
        </p:nvPicPr>
        <p:blipFill>
          <a:blip r:embed="rId4"/>
          <a:stretch>
            <a:fillRect/>
          </a:stretch>
        </p:blipFill>
        <p:spPr>
          <a:xfrm>
            <a:off x="3568872" y="368651"/>
            <a:ext cx="5168900" cy="3364373"/>
          </a:xfrm>
          <a:prstGeom prst="rect">
            <a:avLst/>
          </a:prstGeom>
          <a:ln>
            <a:solidFill>
              <a:srgbClr val="00B050"/>
            </a:solidFill>
          </a:ln>
          <a:effectLst>
            <a:outerShdw blurRad="50800" dist="38100" dir="2700000" algn="tl" rotWithShape="0">
              <a:prstClr val="black">
                <a:alpha val="40000"/>
              </a:prstClr>
            </a:outerShdw>
          </a:effectLst>
        </p:spPr>
      </p:pic>
      <p:cxnSp>
        <p:nvCxnSpPr>
          <p:cNvPr id="8" name="Straight Arrow Connector 7">
            <a:extLst>
              <a:ext uri="{FF2B5EF4-FFF2-40B4-BE49-F238E27FC236}">
                <a16:creationId xmlns:a16="http://schemas.microsoft.com/office/drawing/2014/main" id="{6990B3B2-AE83-95C9-9E8D-556F78540158}"/>
              </a:ext>
            </a:extLst>
          </p:cNvPr>
          <p:cNvCxnSpPr/>
          <p:nvPr/>
        </p:nvCxnSpPr>
        <p:spPr>
          <a:xfrm flipV="1">
            <a:off x="5189220" y="1532987"/>
            <a:ext cx="660705" cy="13335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5600F3CE-A36C-7C01-4BA5-0027B403071A}"/>
              </a:ext>
            </a:extLst>
          </p:cNvPr>
          <p:cNvSpPr txBox="1"/>
          <p:nvPr/>
        </p:nvSpPr>
        <p:spPr>
          <a:xfrm>
            <a:off x="5178456" y="2682191"/>
            <a:ext cx="1342938" cy="276999"/>
          </a:xfrm>
          <a:prstGeom prst="rect">
            <a:avLst/>
          </a:prstGeom>
          <a:noFill/>
          <a:ln>
            <a:noFill/>
          </a:ln>
        </p:spPr>
        <p:txBody>
          <a:bodyPr wrap="square" rtlCol="0">
            <a:spAutoFit/>
          </a:bodyPr>
          <a:lstStyle/>
          <a:p>
            <a:r>
              <a:rPr lang="en-BE" sz="1200">
                <a:solidFill>
                  <a:srgbClr val="00B050"/>
                </a:solidFill>
                <a:latin typeface="+mn-lt"/>
              </a:rPr>
              <a:t>Drag &amp; Drop</a:t>
            </a:r>
          </a:p>
        </p:txBody>
      </p:sp>
      <p:sp>
        <p:nvSpPr>
          <p:cNvPr id="11" name="TextBox 10">
            <a:extLst>
              <a:ext uri="{FF2B5EF4-FFF2-40B4-BE49-F238E27FC236}">
                <a16:creationId xmlns:a16="http://schemas.microsoft.com/office/drawing/2014/main" id="{19C961D5-D388-DA77-2D54-A06E054AD07A}"/>
              </a:ext>
            </a:extLst>
          </p:cNvPr>
          <p:cNvSpPr txBox="1"/>
          <p:nvPr/>
        </p:nvSpPr>
        <p:spPr>
          <a:xfrm>
            <a:off x="7459509" y="2666874"/>
            <a:ext cx="1342938" cy="276999"/>
          </a:xfrm>
          <a:prstGeom prst="rect">
            <a:avLst/>
          </a:prstGeom>
          <a:noFill/>
          <a:ln>
            <a:noFill/>
          </a:ln>
        </p:spPr>
        <p:txBody>
          <a:bodyPr wrap="square" rtlCol="0">
            <a:spAutoFit/>
          </a:bodyPr>
          <a:lstStyle/>
          <a:p>
            <a:r>
              <a:rPr lang="en-BE" sz="1200">
                <a:solidFill>
                  <a:srgbClr val="00B050"/>
                </a:solidFill>
                <a:latin typeface="+mn-lt"/>
              </a:rPr>
              <a:t>Move &amp; Resize</a:t>
            </a:r>
          </a:p>
        </p:txBody>
      </p:sp>
      <p:pic>
        <p:nvPicPr>
          <p:cNvPr id="7" name="Picture 6" descr="A screenshot of a computer&#10;&#10;Description automatically generated">
            <a:extLst>
              <a:ext uri="{FF2B5EF4-FFF2-40B4-BE49-F238E27FC236}">
                <a16:creationId xmlns:a16="http://schemas.microsoft.com/office/drawing/2014/main" id="{3BB54252-1E22-3C3F-78CC-2DAD5DC1CFF0}"/>
              </a:ext>
            </a:extLst>
          </p:cNvPr>
          <p:cNvPicPr>
            <a:picLocks noChangeAspect="1"/>
          </p:cNvPicPr>
          <p:nvPr/>
        </p:nvPicPr>
        <p:blipFill>
          <a:blip r:embed="rId5"/>
          <a:stretch>
            <a:fillRect/>
          </a:stretch>
        </p:blipFill>
        <p:spPr>
          <a:xfrm>
            <a:off x="3973278" y="2964551"/>
            <a:ext cx="4796831" cy="1995097"/>
          </a:xfrm>
          <a:prstGeom prst="rect">
            <a:avLst/>
          </a:prstGeom>
          <a:ln>
            <a:solidFill>
              <a:srgbClr val="00B050"/>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360289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
                                            <p:txEl>
                                              <p:pRg st="2" end="2"/>
                                            </p:txEl>
                                          </p:spTgt>
                                        </p:tgtEl>
                                        <p:attrNameLst>
                                          <p:attrName>style.visibility</p:attrName>
                                        </p:attrNameLst>
                                      </p:cBhvr>
                                      <p:to>
                                        <p:strVal val="visible"/>
                                      </p:to>
                                    </p:set>
                                    <p:animEffect transition="in" filter="fade">
                                      <p:cBhvr>
                                        <p:cTn id="29" dur="1000"/>
                                        <p:tgtEl>
                                          <p:spTgt spid="20">
                                            <p:txEl>
                                              <p:pRg st="2" end="2"/>
                                            </p:txEl>
                                          </p:spTgt>
                                        </p:tgtEl>
                                      </p:cBhvr>
                                    </p:animEffect>
                                    <p:anim calcmode="lin" valueType="num">
                                      <p:cBhvr>
                                        <p:cTn id="30"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97706E-B9F1-4CD2-1199-4597475978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221482A-736E-05EA-FAD6-C129C98062D2}"/>
              </a:ext>
            </a:extLst>
          </p:cNvPr>
          <p:cNvSpPr>
            <a:spLocks noGrp="1"/>
          </p:cNvSpPr>
          <p:nvPr>
            <p:ph type="title"/>
          </p:nvPr>
        </p:nvSpPr>
        <p:spPr/>
        <p:txBody>
          <a:bodyPr/>
          <a:lstStyle/>
          <a:p>
            <a:r>
              <a:rPr lang="en-US" dirty="0"/>
              <a:t>Stock Dashboards “Cheat Sheet”</a:t>
            </a:r>
          </a:p>
        </p:txBody>
      </p:sp>
      <p:sp>
        <p:nvSpPr>
          <p:cNvPr id="4" name="Footer Placeholder 2">
            <a:extLst>
              <a:ext uri="{FF2B5EF4-FFF2-40B4-BE49-F238E27FC236}">
                <a16:creationId xmlns:a16="http://schemas.microsoft.com/office/drawing/2014/main" id="{B7C89D8F-85DF-86CB-8E95-22B2AB0AA97E}"/>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E348A831-09E8-1F3F-1472-E80C283D14C2}"/>
              </a:ext>
            </a:extLst>
          </p:cNvPr>
          <p:cNvPicPr>
            <a:picLocks noChangeAspect="1"/>
          </p:cNvPicPr>
          <p:nvPr/>
        </p:nvPicPr>
        <p:blipFill>
          <a:blip r:embed="rId3"/>
          <a:stretch>
            <a:fillRect/>
          </a:stretch>
        </p:blipFill>
        <p:spPr>
          <a:xfrm>
            <a:off x="7769696" y="2496"/>
            <a:ext cx="1084899" cy="1084899"/>
          </a:xfrm>
          <a:prstGeom prst="rect">
            <a:avLst/>
          </a:prstGeom>
        </p:spPr>
      </p:pic>
      <p:sp>
        <p:nvSpPr>
          <p:cNvPr id="11" name="Text Placeholder 1">
            <a:extLst>
              <a:ext uri="{FF2B5EF4-FFF2-40B4-BE49-F238E27FC236}">
                <a16:creationId xmlns:a16="http://schemas.microsoft.com/office/drawing/2014/main" id="{D966C668-E388-7552-2755-E41CE16947B2}"/>
              </a:ext>
            </a:extLst>
          </p:cNvPr>
          <p:cNvSpPr txBox="1">
            <a:spLocks/>
          </p:cNvSpPr>
          <p:nvPr/>
        </p:nvSpPr>
        <p:spPr>
          <a:xfrm>
            <a:off x="443484" y="1235464"/>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600" b="1" dirty="0"/>
              <a:t>Service Level &amp; Queue Statistics </a:t>
            </a:r>
            <a:r>
              <a:rPr lang="en-GB" sz="1600" b="1" dirty="0">
                <a:sym typeface="Wingdings" pitchFamily="2" charset="2"/>
              </a:rPr>
              <a:t></a:t>
            </a:r>
            <a:r>
              <a:rPr lang="en-GB" sz="1600" b="1" dirty="0"/>
              <a:t> </a:t>
            </a:r>
            <a:r>
              <a:rPr lang="en-GB" sz="1600" dirty="0"/>
              <a:t>Contact Centre Overview – Historical (-1210), Contact Centre Overview – Realtime (-1215)</a:t>
            </a:r>
          </a:p>
          <a:p>
            <a:r>
              <a:rPr lang="en-GB" sz="1600" b="1" dirty="0"/>
              <a:t>Entry Point Statistics </a:t>
            </a:r>
            <a:r>
              <a:rPr lang="en-GB" sz="1600" b="1" dirty="0">
                <a:sym typeface="Wingdings" pitchFamily="2" charset="2"/>
              </a:rPr>
              <a:t> </a:t>
            </a:r>
            <a:r>
              <a:rPr lang="en-GB" sz="1600" i="0" dirty="0">
                <a:solidFill>
                  <a:srgbClr val="333333"/>
                </a:solidFill>
                <a:effectLst/>
              </a:rPr>
              <a:t>Entry Point Historical Dashboard (-1166)</a:t>
            </a:r>
            <a:endParaRPr lang="en-GB" sz="1600" dirty="0"/>
          </a:p>
          <a:p>
            <a:r>
              <a:rPr lang="en-GB" sz="1600" b="1" dirty="0"/>
              <a:t>Abandoned Statistics </a:t>
            </a:r>
            <a:r>
              <a:rPr lang="en-GB" sz="1600" b="1" dirty="0">
                <a:sym typeface="Wingdings" pitchFamily="2" charset="2"/>
              </a:rPr>
              <a:t></a:t>
            </a:r>
            <a:r>
              <a:rPr lang="en-GB" sz="1600" dirty="0"/>
              <a:t> Abandoned Contacts (-1181), Interval Abandoned Dashboard (-1172)</a:t>
            </a:r>
          </a:p>
          <a:p>
            <a:r>
              <a:rPr lang="en-GB" sz="1600" b="1" dirty="0"/>
              <a:t>Agent/Team Status Tracking &amp; Call Handling </a:t>
            </a:r>
            <a:r>
              <a:rPr lang="en-GB" sz="1600" b="1" dirty="0">
                <a:sym typeface="Wingdings" pitchFamily="2" charset="2"/>
              </a:rPr>
              <a:t></a:t>
            </a:r>
            <a:r>
              <a:rPr lang="en-GB" sz="1600" b="1" dirty="0"/>
              <a:t> </a:t>
            </a:r>
            <a:r>
              <a:rPr lang="en-GB" sz="1600" dirty="0"/>
              <a:t>Agent Historical Dashboard </a:t>
            </a:r>
            <a:br>
              <a:rPr lang="en-GB" sz="1600" dirty="0"/>
            </a:br>
            <a:r>
              <a:rPr lang="en-GB" sz="1600" dirty="0"/>
              <a:t>(-1160), Team State Dashboard (-1237)</a:t>
            </a:r>
          </a:p>
        </p:txBody>
      </p:sp>
      <p:sp>
        <p:nvSpPr>
          <p:cNvPr id="2" name="Slide Number Placeholder 1">
            <a:extLst>
              <a:ext uri="{FF2B5EF4-FFF2-40B4-BE49-F238E27FC236}">
                <a16:creationId xmlns:a16="http://schemas.microsoft.com/office/drawing/2014/main" id="{B626E52F-D91D-A246-A834-C1222B3FC81C}"/>
              </a:ext>
            </a:extLst>
          </p:cNvPr>
          <p:cNvSpPr>
            <a:spLocks noGrp="1"/>
          </p:cNvSpPr>
          <p:nvPr>
            <p:ph type="sldNum" sz="quarter" idx="4"/>
          </p:nvPr>
        </p:nvSpPr>
        <p:spPr/>
        <p:txBody>
          <a:bodyPr/>
          <a:lstStyle/>
          <a:p>
            <a:fld id="{96A97DD0-5BE7-4856-A2A9-C42C6688E607}" type="slidenum">
              <a:rPr lang="en-US" smtClean="0"/>
              <a:pPr/>
              <a:t>64</a:t>
            </a:fld>
            <a:endParaRPr lang="en-US" dirty="0"/>
          </a:p>
        </p:txBody>
      </p:sp>
    </p:spTree>
    <p:extLst>
      <p:ext uri="{BB962C8B-B14F-4D97-AF65-F5344CB8AC3E}">
        <p14:creationId xmlns:p14="http://schemas.microsoft.com/office/powerpoint/2010/main" val="223041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Analyzer Beta</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7" name="Picture 6" descr="A black background with white text&#10;&#10;Description automatically generated">
            <a:extLst>
              <a:ext uri="{FF2B5EF4-FFF2-40B4-BE49-F238E27FC236}">
                <a16:creationId xmlns:a16="http://schemas.microsoft.com/office/drawing/2014/main" id="{B5F87E10-397F-66E5-9399-C23D9C70B84C}"/>
              </a:ext>
            </a:extLst>
          </p:cNvPr>
          <p:cNvPicPr>
            <a:picLocks noChangeAspect="1"/>
          </p:cNvPicPr>
          <p:nvPr/>
        </p:nvPicPr>
        <p:blipFill>
          <a:blip r:embed="rId3"/>
          <a:stretch>
            <a:fillRect/>
          </a:stretch>
        </p:blipFill>
        <p:spPr>
          <a:xfrm>
            <a:off x="4572000" y="1074309"/>
            <a:ext cx="1955800" cy="381000"/>
          </a:xfrm>
          <a:prstGeom prst="rect">
            <a:avLst/>
          </a:prstGeom>
          <a:ln>
            <a:solidFill>
              <a:srgbClr val="00B050"/>
            </a:solidFill>
          </a:ln>
        </p:spPr>
      </p:pic>
      <p:pic>
        <p:nvPicPr>
          <p:cNvPr id="9" name="Picture 8" descr="A screenshot of a computer&#10;&#10;Description automatically generated">
            <a:extLst>
              <a:ext uri="{FF2B5EF4-FFF2-40B4-BE49-F238E27FC236}">
                <a16:creationId xmlns:a16="http://schemas.microsoft.com/office/drawing/2014/main" id="{0A618F2C-80F3-F6A7-FCB7-AB779F3B633C}"/>
              </a:ext>
            </a:extLst>
          </p:cNvPr>
          <p:cNvPicPr>
            <a:picLocks noChangeAspect="1"/>
          </p:cNvPicPr>
          <p:nvPr/>
        </p:nvPicPr>
        <p:blipFill>
          <a:blip r:embed="rId4"/>
          <a:stretch>
            <a:fillRect/>
          </a:stretch>
        </p:blipFill>
        <p:spPr>
          <a:xfrm>
            <a:off x="4514090" y="2249203"/>
            <a:ext cx="4337658" cy="1713307"/>
          </a:xfrm>
          <a:prstGeom prst="rect">
            <a:avLst/>
          </a:prstGeom>
          <a:ln>
            <a:solidFill>
              <a:srgbClr val="00B050"/>
            </a:solidFill>
          </a:ln>
          <a:effectLst>
            <a:outerShdw blurRad="50800" dist="38100" dir="2700000" algn="tl" rotWithShape="0">
              <a:prstClr val="black">
                <a:alpha val="40000"/>
              </a:prstClr>
            </a:outerShdw>
          </a:effectLst>
        </p:spPr>
      </p:pic>
      <p:pic>
        <p:nvPicPr>
          <p:cNvPr id="11" name="Picture 10" descr="A screenshot of a computer&#10;&#10;Description automatically generated">
            <a:extLst>
              <a:ext uri="{FF2B5EF4-FFF2-40B4-BE49-F238E27FC236}">
                <a16:creationId xmlns:a16="http://schemas.microsoft.com/office/drawing/2014/main" id="{E46C4EE0-5D75-9243-0F63-B055A442138F}"/>
              </a:ext>
            </a:extLst>
          </p:cNvPr>
          <p:cNvPicPr>
            <a:picLocks noChangeAspect="1"/>
          </p:cNvPicPr>
          <p:nvPr/>
        </p:nvPicPr>
        <p:blipFill>
          <a:blip r:embed="rId5"/>
          <a:stretch>
            <a:fillRect/>
          </a:stretch>
        </p:blipFill>
        <p:spPr>
          <a:xfrm>
            <a:off x="7056120" y="764143"/>
            <a:ext cx="1673696" cy="1219178"/>
          </a:xfrm>
          <a:prstGeom prst="rect">
            <a:avLst/>
          </a:prstGeom>
          <a:ln>
            <a:solidFill>
              <a:srgbClr val="00B050"/>
            </a:solidFill>
          </a:ln>
          <a:effectLst>
            <a:outerShdw blurRad="50800" dist="38100" dir="2700000" algn="tl" rotWithShape="0">
              <a:prstClr val="black">
                <a:alpha val="40000"/>
              </a:prstClr>
            </a:outerShdw>
          </a:effectLst>
        </p:spPr>
      </p:pic>
      <p:cxnSp>
        <p:nvCxnSpPr>
          <p:cNvPr id="13" name="Straight Arrow Connector 12">
            <a:extLst>
              <a:ext uri="{FF2B5EF4-FFF2-40B4-BE49-F238E27FC236}">
                <a16:creationId xmlns:a16="http://schemas.microsoft.com/office/drawing/2014/main" id="{8FE114A3-678E-19C4-F331-9DE7C0023B73}"/>
              </a:ext>
            </a:extLst>
          </p:cNvPr>
          <p:cNvCxnSpPr/>
          <p:nvPr/>
        </p:nvCxnSpPr>
        <p:spPr>
          <a:xfrm>
            <a:off x="5393711" y="1330821"/>
            <a:ext cx="923269" cy="11761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2F8AE50E-8ED5-DE24-3B1C-EFF63B0B7818}"/>
              </a:ext>
            </a:extLst>
          </p:cNvPr>
          <p:cNvCxnSpPr/>
          <p:nvPr/>
        </p:nvCxnSpPr>
        <p:spPr>
          <a:xfrm flipH="1">
            <a:off x="7216140" y="1455309"/>
            <a:ext cx="784860" cy="12193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Text Placeholder 1">
            <a:extLst>
              <a:ext uri="{FF2B5EF4-FFF2-40B4-BE49-F238E27FC236}">
                <a16:creationId xmlns:a16="http://schemas.microsoft.com/office/drawing/2014/main" id="{60E4E86D-AEBF-DC71-B196-98AFCB9008E8}"/>
              </a:ext>
            </a:extLst>
          </p:cNvPr>
          <p:cNvSpPr txBox="1">
            <a:spLocks/>
          </p:cNvSpPr>
          <p:nvPr/>
        </p:nvSpPr>
        <p:spPr>
          <a:xfrm>
            <a:off x="443484" y="1087433"/>
            <a:ext cx="3125388" cy="338589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a:t>The future of Analyzer: A </a:t>
            </a:r>
            <a:r>
              <a:rPr lang="en-US" sz="1400" u="sng" dirty="0"/>
              <a:t>new look</a:t>
            </a:r>
            <a:r>
              <a:rPr lang="en-US" sz="1400" dirty="0"/>
              <a:t> with </a:t>
            </a:r>
            <a:r>
              <a:rPr lang="en-US" sz="1400" u="sng" dirty="0"/>
              <a:t>enhanced capabilities</a:t>
            </a:r>
            <a:r>
              <a:rPr lang="en-US" sz="1400" dirty="0"/>
              <a:t> and a more powerful </a:t>
            </a:r>
            <a:r>
              <a:rPr lang="en-US" sz="1400" u="sng" dirty="0"/>
              <a:t>backend architecture</a:t>
            </a:r>
            <a:r>
              <a:rPr lang="en-US" sz="1400" dirty="0"/>
              <a:t>.</a:t>
            </a:r>
            <a:br>
              <a:rPr lang="en-US" sz="1400" dirty="0"/>
            </a:br>
            <a:endParaRPr lang="en-US" sz="1400" dirty="0"/>
          </a:p>
          <a:p>
            <a:r>
              <a:rPr lang="en-US" sz="1400" dirty="0"/>
              <a:t>New concepts are introduced:</a:t>
            </a:r>
          </a:p>
          <a:p>
            <a:pPr lvl="1"/>
            <a:r>
              <a:rPr lang="en-US" sz="1300" dirty="0"/>
              <a:t>All reports are treated as </a:t>
            </a:r>
            <a:r>
              <a:rPr lang="en-US" sz="1300" b="1" dirty="0"/>
              <a:t>widgets</a:t>
            </a:r>
          </a:p>
          <a:p>
            <a:pPr lvl="1"/>
            <a:r>
              <a:rPr lang="en-US" sz="1300" b="1" dirty="0"/>
              <a:t>Label</a:t>
            </a:r>
            <a:r>
              <a:rPr lang="en-US" sz="1300" dirty="0"/>
              <a:t> structure instead of folders</a:t>
            </a:r>
            <a:br>
              <a:rPr lang="en-US" sz="1300" dirty="0"/>
            </a:br>
            <a:endParaRPr lang="en-US" sz="1300" dirty="0"/>
          </a:p>
          <a:p>
            <a:r>
              <a:rPr lang="en-US" sz="1400" dirty="0"/>
              <a:t>Today, only </a:t>
            </a:r>
            <a:r>
              <a:rPr lang="en-US" sz="1400" b="1" u="sng" dirty="0"/>
              <a:t>stock Historical</a:t>
            </a:r>
            <a:r>
              <a:rPr lang="en-US" sz="1400" dirty="0"/>
              <a:t> reports are available in Analyzer Beta, with more options coming soon.</a:t>
            </a:r>
            <a:endParaRPr lang="en-GB" sz="1100" dirty="0"/>
          </a:p>
        </p:txBody>
      </p:sp>
      <p:pic>
        <p:nvPicPr>
          <p:cNvPr id="17" name="Picture 16" descr="A red and white logo&#10;&#10;Description automatically generated">
            <a:extLst>
              <a:ext uri="{FF2B5EF4-FFF2-40B4-BE49-F238E27FC236}">
                <a16:creationId xmlns:a16="http://schemas.microsoft.com/office/drawing/2014/main" id="{4EEE6F53-0BFC-FF17-1069-DEBB557FB090}"/>
              </a:ext>
            </a:extLst>
          </p:cNvPr>
          <p:cNvPicPr>
            <a:picLocks noChangeAspect="1"/>
          </p:cNvPicPr>
          <p:nvPr/>
        </p:nvPicPr>
        <p:blipFill>
          <a:blip r:embed="rId6"/>
          <a:stretch>
            <a:fillRect/>
          </a:stretch>
        </p:blipFill>
        <p:spPr>
          <a:xfrm>
            <a:off x="7820437" y="0"/>
            <a:ext cx="1119352" cy="589526"/>
          </a:xfrm>
          <a:prstGeom prst="rect">
            <a:avLst/>
          </a:prstGeom>
        </p:spPr>
      </p:pic>
      <p:sp>
        <p:nvSpPr>
          <p:cNvPr id="2" name="Slide Number Placeholder 1">
            <a:extLst>
              <a:ext uri="{FF2B5EF4-FFF2-40B4-BE49-F238E27FC236}">
                <a16:creationId xmlns:a16="http://schemas.microsoft.com/office/drawing/2014/main" id="{4CC6B540-EA14-489C-F721-6A171331352A}"/>
              </a:ext>
            </a:extLst>
          </p:cNvPr>
          <p:cNvSpPr>
            <a:spLocks noGrp="1"/>
          </p:cNvSpPr>
          <p:nvPr>
            <p:ph type="sldNum" sz="quarter" idx="4"/>
          </p:nvPr>
        </p:nvSpPr>
        <p:spPr/>
        <p:txBody>
          <a:bodyPr/>
          <a:lstStyle/>
          <a:p>
            <a:fld id="{96A97DD0-5BE7-4856-A2A9-C42C6688E607}" type="slidenum">
              <a:rPr lang="en-US" smtClean="0"/>
              <a:pPr/>
              <a:t>65</a:t>
            </a:fld>
            <a:endParaRPr lang="en-US" dirty="0"/>
          </a:p>
        </p:txBody>
      </p:sp>
    </p:spTree>
    <p:extLst>
      <p:ext uri="{BB962C8B-B14F-4D97-AF65-F5344CB8AC3E}">
        <p14:creationId xmlns:p14="http://schemas.microsoft.com/office/powerpoint/2010/main" val="76326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000"/>
                                        <p:tgtEl>
                                          <p:spTgt spid="16">
                                            <p:txEl>
                                              <p:pRg st="0" end="0"/>
                                            </p:txEl>
                                          </p:spTgt>
                                        </p:tgtEl>
                                      </p:cBhvr>
                                    </p:animEffect>
                                    <p:anim calcmode="lin" valueType="num">
                                      <p:cBhvr>
                                        <p:cTn id="8"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fade">
                                      <p:cBhvr>
                                        <p:cTn id="23" dur="1000"/>
                                        <p:tgtEl>
                                          <p:spTgt spid="16">
                                            <p:txEl>
                                              <p:pRg st="1" end="1"/>
                                            </p:txEl>
                                          </p:spTgt>
                                        </p:tgtEl>
                                      </p:cBhvr>
                                    </p:animEffect>
                                    <p:anim calcmode="lin" valueType="num">
                                      <p:cBhvr>
                                        <p:cTn id="24"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6">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fade">
                                      <p:cBhvr>
                                        <p:cTn id="28" dur="1000"/>
                                        <p:tgtEl>
                                          <p:spTgt spid="16">
                                            <p:txEl>
                                              <p:pRg st="2" end="2"/>
                                            </p:txEl>
                                          </p:spTgt>
                                        </p:tgtEl>
                                      </p:cBhvr>
                                    </p:animEffect>
                                    <p:anim calcmode="lin" valueType="num">
                                      <p:cBhvr>
                                        <p:cTn id="29"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6">
                                            <p:txEl>
                                              <p:pRg st="2" end="2"/>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animEffect transition="in" filter="fade">
                                      <p:cBhvr>
                                        <p:cTn id="33" dur="1000"/>
                                        <p:tgtEl>
                                          <p:spTgt spid="16">
                                            <p:txEl>
                                              <p:pRg st="3" end="3"/>
                                            </p:txEl>
                                          </p:spTgt>
                                        </p:tgtEl>
                                      </p:cBhvr>
                                    </p:animEffect>
                                    <p:anim calcmode="lin" valueType="num">
                                      <p:cBhvr>
                                        <p:cTn id="34" dur="10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6">
                                            <p:txEl>
                                              <p:pRg st="4" end="4"/>
                                            </p:txEl>
                                          </p:spTgt>
                                        </p:tgtEl>
                                        <p:attrNameLst>
                                          <p:attrName>style.visibility</p:attrName>
                                        </p:attrNameLst>
                                      </p:cBhvr>
                                      <p:to>
                                        <p:strVal val="visible"/>
                                      </p:to>
                                    </p:set>
                                    <p:animEffect transition="in" filter="fade">
                                      <p:cBhvr>
                                        <p:cTn id="40" dur="1000"/>
                                        <p:tgtEl>
                                          <p:spTgt spid="16">
                                            <p:txEl>
                                              <p:pRg st="4" end="4"/>
                                            </p:txEl>
                                          </p:spTgt>
                                        </p:tgtEl>
                                      </p:cBhvr>
                                    </p:animEffect>
                                    <p:anim calcmode="lin" valueType="num">
                                      <p:cBhvr>
                                        <p:cTn id="41" dur="1000" fill="hold"/>
                                        <p:tgtEl>
                                          <p:spTgt spid="16">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1: Analyzer</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2000" dirty="0">
                <a:solidFill>
                  <a:schemeClr val="bg2"/>
                </a:solidFill>
              </a:rPr>
              <a:t>Exercise 1.4: Analyzer Beta</a:t>
            </a:r>
          </a:p>
          <a:p>
            <a:pPr marL="0" indent="0">
              <a:buFont typeface="Arial" charset="0"/>
              <a:buNone/>
            </a:pPr>
            <a:r>
              <a:rPr lang="en-GB" sz="2000" dirty="0">
                <a:solidFill>
                  <a:schemeClr val="bg2"/>
                </a:solidFill>
              </a:rPr>
              <a:t>Exercise 1.5: Dashboards (Bonus)</a:t>
            </a:r>
          </a:p>
          <a:p>
            <a:pPr marL="0" indent="0">
              <a:buFont typeface="Arial" charset="0"/>
              <a:buNone/>
            </a:pPr>
            <a:r>
              <a:rPr lang="en-GB" sz="2000" i="1" dirty="0">
                <a:solidFill>
                  <a:srgbClr val="00B0F0"/>
                </a:solidFill>
              </a:rPr>
              <a:t>What did we learn?</a:t>
            </a:r>
          </a:p>
          <a:p>
            <a:r>
              <a:rPr lang="en-GB" sz="2000" i="1" dirty="0">
                <a:solidFill>
                  <a:srgbClr val="00B0F0"/>
                </a:solidFill>
              </a:rPr>
              <a:t>Future Analyzer looks much cooler! </a:t>
            </a:r>
          </a:p>
          <a:p>
            <a:r>
              <a:rPr lang="en-GB" sz="2000" i="1" dirty="0">
                <a:solidFill>
                  <a:srgbClr val="00B0F0"/>
                </a:solidFill>
              </a:rPr>
              <a:t>New Analyzer will bring (1) new look &amp; feel on reports (2) additional capabilities and (3) better efficiency &amp; speed due to new architecture.</a:t>
            </a:r>
          </a:p>
          <a:p>
            <a:r>
              <a:rPr lang="en-GB" sz="2000" i="1" dirty="0">
                <a:solidFill>
                  <a:srgbClr val="00B0F0"/>
                </a:solidFill>
              </a:rPr>
              <a:t>Dashboards are very easy to make and they allow users to combine reports of different types and repositories in a single view.</a:t>
            </a:r>
          </a:p>
          <a:p>
            <a:pPr marL="0" indent="0">
              <a:buFont typeface="Arial" charset="0"/>
              <a:buNone/>
            </a:pPr>
            <a:endParaRPr lang="en-GB" sz="2000" i="1" dirty="0">
              <a:solidFill>
                <a:srgbClr val="00B0F0"/>
              </a:solidFill>
            </a:endParaRP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1</a:t>
            </a:r>
            <a:r>
              <a:rPr kumimoji="0" lang="el-GR" sz="1800" b="0" i="0" u="none" strike="noStrike" kern="1200" cap="none" spc="0" normalizeH="0" baseline="0" noProof="0" dirty="0">
                <a:ln>
                  <a:noFill/>
                </a:ln>
                <a:solidFill>
                  <a:schemeClr val="bg2"/>
                </a:solidFill>
                <a:effectLst/>
                <a:uLnTx/>
                <a:uFillTx/>
                <a:latin typeface="+mn-lt"/>
                <a:ea typeface="ＭＳ Ｐゴシック" charset="0"/>
              </a:rPr>
              <a:t>0</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 min</a:t>
            </a:r>
          </a:p>
        </p:txBody>
      </p:sp>
      <p:sp>
        <p:nvSpPr>
          <p:cNvPr id="5" name="Slide Number Placeholder 4">
            <a:extLst>
              <a:ext uri="{FF2B5EF4-FFF2-40B4-BE49-F238E27FC236}">
                <a16:creationId xmlns:a16="http://schemas.microsoft.com/office/drawing/2014/main" id="{91E4CC32-795E-0FEC-590A-AB6EAE235261}"/>
              </a:ext>
            </a:extLst>
          </p:cNvPr>
          <p:cNvSpPr>
            <a:spLocks noGrp="1"/>
          </p:cNvSpPr>
          <p:nvPr>
            <p:ph type="sldNum" sz="quarter" idx="4"/>
          </p:nvPr>
        </p:nvSpPr>
        <p:spPr/>
        <p:txBody>
          <a:bodyPr/>
          <a:lstStyle/>
          <a:p>
            <a:fld id="{96A97DD0-5BE7-4856-A2A9-C42C6688E607}" type="slidenum">
              <a:rPr lang="en-US" smtClean="0"/>
              <a:pPr/>
              <a:t>66</a:t>
            </a:fld>
            <a:endParaRPr lang="en-US" dirty="0"/>
          </a:p>
        </p:txBody>
      </p:sp>
    </p:spTree>
    <p:extLst>
      <p:ext uri="{BB962C8B-B14F-4D97-AF65-F5344CB8AC3E}">
        <p14:creationId xmlns:p14="http://schemas.microsoft.com/office/powerpoint/2010/main" val="18442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000"/>
                                        <p:tgtEl>
                                          <p:spTgt spid="6">
                                            <p:txEl>
                                              <p:pRg st="2" end="2"/>
                                            </p:txEl>
                                          </p:spTgt>
                                        </p:tgtEl>
                                      </p:cBhvr>
                                    </p:animEffect>
                                    <p:anim calcmode="lin" valueType="num">
                                      <p:cBhvr>
                                        <p:cTn id="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fade">
                                      <p:cBhvr>
                                        <p:cTn id="14" dur="1000"/>
                                        <p:tgtEl>
                                          <p:spTgt spid="6">
                                            <p:txEl>
                                              <p:pRg st="3" end="3"/>
                                            </p:txEl>
                                          </p:spTgt>
                                        </p:tgtEl>
                                      </p:cBhvr>
                                    </p:animEffect>
                                    <p:anim calcmode="lin" valueType="num">
                                      <p:cBhvr>
                                        <p:cTn id="1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1000"/>
                                        <p:tgtEl>
                                          <p:spTgt spid="6">
                                            <p:txEl>
                                              <p:pRg st="5" end="5"/>
                                            </p:txEl>
                                          </p:spTgt>
                                        </p:tgtEl>
                                      </p:cBhvr>
                                    </p:animEffect>
                                    <p:anim calcmode="lin" valueType="num">
                                      <p:cBhvr>
                                        <p:cTn id="29"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Analyzer Beta – What’s Next?</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7" name="Picture 16" descr="A red and white logo&#10;&#10;Description automatically generated">
            <a:extLst>
              <a:ext uri="{FF2B5EF4-FFF2-40B4-BE49-F238E27FC236}">
                <a16:creationId xmlns:a16="http://schemas.microsoft.com/office/drawing/2014/main" id="{4EEE6F53-0BFC-FF17-1069-DEBB557FB090}"/>
              </a:ext>
            </a:extLst>
          </p:cNvPr>
          <p:cNvPicPr>
            <a:picLocks noChangeAspect="1"/>
          </p:cNvPicPr>
          <p:nvPr/>
        </p:nvPicPr>
        <p:blipFill>
          <a:blip r:embed="rId3"/>
          <a:stretch>
            <a:fillRect/>
          </a:stretch>
        </p:blipFill>
        <p:spPr>
          <a:xfrm>
            <a:off x="7820437" y="0"/>
            <a:ext cx="1119352" cy="589526"/>
          </a:xfrm>
          <a:prstGeom prst="rect">
            <a:avLst/>
          </a:prstGeom>
        </p:spPr>
      </p:pic>
      <p:sp>
        <p:nvSpPr>
          <p:cNvPr id="2" name="Text Placeholder 1">
            <a:extLst>
              <a:ext uri="{FF2B5EF4-FFF2-40B4-BE49-F238E27FC236}">
                <a16:creationId xmlns:a16="http://schemas.microsoft.com/office/drawing/2014/main" id="{215D7C2A-8932-443D-8073-29FA4BFEB722}"/>
              </a:ext>
            </a:extLst>
          </p:cNvPr>
          <p:cNvSpPr txBox="1">
            <a:spLocks/>
          </p:cNvSpPr>
          <p:nvPr/>
        </p:nvSpPr>
        <p:spPr>
          <a:xfrm>
            <a:off x="443484" y="1241951"/>
            <a:ext cx="8257032" cy="3859471"/>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GB" sz="1800" dirty="0">
                <a:solidFill>
                  <a:schemeClr val="accent6">
                    <a:lumMod val="75000"/>
                  </a:schemeClr>
                </a:solidFill>
              </a:rPr>
              <a:t>Realtime Stock &amp; Custom Dashboard Creation</a:t>
            </a:r>
            <a:br>
              <a:rPr lang="en-GB" sz="1800" dirty="0"/>
            </a:br>
            <a:endParaRPr lang="en-GB" sz="1800" dirty="0"/>
          </a:p>
          <a:p>
            <a:pPr lvl="1"/>
            <a:r>
              <a:rPr lang="en-GB" sz="1800" dirty="0">
                <a:solidFill>
                  <a:schemeClr val="accent3">
                    <a:lumMod val="60000"/>
                    <a:lumOff val="40000"/>
                  </a:schemeClr>
                </a:solidFill>
              </a:rPr>
              <a:t>Quick &amp; Easy Permissions assignment per dashboard</a:t>
            </a:r>
            <a:br>
              <a:rPr lang="en-GB" sz="1800" dirty="0"/>
            </a:br>
            <a:endParaRPr lang="en-GB" sz="1800" dirty="0"/>
          </a:p>
          <a:p>
            <a:pPr lvl="1"/>
            <a:r>
              <a:rPr lang="en-GB" sz="1800" dirty="0">
                <a:solidFill>
                  <a:schemeClr val="accent5">
                    <a:lumMod val="75000"/>
                  </a:schemeClr>
                </a:solidFill>
              </a:rPr>
              <a:t>Multi-Level Formulas</a:t>
            </a:r>
            <a:br>
              <a:rPr lang="en-GB" sz="1800" dirty="0"/>
            </a:br>
            <a:endParaRPr lang="en-GB" sz="1800" dirty="0"/>
          </a:p>
          <a:p>
            <a:pPr lvl="1"/>
            <a:r>
              <a:rPr lang="en-GB" sz="1800" dirty="0">
                <a:solidFill>
                  <a:srgbClr val="00B050"/>
                </a:solidFill>
              </a:rPr>
              <a:t>Custom Card format Dashboard creation</a:t>
            </a:r>
            <a:br>
              <a:rPr lang="en-GB" sz="1800" dirty="0"/>
            </a:br>
            <a:endParaRPr lang="en-GB" sz="1800" dirty="0"/>
          </a:p>
          <a:p>
            <a:pPr lvl="1"/>
            <a:r>
              <a:rPr lang="en-GB" sz="1800" dirty="0">
                <a:solidFill>
                  <a:srgbClr val="00E7AA"/>
                </a:solidFill>
              </a:rPr>
              <a:t>Colour Coding Thresholds</a:t>
            </a:r>
          </a:p>
          <a:p>
            <a:pPr lvl="1"/>
            <a:endParaRPr lang="en-GB" sz="1800" dirty="0"/>
          </a:p>
          <a:p>
            <a:pPr lvl="1"/>
            <a:endParaRPr lang="en-GB" sz="1800" dirty="0"/>
          </a:p>
        </p:txBody>
      </p:sp>
      <p:sp>
        <p:nvSpPr>
          <p:cNvPr id="6" name="Slide Number Placeholder 5">
            <a:extLst>
              <a:ext uri="{FF2B5EF4-FFF2-40B4-BE49-F238E27FC236}">
                <a16:creationId xmlns:a16="http://schemas.microsoft.com/office/drawing/2014/main" id="{61BC8792-43BC-8D89-5BE8-BCB9A500203A}"/>
              </a:ext>
            </a:extLst>
          </p:cNvPr>
          <p:cNvSpPr>
            <a:spLocks noGrp="1"/>
          </p:cNvSpPr>
          <p:nvPr>
            <p:ph type="sldNum" sz="quarter" idx="4"/>
          </p:nvPr>
        </p:nvSpPr>
        <p:spPr/>
        <p:txBody>
          <a:bodyPr/>
          <a:lstStyle/>
          <a:p>
            <a:fld id="{96A97DD0-5BE7-4856-A2A9-C42C6688E607}" type="slidenum">
              <a:rPr lang="en-US" smtClean="0"/>
              <a:pPr/>
              <a:t>67</a:t>
            </a:fld>
            <a:endParaRPr lang="en-US" dirty="0"/>
          </a:p>
        </p:txBody>
      </p:sp>
    </p:spTree>
    <p:extLst>
      <p:ext uri="{BB962C8B-B14F-4D97-AF65-F5344CB8AC3E}">
        <p14:creationId xmlns:p14="http://schemas.microsoft.com/office/powerpoint/2010/main" val="410437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C9EAD3A1-1B81-6E42-8E25-695D353337A7}"/>
              </a:ext>
            </a:extLst>
          </p:cNvPr>
          <p:cNvSpPr/>
          <p:nvPr/>
        </p:nvSpPr>
        <p:spPr>
          <a:xfrm>
            <a:off x="49208" y="3306666"/>
            <a:ext cx="1709685" cy="1424589"/>
          </a:xfrm>
          <a:prstGeom prst="round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mj-lt"/>
            </a:endParaRPr>
          </a:p>
        </p:txBody>
      </p:sp>
      <p:sp>
        <p:nvSpPr>
          <p:cNvPr id="126" name="Rounded Rectangle 125">
            <a:extLst>
              <a:ext uri="{FF2B5EF4-FFF2-40B4-BE49-F238E27FC236}">
                <a16:creationId xmlns:a16="http://schemas.microsoft.com/office/drawing/2014/main" id="{A92D4534-1744-BC4E-B59E-ADCD2A2446B6}"/>
              </a:ext>
            </a:extLst>
          </p:cNvPr>
          <p:cNvSpPr/>
          <p:nvPr/>
        </p:nvSpPr>
        <p:spPr>
          <a:xfrm>
            <a:off x="1799736" y="3325729"/>
            <a:ext cx="1758894" cy="1424589"/>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mj-lt"/>
            </a:endParaRPr>
          </a:p>
        </p:txBody>
      </p:sp>
      <p:sp>
        <p:nvSpPr>
          <p:cNvPr id="127" name="Rounded Rectangle 126">
            <a:extLst>
              <a:ext uri="{FF2B5EF4-FFF2-40B4-BE49-F238E27FC236}">
                <a16:creationId xmlns:a16="http://schemas.microsoft.com/office/drawing/2014/main" id="{74174E8D-80F4-234C-A2B7-487A11791495}"/>
              </a:ext>
            </a:extLst>
          </p:cNvPr>
          <p:cNvSpPr/>
          <p:nvPr/>
        </p:nvSpPr>
        <p:spPr>
          <a:xfrm>
            <a:off x="3613262" y="3325729"/>
            <a:ext cx="1758894" cy="1424589"/>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mj-lt"/>
            </a:endParaRPr>
          </a:p>
        </p:txBody>
      </p:sp>
      <p:sp>
        <p:nvSpPr>
          <p:cNvPr id="128" name="Rounded Rectangle 127">
            <a:extLst>
              <a:ext uri="{FF2B5EF4-FFF2-40B4-BE49-F238E27FC236}">
                <a16:creationId xmlns:a16="http://schemas.microsoft.com/office/drawing/2014/main" id="{2CC5C5B2-1AE7-114D-B561-179EF1A188EC}"/>
              </a:ext>
            </a:extLst>
          </p:cNvPr>
          <p:cNvSpPr/>
          <p:nvPr/>
        </p:nvSpPr>
        <p:spPr>
          <a:xfrm>
            <a:off x="5424321" y="3334019"/>
            <a:ext cx="1758894" cy="1424589"/>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mj-lt"/>
            </a:endParaRPr>
          </a:p>
        </p:txBody>
      </p:sp>
      <p:sp>
        <p:nvSpPr>
          <p:cNvPr id="129" name="Rounded Rectangle 128">
            <a:extLst>
              <a:ext uri="{FF2B5EF4-FFF2-40B4-BE49-F238E27FC236}">
                <a16:creationId xmlns:a16="http://schemas.microsoft.com/office/drawing/2014/main" id="{0ADF6B74-DE6F-D34E-8DF7-10E0C1196229}"/>
              </a:ext>
            </a:extLst>
          </p:cNvPr>
          <p:cNvSpPr/>
          <p:nvPr/>
        </p:nvSpPr>
        <p:spPr>
          <a:xfrm>
            <a:off x="7253430" y="3306666"/>
            <a:ext cx="1758894" cy="1424589"/>
          </a:xfrm>
          <a:prstGeom prst="round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mj-lt"/>
            </a:endParaRPr>
          </a:p>
        </p:txBody>
      </p:sp>
      <p:sp>
        <p:nvSpPr>
          <p:cNvPr id="114" name="Terminator 113">
            <a:extLst>
              <a:ext uri="{FF2B5EF4-FFF2-40B4-BE49-F238E27FC236}">
                <a16:creationId xmlns:a16="http://schemas.microsoft.com/office/drawing/2014/main" id="{00C75867-1CA2-844B-A905-C874BF6F454A}"/>
              </a:ext>
            </a:extLst>
          </p:cNvPr>
          <p:cNvSpPr/>
          <p:nvPr/>
        </p:nvSpPr>
        <p:spPr>
          <a:xfrm>
            <a:off x="875699" y="897256"/>
            <a:ext cx="7895979" cy="1028558"/>
          </a:xfrm>
          <a:prstGeom prst="flowChartTerminator">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mj-lt"/>
            </a:endParaRPr>
          </a:p>
        </p:txBody>
      </p:sp>
      <p:sp>
        <p:nvSpPr>
          <p:cNvPr id="9" name="TextBox 8">
            <a:extLst>
              <a:ext uri="{FF2B5EF4-FFF2-40B4-BE49-F238E27FC236}">
                <a16:creationId xmlns:a16="http://schemas.microsoft.com/office/drawing/2014/main" id="{9E0C58AC-3B54-F146-83EE-06076F382191}"/>
              </a:ext>
            </a:extLst>
          </p:cNvPr>
          <p:cNvSpPr txBox="1"/>
          <p:nvPr/>
        </p:nvSpPr>
        <p:spPr>
          <a:xfrm>
            <a:off x="4678676" y="2804728"/>
            <a:ext cx="184731" cy="584775"/>
          </a:xfrm>
          <a:prstGeom prst="rect">
            <a:avLst/>
          </a:prstGeom>
          <a:noFill/>
        </p:spPr>
        <p:txBody>
          <a:bodyPr wrap="none" rtlCol="0">
            <a:spAutoFit/>
          </a:bodyPr>
          <a:lstStyle/>
          <a:p>
            <a:endParaRPr lang="en-US" sz="1600">
              <a:latin typeface="+mj-lt"/>
            </a:endParaRPr>
          </a:p>
          <a:p>
            <a:endParaRPr lang="en-US" sz="1600">
              <a:latin typeface="+mj-lt"/>
            </a:endParaRPr>
          </a:p>
        </p:txBody>
      </p:sp>
      <p:sp>
        <p:nvSpPr>
          <p:cNvPr id="10" name="TextBox 9">
            <a:extLst>
              <a:ext uri="{FF2B5EF4-FFF2-40B4-BE49-F238E27FC236}">
                <a16:creationId xmlns:a16="http://schemas.microsoft.com/office/drawing/2014/main" id="{C9DA3229-30A0-C544-A0BD-A85DBE775B24}"/>
              </a:ext>
            </a:extLst>
          </p:cNvPr>
          <p:cNvSpPr txBox="1"/>
          <p:nvPr/>
        </p:nvSpPr>
        <p:spPr>
          <a:xfrm>
            <a:off x="7253431" y="3344668"/>
            <a:ext cx="2053989" cy="307777"/>
          </a:xfrm>
          <a:prstGeom prst="rect">
            <a:avLst/>
          </a:prstGeom>
          <a:noFill/>
        </p:spPr>
        <p:txBody>
          <a:bodyPr wrap="square" rtlCol="0">
            <a:spAutoFit/>
          </a:bodyPr>
          <a:lstStyle/>
          <a:p>
            <a:r>
              <a:rPr lang="en-US" sz="1400">
                <a:solidFill>
                  <a:schemeClr val="bg1"/>
                </a:solidFill>
                <a:latin typeface="+mj-lt"/>
              </a:rPr>
              <a:t>Actionable Insights</a:t>
            </a:r>
          </a:p>
        </p:txBody>
      </p:sp>
      <p:sp>
        <p:nvSpPr>
          <p:cNvPr id="12" name="TextBox 11">
            <a:extLst>
              <a:ext uri="{FF2B5EF4-FFF2-40B4-BE49-F238E27FC236}">
                <a16:creationId xmlns:a16="http://schemas.microsoft.com/office/drawing/2014/main" id="{83069764-C8F1-8447-82AF-EBE4F5608A38}"/>
              </a:ext>
            </a:extLst>
          </p:cNvPr>
          <p:cNvSpPr txBox="1"/>
          <p:nvPr/>
        </p:nvSpPr>
        <p:spPr>
          <a:xfrm>
            <a:off x="5532451" y="3353528"/>
            <a:ext cx="1635384" cy="523220"/>
          </a:xfrm>
          <a:prstGeom prst="rect">
            <a:avLst/>
          </a:prstGeom>
          <a:noFill/>
        </p:spPr>
        <p:txBody>
          <a:bodyPr wrap="none" rtlCol="0">
            <a:spAutoFit/>
          </a:bodyPr>
          <a:lstStyle/>
          <a:p>
            <a:r>
              <a:rPr lang="en-US" sz="1400">
                <a:solidFill>
                  <a:schemeClr val="bg1"/>
                </a:solidFill>
                <a:latin typeface="+mj-lt"/>
              </a:rPr>
              <a:t>Data Presentation</a:t>
            </a:r>
          </a:p>
          <a:p>
            <a:endParaRPr lang="en-US" sz="1400">
              <a:solidFill>
                <a:schemeClr val="bg1"/>
              </a:solidFill>
              <a:latin typeface="+mj-lt"/>
            </a:endParaRPr>
          </a:p>
        </p:txBody>
      </p:sp>
      <p:sp>
        <p:nvSpPr>
          <p:cNvPr id="13" name="TextBox 12">
            <a:extLst>
              <a:ext uri="{FF2B5EF4-FFF2-40B4-BE49-F238E27FC236}">
                <a16:creationId xmlns:a16="http://schemas.microsoft.com/office/drawing/2014/main" id="{207DD349-8B6C-8B41-A198-9230E0B891C8}"/>
              </a:ext>
            </a:extLst>
          </p:cNvPr>
          <p:cNvSpPr txBox="1"/>
          <p:nvPr/>
        </p:nvSpPr>
        <p:spPr>
          <a:xfrm>
            <a:off x="3667012" y="3343084"/>
            <a:ext cx="1750800" cy="307777"/>
          </a:xfrm>
          <a:prstGeom prst="rect">
            <a:avLst/>
          </a:prstGeom>
          <a:noFill/>
        </p:spPr>
        <p:txBody>
          <a:bodyPr wrap="none" rtlCol="0">
            <a:spAutoFit/>
          </a:bodyPr>
          <a:lstStyle/>
          <a:p>
            <a:r>
              <a:rPr lang="en-US" sz="1400">
                <a:solidFill>
                  <a:schemeClr val="bg1"/>
                </a:solidFill>
                <a:latin typeface="+mj-lt"/>
              </a:rPr>
              <a:t>Data Segmentation</a:t>
            </a:r>
          </a:p>
        </p:txBody>
      </p:sp>
      <p:grpSp>
        <p:nvGrpSpPr>
          <p:cNvPr id="54" name="Group 141">
            <a:extLst>
              <a:ext uri="{FF2B5EF4-FFF2-40B4-BE49-F238E27FC236}">
                <a16:creationId xmlns:a16="http://schemas.microsoft.com/office/drawing/2014/main" id="{BAE1FB5D-9B30-784E-9606-2704518C7E78}"/>
              </a:ext>
            </a:extLst>
          </p:cNvPr>
          <p:cNvGrpSpPr>
            <a:grpSpLocks noChangeAspect="1"/>
          </p:cNvGrpSpPr>
          <p:nvPr/>
        </p:nvGrpSpPr>
        <p:grpSpPr bwMode="auto">
          <a:xfrm>
            <a:off x="7491928" y="2411039"/>
            <a:ext cx="833438" cy="669925"/>
            <a:chOff x="1928" y="2482"/>
            <a:chExt cx="525" cy="422"/>
          </a:xfrm>
        </p:grpSpPr>
        <p:sp>
          <p:nvSpPr>
            <p:cNvPr id="55" name="Freeform 142">
              <a:extLst>
                <a:ext uri="{FF2B5EF4-FFF2-40B4-BE49-F238E27FC236}">
                  <a16:creationId xmlns:a16="http://schemas.microsoft.com/office/drawing/2014/main" id="{F31711A5-6BD4-3F4A-9E6B-B71FD2F0A21F}"/>
                </a:ext>
              </a:extLst>
            </p:cNvPr>
            <p:cNvSpPr>
              <a:spLocks/>
            </p:cNvSpPr>
            <p:nvPr/>
          </p:nvSpPr>
          <p:spPr bwMode="auto">
            <a:xfrm>
              <a:off x="2119" y="2569"/>
              <a:ext cx="252" cy="253"/>
            </a:xfrm>
            <a:custGeom>
              <a:avLst/>
              <a:gdLst>
                <a:gd name="T0" fmla="*/ 180 w 370"/>
                <a:gd name="T1" fmla="*/ 380 h 380"/>
                <a:gd name="T2" fmla="*/ 4 w 370"/>
                <a:gd name="T3" fmla="*/ 260 h 380"/>
                <a:gd name="T4" fmla="*/ 16 w 370"/>
                <a:gd name="T5" fmla="*/ 234 h 380"/>
                <a:gd name="T6" fmla="*/ 41 w 370"/>
                <a:gd name="T7" fmla="*/ 246 h 380"/>
                <a:gd name="T8" fmla="*/ 180 w 370"/>
                <a:gd name="T9" fmla="*/ 340 h 380"/>
                <a:gd name="T10" fmla="*/ 330 w 370"/>
                <a:gd name="T11" fmla="*/ 190 h 380"/>
                <a:gd name="T12" fmla="*/ 180 w 370"/>
                <a:gd name="T13" fmla="*/ 40 h 380"/>
                <a:gd name="T14" fmla="*/ 47 w 370"/>
                <a:gd name="T15" fmla="*/ 126 h 380"/>
                <a:gd name="T16" fmla="*/ 21 w 370"/>
                <a:gd name="T17" fmla="*/ 136 h 380"/>
                <a:gd name="T18" fmla="*/ 10 w 370"/>
                <a:gd name="T19" fmla="*/ 110 h 380"/>
                <a:gd name="T20" fmla="*/ 180 w 370"/>
                <a:gd name="T21" fmla="*/ 0 h 380"/>
                <a:gd name="T22" fmla="*/ 370 w 370"/>
                <a:gd name="T23" fmla="*/ 190 h 380"/>
                <a:gd name="T24" fmla="*/ 180 w 370"/>
                <a:gd name="T2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380">
                  <a:moveTo>
                    <a:pt x="180" y="380"/>
                  </a:moveTo>
                  <a:cubicBezTo>
                    <a:pt x="98" y="380"/>
                    <a:pt x="33" y="336"/>
                    <a:pt x="4" y="260"/>
                  </a:cubicBezTo>
                  <a:cubicBezTo>
                    <a:pt x="0" y="250"/>
                    <a:pt x="5" y="238"/>
                    <a:pt x="16" y="234"/>
                  </a:cubicBezTo>
                  <a:cubicBezTo>
                    <a:pt x="26" y="230"/>
                    <a:pt x="37" y="236"/>
                    <a:pt x="41" y="246"/>
                  </a:cubicBezTo>
                  <a:cubicBezTo>
                    <a:pt x="65" y="306"/>
                    <a:pt x="114" y="340"/>
                    <a:pt x="180" y="340"/>
                  </a:cubicBezTo>
                  <a:cubicBezTo>
                    <a:pt x="263" y="340"/>
                    <a:pt x="330" y="272"/>
                    <a:pt x="330" y="190"/>
                  </a:cubicBezTo>
                  <a:cubicBezTo>
                    <a:pt x="330" y="108"/>
                    <a:pt x="263" y="40"/>
                    <a:pt x="180" y="40"/>
                  </a:cubicBezTo>
                  <a:cubicBezTo>
                    <a:pt x="117" y="40"/>
                    <a:pt x="71" y="70"/>
                    <a:pt x="47" y="126"/>
                  </a:cubicBezTo>
                  <a:cubicBezTo>
                    <a:pt x="43" y="136"/>
                    <a:pt x="31" y="141"/>
                    <a:pt x="21" y="136"/>
                  </a:cubicBezTo>
                  <a:cubicBezTo>
                    <a:pt x="11" y="132"/>
                    <a:pt x="6" y="120"/>
                    <a:pt x="10" y="110"/>
                  </a:cubicBezTo>
                  <a:cubicBezTo>
                    <a:pt x="40" y="39"/>
                    <a:pt x="101" y="0"/>
                    <a:pt x="180" y="0"/>
                  </a:cubicBezTo>
                  <a:cubicBezTo>
                    <a:pt x="285" y="0"/>
                    <a:pt x="370" y="85"/>
                    <a:pt x="370" y="190"/>
                  </a:cubicBezTo>
                  <a:cubicBezTo>
                    <a:pt x="370" y="295"/>
                    <a:pt x="285" y="380"/>
                    <a:pt x="180" y="38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 name="Freeform 143">
              <a:extLst>
                <a:ext uri="{FF2B5EF4-FFF2-40B4-BE49-F238E27FC236}">
                  <a16:creationId xmlns:a16="http://schemas.microsoft.com/office/drawing/2014/main" id="{F6127DED-4B98-F54A-99CF-17A52F24880F}"/>
                </a:ext>
              </a:extLst>
            </p:cNvPr>
            <p:cNvSpPr>
              <a:spLocks/>
            </p:cNvSpPr>
            <p:nvPr/>
          </p:nvSpPr>
          <p:spPr bwMode="auto">
            <a:xfrm>
              <a:off x="2053" y="2482"/>
              <a:ext cx="400" cy="422"/>
            </a:xfrm>
            <a:custGeom>
              <a:avLst/>
              <a:gdLst>
                <a:gd name="T0" fmla="*/ 273 w 586"/>
                <a:gd name="T1" fmla="*/ 633 h 633"/>
                <a:gd name="T2" fmla="*/ 99 w 586"/>
                <a:gd name="T3" fmla="*/ 582 h 633"/>
                <a:gd name="T4" fmla="*/ 4 w 586"/>
                <a:gd name="T5" fmla="*/ 463 h 633"/>
                <a:gd name="T6" fmla="*/ 15 w 586"/>
                <a:gd name="T7" fmla="*/ 438 h 633"/>
                <a:gd name="T8" fmla="*/ 41 w 586"/>
                <a:gd name="T9" fmla="*/ 449 h 633"/>
                <a:gd name="T10" fmla="*/ 273 w 586"/>
                <a:gd name="T11" fmla="*/ 593 h 633"/>
                <a:gd name="T12" fmla="*/ 546 w 586"/>
                <a:gd name="T13" fmla="*/ 320 h 633"/>
                <a:gd name="T14" fmla="*/ 273 w 586"/>
                <a:gd name="T15" fmla="*/ 43 h 633"/>
                <a:gd name="T16" fmla="*/ 56 w 586"/>
                <a:gd name="T17" fmla="*/ 150 h 633"/>
                <a:gd name="T18" fmla="*/ 28 w 586"/>
                <a:gd name="T19" fmla="*/ 154 h 633"/>
                <a:gd name="T20" fmla="*/ 24 w 586"/>
                <a:gd name="T21" fmla="*/ 126 h 633"/>
                <a:gd name="T22" fmla="*/ 274 w 586"/>
                <a:gd name="T23" fmla="*/ 3 h 633"/>
                <a:gd name="T24" fmla="*/ 586 w 586"/>
                <a:gd name="T25" fmla="*/ 320 h 633"/>
                <a:gd name="T26" fmla="*/ 273 w 586"/>
                <a:gd name="T27"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6" h="633">
                  <a:moveTo>
                    <a:pt x="273" y="633"/>
                  </a:moveTo>
                  <a:cubicBezTo>
                    <a:pt x="209" y="633"/>
                    <a:pt x="148" y="615"/>
                    <a:pt x="99" y="582"/>
                  </a:cubicBezTo>
                  <a:cubicBezTo>
                    <a:pt x="54" y="551"/>
                    <a:pt x="21" y="509"/>
                    <a:pt x="4" y="463"/>
                  </a:cubicBezTo>
                  <a:cubicBezTo>
                    <a:pt x="0" y="453"/>
                    <a:pt x="5" y="441"/>
                    <a:pt x="15" y="438"/>
                  </a:cubicBezTo>
                  <a:cubicBezTo>
                    <a:pt x="26" y="434"/>
                    <a:pt x="37" y="439"/>
                    <a:pt x="41" y="449"/>
                  </a:cubicBezTo>
                  <a:cubicBezTo>
                    <a:pt x="68" y="521"/>
                    <a:pt x="150" y="593"/>
                    <a:pt x="273" y="593"/>
                  </a:cubicBezTo>
                  <a:cubicBezTo>
                    <a:pt x="424" y="593"/>
                    <a:pt x="546" y="471"/>
                    <a:pt x="546" y="320"/>
                  </a:cubicBezTo>
                  <a:cubicBezTo>
                    <a:pt x="546" y="168"/>
                    <a:pt x="426" y="47"/>
                    <a:pt x="273" y="43"/>
                  </a:cubicBezTo>
                  <a:cubicBezTo>
                    <a:pt x="154" y="40"/>
                    <a:pt x="94" y="99"/>
                    <a:pt x="56" y="150"/>
                  </a:cubicBezTo>
                  <a:cubicBezTo>
                    <a:pt x="49" y="159"/>
                    <a:pt x="36" y="160"/>
                    <a:pt x="28" y="154"/>
                  </a:cubicBezTo>
                  <a:cubicBezTo>
                    <a:pt x="19" y="147"/>
                    <a:pt x="17" y="134"/>
                    <a:pt x="24" y="126"/>
                  </a:cubicBezTo>
                  <a:cubicBezTo>
                    <a:pt x="65" y="71"/>
                    <a:pt x="135" y="0"/>
                    <a:pt x="274" y="3"/>
                  </a:cubicBezTo>
                  <a:cubicBezTo>
                    <a:pt x="449" y="7"/>
                    <a:pt x="586" y="146"/>
                    <a:pt x="586" y="320"/>
                  </a:cubicBezTo>
                  <a:cubicBezTo>
                    <a:pt x="586" y="493"/>
                    <a:pt x="446" y="633"/>
                    <a:pt x="273" y="63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 name="Freeform 144">
              <a:extLst>
                <a:ext uri="{FF2B5EF4-FFF2-40B4-BE49-F238E27FC236}">
                  <a16:creationId xmlns:a16="http://schemas.microsoft.com/office/drawing/2014/main" id="{A81EE840-B145-DD4C-A9B7-8BC34336503A}"/>
                </a:ext>
              </a:extLst>
            </p:cNvPr>
            <p:cNvSpPr>
              <a:spLocks/>
            </p:cNvSpPr>
            <p:nvPr/>
          </p:nvSpPr>
          <p:spPr bwMode="auto">
            <a:xfrm>
              <a:off x="1928" y="2615"/>
              <a:ext cx="274" cy="162"/>
            </a:xfrm>
            <a:custGeom>
              <a:avLst/>
              <a:gdLst>
                <a:gd name="T0" fmla="*/ 140 w 402"/>
                <a:gd name="T1" fmla="*/ 244 h 244"/>
                <a:gd name="T2" fmla="*/ 124 w 402"/>
                <a:gd name="T3" fmla="*/ 233 h 244"/>
                <a:gd name="T4" fmla="*/ 85 w 402"/>
                <a:gd name="T5" fmla="*/ 136 h 244"/>
                <a:gd name="T6" fmla="*/ 18 w 402"/>
                <a:gd name="T7" fmla="*/ 136 h 244"/>
                <a:gd name="T8" fmla="*/ 0 w 402"/>
                <a:gd name="T9" fmla="*/ 118 h 244"/>
                <a:gd name="T10" fmla="*/ 18 w 402"/>
                <a:gd name="T11" fmla="*/ 100 h 244"/>
                <a:gd name="T12" fmla="*/ 97 w 402"/>
                <a:gd name="T13" fmla="*/ 100 h 244"/>
                <a:gd name="T14" fmla="*/ 114 w 402"/>
                <a:gd name="T15" fmla="*/ 111 h 244"/>
                <a:gd name="T16" fmla="*/ 139 w 402"/>
                <a:gd name="T17" fmla="*/ 175 h 244"/>
                <a:gd name="T18" fmla="*/ 197 w 402"/>
                <a:gd name="T19" fmla="*/ 13 h 244"/>
                <a:gd name="T20" fmla="*/ 213 w 402"/>
                <a:gd name="T21" fmla="*/ 1 h 244"/>
                <a:gd name="T22" fmla="*/ 230 w 402"/>
                <a:gd name="T23" fmla="*/ 11 h 244"/>
                <a:gd name="T24" fmla="*/ 274 w 402"/>
                <a:gd name="T25" fmla="*/ 99 h 244"/>
                <a:gd name="T26" fmla="*/ 384 w 402"/>
                <a:gd name="T27" fmla="*/ 99 h 244"/>
                <a:gd name="T28" fmla="*/ 402 w 402"/>
                <a:gd name="T29" fmla="*/ 117 h 244"/>
                <a:gd name="T30" fmla="*/ 384 w 402"/>
                <a:gd name="T31" fmla="*/ 135 h 244"/>
                <a:gd name="T32" fmla="*/ 263 w 402"/>
                <a:gd name="T33" fmla="*/ 135 h 244"/>
                <a:gd name="T34" fmla="*/ 247 w 402"/>
                <a:gd name="T35" fmla="*/ 125 h 244"/>
                <a:gd name="T36" fmla="*/ 216 w 402"/>
                <a:gd name="T37" fmla="*/ 65 h 244"/>
                <a:gd name="T38" fmla="*/ 157 w 402"/>
                <a:gd name="T39" fmla="*/ 232 h 244"/>
                <a:gd name="T40" fmla="*/ 141 w 402"/>
                <a:gd name="T41" fmla="*/ 244 h 244"/>
                <a:gd name="T42" fmla="*/ 140 w 402"/>
                <a:gd name="T43"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2" h="244">
                  <a:moveTo>
                    <a:pt x="140" y="244"/>
                  </a:moveTo>
                  <a:cubicBezTo>
                    <a:pt x="133" y="244"/>
                    <a:pt x="126" y="240"/>
                    <a:pt x="124" y="233"/>
                  </a:cubicBezTo>
                  <a:cubicBezTo>
                    <a:pt x="85" y="136"/>
                    <a:pt x="85" y="136"/>
                    <a:pt x="85" y="136"/>
                  </a:cubicBezTo>
                  <a:cubicBezTo>
                    <a:pt x="18" y="136"/>
                    <a:pt x="18" y="136"/>
                    <a:pt x="18" y="136"/>
                  </a:cubicBezTo>
                  <a:cubicBezTo>
                    <a:pt x="8" y="136"/>
                    <a:pt x="0" y="128"/>
                    <a:pt x="0" y="118"/>
                  </a:cubicBezTo>
                  <a:cubicBezTo>
                    <a:pt x="0" y="108"/>
                    <a:pt x="8" y="100"/>
                    <a:pt x="18" y="100"/>
                  </a:cubicBezTo>
                  <a:cubicBezTo>
                    <a:pt x="97" y="100"/>
                    <a:pt x="97" y="100"/>
                    <a:pt x="97" y="100"/>
                  </a:cubicBezTo>
                  <a:cubicBezTo>
                    <a:pt x="104" y="100"/>
                    <a:pt x="111" y="104"/>
                    <a:pt x="114" y="111"/>
                  </a:cubicBezTo>
                  <a:cubicBezTo>
                    <a:pt x="139" y="175"/>
                    <a:pt x="139" y="175"/>
                    <a:pt x="139" y="175"/>
                  </a:cubicBezTo>
                  <a:cubicBezTo>
                    <a:pt x="197" y="13"/>
                    <a:pt x="197" y="13"/>
                    <a:pt x="197" y="13"/>
                  </a:cubicBezTo>
                  <a:cubicBezTo>
                    <a:pt x="199" y="6"/>
                    <a:pt x="205" y="1"/>
                    <a:pt x="213" y="1"/>
                  </a:cubicBezTo>
                  <a:cubicBezTo>
                    <a:pt x="220" y="0"/>
                    <a:pt x="226" y="4"/>
                    <a:pt x="230" y="11"/>
                  </a:cubicBezTo>
                  <a:cubicBezTo>
                    <a:pt x="274" y="99"/>
                    <a:pt x="274" y="99"/>
                    <a:pt x="274" y="99"/>
                  </a:cubicBezTo>
                  <a:cubicBezTo>
                    <a:pt x="384" y="99"/>
                    <a:pt x="384" y="99"/>
                    <a:pt x="384" y="99"/>
                  </a:cubicBezTo>
                  <a:cubicBezTo>
                    <a:pt x="394" y="99"/>
                    <a:pt x="402" y="107"/>
                    <a:pt x="402" y="117"/>
                  </a:cubicBezTo>
                  <a:cubicBezTo>
                    <a:pt x="402" y="127"/>
                    <a:pt x="394" y="135"/>
                    <a:pt x="384" y="135"/>
                  </a:cubicBezTo>
                  <a:cubicBezTo>
                    <a:pt x="263" y="135"/>
                    <a:pt x="263" y="135"/>
                    <a:pt x="263" y="135"/>
                  </a:cubicBezTo>
                  <a:cubicBezTo>
                    <a:pt x="256" y="135"/>
                    <a:pt x="250" y="131"/>
                    <a:pt x="247" y="125"/>
                  </a:cubicBezTo>
                  <a:cubicBezTo>
                    <a:pt x="216" y="65"/>
                    <a:pt x="216" y="65"/>
                    <a:pt x="216" y="65"/>
                  </a:cubicBezTo>
                  <a:cubicBezTo>
                    <a:pt x="157" y="232"/>
                    <a:pt x="157" y="232"/>
                    <a:pt x="157" y="232"/>
                  </a:cubicBezTo>
                  <a:cubicBezTo>
                    <a:pt x="155" y="239"/>
                    <a:pt x="148" y="244"/>
                    <a:pt x="141" y="244"/>
                  </a:cubicBezTo>
                  <a:cubicBezTo>
                    <a:pt x="141" y="244"/>
                    <a:pt x="140" y="244"/>
                    <a:pt x="140" y="24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 name="Oval 145">
              <a:extLst>
                <a:ext uri="{FF2B5EF4-FFF2-40B4-BE49-F238E27FC236}">
                  <a16:creationId xmlns:a16="http://schemas.microsoft.com/office/drawing/2014/main" id="{70E090CD-2B84-EE44-89A2-347FAAD00403}"/>
                </a:ext>
              </a:extLst>
            </p:cNvPr>
            <p:cNvSpPr>
              <a:spLocks noChangeArrowheads="1"/>
            </p:cNvSpPr>
            <p:nvPr/>
          </p:nvSpPr>
          <p:spPr bwMode="auto">
            <a:xfrm>
              <a:off x="2188" y="2641"/>
              <a:ext cx="108" cy="105"/>
            </a:xfrm>
            <a:prstGeom prst="ellipse">
              <a:avLst/>
            </a:pr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59" name="Group 58">
            <a:extLst>
              <a:ext uri="{FF2B5EF4-FFF2-40B4-BE49-F238E27FC236}">
                <a16:creationId xmlns:a16="http://schemas.microsoft.com/office/drawing/2014/main" id="{73EB5CEA-9514-4C42-84A7-AF539C887DFE}"/>
              </a:ext>
            </a:extLst>
          </p:cNvPr>
          <p:cNvGrpSpPr/>
          <p:nvPr/>
        </p:nvGrpSpPr>
        <p:grpSpPr>
          <a:xfrm>
            <a:off x="3946278" y="2484132"/>
            <a:ext cx="877410" cy="631936"/>
            <a:chOff x="4613275" y="65088"/>
            <a:chExt cx="1106488" cy="796925"/>
          </a:xfrm>
        </p:grpSpPr>
        <p:sp>
          <p:nvSpPr>
            <p:cNvPr id="60" name="Freeform 59">
              <a:extLst>
                <a:ext uri="{FF2B5EF4-FFF2-40B4-BE49-F238E27FC236}">
                  <a16:creationId xmlns:a16="http://schemas.microsoft.com/office/drawing/2014/main" id="{9AC32699-BF2D-EB47-BAC0-760155CCD8A6}"/>
                </a:ext>
              </a:extLst>
            </p:cNvPr>
            <p:cNvSpPr>
              <a:spLocks noEditPoints="1"/>
            </p:cNvSpPr>
            <p:nvPr/>
          </p:nvSpPr>
          <p:spPr bwMode="auto">
            <a:xfrm>
              <a:off x="5183188" y="130175"/>
              <a:ext cx="382588" cy="511175"/>
            </a:xfrm>
            <a:custGeom>
              <a:avLst/>
              <a:gdLst>
                <a:gd name="T0" fmla="*/ 562 w 590"/>
                <a:gd name="T1" fmla="*/ 34 h 788"/>
                <a:gd name="T2" fmla="*/ 578 w 590"/>
                <a:gd name="T3" fmla="*/ 172 h 788"/>
                <a:gd name="T4" fmla="*/ 458 w 590"/>
                <a:gd name="T5" fmla="*/ 222 h 788"/>
                <a:gd name="T6" fmla="*/ 398 w 590"/>
                <a:gd name="T7" fmla="*/ 107 h 788"/>
                <a:gd name="T8" fmla="*/ 479 w 590"/>
                <a:gd name="T9" fmla="*/ 2 h 788"/>
                <a:gd name="T10" fmla="*/ 475 w 590"/>
                <a:gd name="T11" fmla="*/ 52 h 788"/>
                <a:gd name="T12" fmla="*/ 446 w 590"/>
                <a:gd name="T13" fmla="*/ 132 h 788"/>
                <a:gd name="T14" fmla="*/ 481 w 590"/>
                <a:gd name="T15" fmla="*/ 182 h 788"/>
                <a:gd name="T16" fmla="*/ 536 w 590"/>
                <a:gd name="T17" fmla="*/ 153 h 788"/>
                <a:gd name="T18" fmla="*/ 527 w 590"/>
                <a:gd name="T19" fmla="*/ 65 h 788"/>
                <a:gd name="T20" fmla="*/ 375 w 590"/>
                <a:gd name="T21" fmla="*/ 283 h 788"/>
                <a:gd name="T22" fmla="*/ 459 w 590"/>
                <a:gd name="T23" fmla="*/ 366 h 788"/>
                <a:gd name="T24" fmla="*/ 416 w 590"/>
                <a:gd name="T25" fmla="*/ 496 h 788"/>
                <a:gd name="T26" fmla="*/ 300 w 590"/>
                <a:gd name="T27" fmla="*/ 481 h 788"/>
                <a:gd name="T28" fmla="*/ 287 w 590"/>
                <a:gd name="T29" fmla="*/ 332 h 788"/>
                <a:gd name="T30" fmla="*/ 375 w 590"/>
                <a:gd name="T31" fmla="*/ 283 h 788"/>
                <a:gd name="T32" fmla="*/ 333 w 590"/>
                <a:gd name="T33" fmla="*/ 347 h 788"/>
                <a:gd name="T34" fmla="*/ 327 w 590"/>
                <a:gd name="T35" fmla="*/ 440 h 788"/>
                <a:gd name="T36" fmla="*/ 380 w 590"/>
                <a:gd name="T37" fmla="*/ 464 h 788"/>
                <a:gd name="T38" fmla="*/ 416 w 590"/>
                <a:gd name="T39" fmla="*/ 398 h 788"/>
                <a:gd name="T40" fmla="*/ 384 w 590"/>
                <a:gd name="T41" fmla="*/ 334 h 788"/>
                <a:gd name="T42" fmla="*/ 130 w 590"/>
                <a:gd name="T43" fmla="*/ 563 h 788"/>
                <a:gd name="T44" fmla="*/ 193 w 590"/>
                <a:gd name="T45" fmla="*/ 670 h 788"/>
                <a:gd name="T46" fmla="*/ 111 w 590"/>
                <a:gd name="T47" fmla="*/ 785 h 788"/>
                <a:gd name="T48" fmla="*/ 6 w 590"/>
                <a:gd name="T49" fmla="*/ 709 h 788"/>
                <a:gd name="T50" fmla="*/ 47 w 590"/>
                <a:gd name="T51" fmla="*/ 573 h 788"/>
                <a:gd name="T52" fmla="*/ 503 w 590"/>
                <a:gd name="T53" fmla="*/ 557 h 788"/>
                <a:gd name="T54" fmla="*/ 586 w 590"/>
                <a:gd name="T55" fmla="*/ 640 h 788"/>
                <a:gd name="T56" fmla="*/ 544 w 590"/>
                <a:gd name="T57" fmla="*/ 770 h 788"/>
                <a:gd name="T58" fmla="*/ 428 w 590"/>
                <a:gd name="T59" fmla="*/ 755 h 788"/>
                <a:gd name="T60" fmla="*/ 414 w 590"/>
                <a:gd name="T61" fmla="*/ 605 h 788"/>
                <a:gd name="T62" fmla="*/ 503 w 590"/>
                <a:gd name="T63" fmla="*/ 557 h 788"/>
                <a:gd name="T64" fmla="*/ 64 w 590"/>
                <a:gd name="T65" fmla="*/ 620 h 788"/>
                <a:gd name="T66" fmla="*/ 59 w 590"/>
                <a:gd name="T67" fmla="*/ 714 h 788"/>
                <a:gd name="T68" fmla="*/ 111 w 590"/>
                <a:gd name="T69" fmla="*/ 737 h 788"/>
                <a:gd name="T70" fmla="*/ 147 w 590"/>
                <a:gd name="T71" fmla="*/ 671 h 788"/>
                <a:gd name="T72" fmla="*/ 116 w 590"/>
                <a:gd name="T73" fmla="*/ 607 h 788"/>
                <a:gd name="T74" fmla="*/ 474 w 590"/>
                <a:gd name="T75" fmla="*/ 608 h 788"/>
                <a:gd name="T76" fmla="*/ 446 w 590"/>
                <a:gd name="T77" fmla="*/ 687 h 788"/>
                <a:gd name="T78" fmla="*/ 480 w 590"/>
                <a:gd name="T79" fmla="*/ 738 h 788"/>
                <a:gd name="T80" fmla="*/ 535 w 590"/>
                <a:gd name="T81" fmla="*/ 708 h 788"/>
                <a:gd name="T82" fmla="*/ 527 w 590"/>
                <a:gd name="T83" fmla="*/ 62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0" h="788">
                  <a:moveTo>
                    <a:pt x="503" y="1"/>
                  </a:moveTo>
                  <a:cubicBezTo>
                    <a:pt x="511" y="2"/>
                    <a:pt x="519" y="4"/>
                    <a:pt x="527" y="8"/>
                  </a:cubicBezTo>
                  <a:cubicBezTo>
                    <a:pt x="541" y="14"/>
                    <a:pt x="553" y="23"/>
                    <a:pt x="562" y="34"/>
                  </a:cubicBezTo>
                  <a:cubicBezTo>
                    <a:pt x="574" y="49"/>
                    <a:pt x="582" y="66"/>
                    <a:pt x="587" y="84"/>
                  </a:cubicBezTo>
                  <a:cubicBezTo>
                    <a:pt x="589" y="95"/>
                    <a:pt x="590" y="105"/>
                    <a:pt x="590" y="114"/>
                  </a:cubicBezTo>
                  <a:cubicBezTo>
                    <a:pt x="590" y="136"/>
                    <a:pt x="586" y="154"/>
                    <a:pt x="578" y="172"/>
                  </a:cubicBezTo>
                  <a:cubicBezTo>
                    <a:pt x="570" y="189"/>
                    <a:pt x="559" y="203"/>
                    <a:pt x="544" y="214"/>
                  </a:cubicBezTo>
                  <a:cubicBezTo>
                    <a:pt x="533" y="222"/>
                    <a:pt x="521" y="227"/>
                    <a:pt x="508" y="230"/>
                  </a:cubicBezTo>
                  <a:cubicBezTo>
                    <a:pt x="490" y="232"/>
                    <a:pt x="474" y="230"/>
                    <a:pt x="458" y="222"/>
                  </a:cubicBezTo>
                  <a:cubicBezTo>
                    <a:pt x="446" y="217"/>
                    <a:pt x="436" y="209"/>
                    <a:pt x="428" y="199"/>
                  </a:cubicBezTo>
                  <a:cubicBezTo>
                    <a:pt x="416" y="186"/>
                    <a:pt x="408" y="171"/>
                    <a:pt x="403" y="153"/>
                  </a:cubicBezTo>
                  <a:cubicBezTo>
                    <a:pt x="398" y="138"/>
                    <a:pt x="397" y="123"/>
                    <a:pt x="398" y="107"/>
                  </a:cubicBezTo>
                  <a:cubicBezTo>
                    <a:pt x="400" y="87"/>
                    <a:pt x="405" y="68"/>
                    <a:pt x="415" y="50"/>
                  </a:cubicBezTo>
                  <a:cubicBezTo>
                    <a:pt x="422" y="38"/>
                    <a:pt x="432" y="27"/>
                    <a:pt x="444" y="18"/>
                  </a:cubicBezTo>
                  <a:cubicBezTo>
                    <a:pt x="454" y="10"/>
                    <a:pt x="466" y="4"/>
                    <a:pt x="479" y="2"/>
                  </a:cubicBezTo>
                  <a:cubicBezTo>
                    <a:pt x="487" y="1"/>
                    <a:pt x="495" y="0"/>
                    <a:pt x="503" y="1"/>
                  </a:cubicBezTo>
                  <a:close/>
                  <a:moveTo>
                    <a:pt x="496" y="46"/>
                  </a:moveTo>
                  <a:cubicBezTo>
                    <a:pt x="488" y="46"/>
                    <a:pt x="481" y="48"/>
                    <a:pt x="475" y="52"/>
                  </a:cubicBezTo>
                  <a:cubicBezTo>
                    <a:pt x="469" y="56"/>
                    <a:pt x="465" y="60"/>
                    <a:pt x="461" y="65"/>
                  </a:cubicBezTo>
                  <a:cubicBezTo>
                    <a:pt x="456" y="72"/>
                    <a:pt x="452" y="79"/>
                    <a:pt x="449" y="87"/>
                  </a:cubicBezTo>
                  <a:cubicBezTo>
                    <a:pt x="444" y="102"/>
                    <a:pt x="443" y="117"/>
                    <a:pt x="446" y="132"/>
                  </a:cubicBezTo>
                  <a:cubicBezTo>
                    <a:pt x="447" y="141"/>
                    <a:pt x="451" y="150"/>
                    <a:pt x="455" y="158"/>
                  </a:cubicBezTo>
                  <a:cubicBezTo>
                    <a:pt x="459" y="164"/>
                    <a:pt x="463" y="169"/>
                    <a:pt x="468" y="174"/>
                  </a:cubicBezTo>
                  <a:cubicBezTo>
                    <a:pt x="472" y="177"/>
                    <a:pt x="476" y="180"/>
                    <a:pt x="481" y="182"/>
                  </a:cubicBezTo>
                  <a:cubicBezTo>
                    <a:pt x="490" y="186"/>
                    <a:pt x="499" y="186"/>
                    <a:pt x="508" y="182"/>
                  </a:cubicBezTo>
                  <a:cubicBezTo>
                    <a:pt x="513" y="180"/>
                    <a:pt x="517" y="177"/>
                    <a:pt x="521" y="173"/>
                  </a:cubicBezTo>
                  <a:cubicBezTo>
                    <a:pt x="527" y="167"/>
                    <a:pt x="532" y="160"/>
                    <a:pt x="536" y="153"/>
                  </a:cubicBezTo>
                  <a:cubicBezTo>
                    <a:pt x="541" y="141"/>
                    <a:pt x="543" y="128"/>
                    <a:pt x="544" y="116"/>
                  </a:cubicBezTo>
                  <a:cubicBezTo>
                    <a:pt x="544" y="107"/>
                    <a:pt x="542" y="98"/>
                    <a:pt x="540" y="90"/>
                  </a:cubicBezTo>
                  <a:cubicBezTo>
                    <a:pt x="537" y="81"/>
                    <a:pt x="533" y="73"/>
                    <a:pt x="527" y="65"/>
                  </a:cubicBezTo>
                  <a:cubicBezTo>
                    <a:pt x="523" y="60"/>
                    <a:pt x="518" y="55"/>
                    <a:pt x="512" y="52"/>
                  </a:cubicBezTo>
                  <a:cubicBezTo>
                    <a:pt x="507" y="49"/>
                    <a:pt x="502" y="47"/>
                    <a:pt x="496" y="46"/>
                  </a:cubicBezTo>
                  <a:close/>
                  <a:moveTo>
                    <a:pt x="375" y="283"/>
                  </a:moveTo>
                  <a:cubicBezTo>
                    <a:pt x="383" y="284"/>
                    <a:pt x="391" y="286"/>
                    <a:pt x="399" y="290"/>
                  </a:cubicBezTo>
                  <a:cubicBezTo>
                    <a:pt x="413" y="296"/>
                    <a:pt x="425" y="305"/>
                    <a:pt x="434" y="316"/>
                  </a:cubicBezTo>
                  <a:cubicBezTo>
                    <a:pt x="446" y="331"/>
                    <a:pt x="454" y="348"/>
                    <a:pt x="459" y="366"/>
                  </a:cubicBezTo>
                  <a:cubicBezTo>
                    <a:pt x="461" y="377"/>
                    <a:pt x="463" y="387"/>
                    <a:pt x="462" y="396"/>
                  </a:cubicBezTo>
                  <a:cubicBezTo>
                    <a:pt x="463" y="418"/>
                    <a:pt x="458" y="436"/>
                    <a:pt x="450" y="454"/>
                  </a:cubicBezTo>
                  <a:cubicBezTo>
                    <a:pt x="442" y="471"/>
                    <a:pt x="431" y="485"/>
                    <a:pt x="416" y="496"/>
                  </a:cubicBezTo>
                  <a:cubicBezTo>
                    <a:pt x="405" y="504"/>
                    <a:pt x="393" y="509"/>
                    <a:pt x="380" y="512"/>
                  </a:cubicBezTo>
                  <a:cubicBezTo>
                    <a:pt x="362" y="514"/>
                    <a:pt x="346" y="512"/>
                    <a:pt x="330" y="504"/>
                  </a:cubicBezTo>
                  <a:cubicBezTo>
                    <a:pt x="318" y="499"/>
                    <a:pt x="308" y="491"/>
                    <a:pt x="300" y="481"/>
                  </a:cubicBezTo>
                  <a:cubicBezTo>
                    <a:pt x="288" y="468"/>
                    <a:pt x="280" y="453"/>
                    <a:pt x="275" y="435"/>
                  </a:cubicBezTo>
                  <a:cubicBezTo>
                    <a:pt x="271" y="420"/>
                    <a:pt x="269" y="405"/>
                    <a:pt x="270" y="389"/>
                  </a:cubicBezTo>
                  <a:cubicBezTo>
                    <a:pt x="272" y="369"/>
                    <a:pt x="277" y="350"/>
                    <a:pt x="287" y="332"/>
                  </a:cubicBezTo>
                  <a:cubicBezTo>
                    <a:pt x="294" y="320"/>
                    <a:pt x="304" y="309"/>
                    <a:pt x="316" y="300"/>
                  </a:cubicBezTo>
                  <a:cubicBezTo>
                    <a:pt x="326" y="292"/>
                    <a:pt x="338" y="286"/>
                    <a:pt x="351" y="284"/>
                  </a:cubicBezTo>
                  <a:cubicBezTo>
                    <a:pt x="359" y="283"/>
                    <a:pt x="367" y="282"/>
                    <a:pt x="375" y="283"/>
                  </a:cubicBezTo>
                  <a:close/>
                  <a:moveTo>
                    <a:pt x="368" y="328"/>
                  </a:moveTo>
                  <a:cubicBezTo>
                    <a:pt x="360" y="328"/>
                    <a:pt x="353" y="330"/>
                    <a:pt x="347" y="334"/>
                  </a:cubicBezTo>
                  <a:cubicBezTo>
                    <a:pt x="341" y="338"/>
                    <a:pt x="337" y="342"/>
                    <a:pt x="333" y="347"/>
                  </a:cubicBezTo>
                  <a:cubicBezTo>
                    <a:pt x="328" y="354"/>
                    <a:pt x="324" y="361"/>
                    <a:pt x="321" y="369"/>
                  </a:cubicBezTo>
                  <a:cubicBezTo>
                    <a:pt x="316" y="384"/>
                    <a:pt x="315" y="399"/>
                    <a:pt x="318" y="414"/>
                  </a:cubicBezTo>
                  <a:cubicBezTo>
                    <a:pt x="319" y="423"/>
                    <a:pt x="323" y="432"/>
                    <a:pt x="327" y="440"/>
                  </a:cubicBezTo>
                  <a:cubicBezTo>
                    <a:pt x="331" y="446"/>
                    <a:pt x="335" y="451"/>
                    <a:pt x="340" y="456"/>
                  </a:cubicBezTo>
                  <a:cubicBezTo>
                    <a:pt x="344" y="459"/>
                    <a:pt x="348" y="462"/>
                    <a:pt x="353" y="464"/>
                  </a:cubicBezTo>
                  <a:cubicBezTo>
                    <a:pt x="362" y="468"/>
                    <a:pt x="371" y="468"/>
                    <a:pt x="380" y="464"/>
                  </a:cubicBezTo>
                  <a:cubicBezTo>
                    <a:pt x="385" y="462"/>
                    <a:pt x="389" y="459"/>
                    <a:pt x="393" y="455"/>
                  </a:cubicBezTo>
                  <a:cubicBezTo>
                    <a:pt x="399" y="449"/>
                    <a:pt x="404" y="443"/>
                    <a:pt x="408" y="435"/>
                  </a:cubicBezTo>
                  <a:cubicBezTo>
                    <a:pt x="413" y="423"/>
                    <a:pt x="415" y="411"/>
                    <a:pt x="416" y="398"/>
                  </a:cubicBezTo>
                  <a:cubicBezTo>
                    <a:pt x="416" y="389"/>
                    <a:pt x="414" y="380"/>
                    <a:pt x="412" y="372"/>
                  </a:cubicBezTo>
                  <a:cubicBezTo>
                    <a:pt x="409" y="363"/>
                    <a:pt x="405" y="355"/>
                    <a:pt x="399" y="347"/>
                  </a:cubicBezTo>
                  <a:cubicBezTo>
                    <a:pt x="395" y="342"/>
                    <a:pt x="390" y="337"/>
                    <a:pt x="384" y="334"/>
                  </a:cubicBezTo>
                  <a:cubicBezTo>
                    <a:pt x="380" y="331"/>
                    <a:pt x="374" y="329"/>
                    <a:pt x="368" y="328"/>
                  </a:cubicBezTo>
                  <a:close/>
                  <a:moveTo>
                    <a:pt x="107" y="557"/>
                  </a:moveTo>
                  <a:cubicBezTo>
                    <a:pt x="115" y="557"/>
                    <a:pt x="123" y="560"/>
                    <a:pt x="130" y="563"/>
                  </a:cubicBezTo>
                  <a:cubicBezTo>
                    <a:pt x="144" y="569"/>
                    <a:pt x="156" y="578"/>
                    <a:pt x="166" y="590"/>
                  </a:cubicBezTo>
                  <a:cubicBezTo>
                    <a:pt x="178" y="605"/>
                    <a:pt x="186" y="621"/>
                    <a:pt x="190" y="640"/>
                  </a:cubicBezTo>
                  <a:cubicBezTo>
                    <a:pt x="192" y="650"/>
                    <a:pt x="194" y="661"/>
                    <a:pt x="193" y="670"/>
                  </a:cubicBezTo>
                  <a:cubicBezTo>
                    <a:pt x="194" y="691"/>
                    <a:pt x="190" y="710"/>
                    <a:pt x="181" y="728"/>
                  </a:cubicBezTo>
                  <a:cubicBezTo>
                    <a:pt x="173" y="744"/>
                    <a:pt x="162" y="759"/>
                    <a:pt x="147" y="770"/>
                  </a:cubicBezTo>
                  <a:cubicBezTo>
                    <a:pt x="136" y="778"/>
                    <a:pt x="124" y="783"/>
                    <a:pt x="111" y="785"/>
                  </a:cubicBezTo>
                  <a:cubicBezTo>
                    <a:pt x="94" y="788"/>
                    <a:pt x="77" y="785"/>
                    <a:pt x="61" y="778"/>
                  </a:cubicBezTo>
                  <a:cubicBezTo>
                    <a:pt x="50" y="772"/>
                    <a:pt x="40" y="765"/>
                    <a:pt x="31" y="755"/>
                  </a:cubicBezTo>
                  <a:cubicBezTo>
                    <a:pt x="19" y="741"/>
                    <a:pt x="11" y="726"/>
                    <a:pt x="6" y="709"/>
                  </a:cubicBezTo>
                  <a:cubicBezTo>
                    <a:pt x="2" y="694"/>
                    <a:pt x="0" y="678"/>
                    <a:pt x="1" y="662"/>
                  </a:cubicBezTo>
                  <a:cubicBezTo>
                    <a:pt x="3" y="642"/>
                    <a:pt x="8" y="623"/>
                    <a:pt x="18" y="605"/>
                  </a:cubicBezTo>
                  <a:cubicBezTo>
                    <a:pt x="26" y="593"/>
                    <a:pt x="35" y="582"/>
                    <a:pt x="47" y="573"/>
                  </a:cubicBezTo>
                  <a:cubicBezTo>
                    <a:pt x="57" y="565"/>
                    <a:pt x="69" y="560"/>
                    <a:pt x="82" y="557"/>
                  </a:cubicBezTo>
                  <a:cubicBezTo>
                    <a:pt x="90" y="556"/>
                    <a:pt x="99" y="556"/>
                    <a:pt x="107" y="557"/>
                  </a:cubicBezTo>
                  <a:close/>
                  <a:moveTo>
                    <a:pt x="503" y="557"/>
                  </a:moveTo>
                  <a:cubicBezTo>
                    <a:pt x="511" y="557"/>
                    <a:pt x="519" y="560"/>
                    <a:pt x="527" y="563"/>
                  </a:cubicBezTo>
                  <a:cubicBezTo>
                    <a:pt x="541" y="569"/>
                    <a:pt x="552" y="578"/>
                    <a:pt x="562" y="590"/>
                  </a:cubicBezTo>
                  <a:cubicBezTo>
                    <a:pt x="574" y="605"/>
                    <a:pt x="582" y="621"/>
                    <a:pt x="586" y="640"/>
                  </a:cubicBezTo>
                  <a:cubicBezTo>
                    <a:pt x="589" y="650"/>
                    <a:pt x="590" y="661"/>
                    <a:pt x="590" y="670"/>
                  </a:cubicBezTo>
                  <a:cubicBezTo>
                    <a:pt x="590" y="691"/>
                    <a:pt x="586" y="710"/>
                    <a:pt x="578" y="728"/>
                  </a:cubicBezTo>
                  <a:cubicBezTo>
                    <a:pt x="570" y="744"/>
                    <a:pt x="559" y="759"/>
                    <a:pt x="544" y="770"/>
                  </a:cubicBezTo>
                  <a:cubicBezTo>
                    <a:pt x="533" y="778"/>
                    <a:pt x="521" y="783"/>
                    <a:pt x="507" y="785"/>
                  </a:cubicBezTo>
                  <a:cubicBezTo>
                    <a:pt x="490" y="788"/>
                    <a:pt x="473" y="785"/>
                    <a:pt x="458" y="778"/>
                  </a:cubicBezTo>
                  <a:cubicBezTo>
                    <a:pt x="446" y="772"/>
                    <a:pt x="436" y="765"/>
                    <a:pt x="428" y="755"/>
                  </a:cubicBezTo>
                  <a:cubicBezTo>
                    <a:pt x="416" y="741"/>
                    <a:pt x="407" y="726"/>
                    <a:pt x="402" y="709"/>
                  </a:cubicBezTo>
                  <a:cubicBezTo>
                    <a:pt x="398" y="694"/>
                    <a:pt x="397" y="678"/>
                    <a:pt x="397" y="662"/>
                  </a:cubicBezTo>
                  <a:cubicBezTo>
                    <a:pt x="399" y="642"/>
                    <a:pt x="404" y="623"/>
                    <a:pt x="414" y="605"/>
                  </a:cubicBezTo>
                  <a:cubicBezTo>
                    <a:pt x="422" y="593"/>
                    <a:pt x="431" y="582"/>
                    <a:pt x="443" y="573"/>
                  </a:cubicBezTo>
                  <a:cubicBezTo>
                    <a:pt x="454" y="565"/>
                    <a:pt x="466" y="560"/>
                    <a:pt x="478" y="557"/>
                  </a:cubicBezTo>
                  <a:cubicBezTo>
                    <a:pt x="487" y="556"/>
                    <a:pt x="495" y="556"/>
                    <a:pt x="503" y="557"/>
                  </a:cubicBezTo>
                  <a:close/>
                  <a:moveTo>
                    <a:pt x="99" y="602"/>
                  </a:moveTo>
                  <a:cubicBezTo>
                    <a:pt x="91" y="602"/>
                    <a:pt x="84" y="604"/>
                    <a:pt x="78" y="608"/>
                  </a:cubicBezTo>
                  <a:cubicBezTo>
                    <a:pt x="73" y="611"/>
                    <a:pt x="68" y="615"/>
                    <a:pt x="64" y="620"/>
                  </a:cubicBezTo>
                  <a:cubicBezTo>
                    <a:pt x="59" y="627"/>
                    <a:pt x="55" y="634"/>
                    <a:pt x="52" y="643"/>
                  </a:cubicBezTo>
                  <a:cubicBezTo>
                    <a:pt x="48" y="658"/>
                    <a:pt x="47" y="672"/>
                    <a:pt x="49" y="687"/>
                  </a:cubicBezTo>
                  <a:cubicBezTo>
                    <a:pt x="51" y="697"/>
                    <a:pt x="54" y="706"/>
                    <a:pt x="59" y="714"/>
                  </a:cubicBezTo>
                  <a:cubicBezTo>
                    <a:pt x="62" y="720"/>
                    <a:pt x="66" y="725"/>
                    <a:pt x="71" y="730"/>
                  </a:cubicBezTo>
                  <a:cubicBezTo>
                    <a:pt x="75" y="733"/>
                    <a:pt x="79" y="736"/>
                    <a:pt x="84" y="738"/>
                  </a:cubicBezTo>
                  <a:cubicBezTo>
                    <a:pt x="93" y="741"/>
                    <a:pt x="102" y="741"/>
                    <a:pt x="111" y="737"/>
                  </a:cubicBezTo>
                  <a:cubicBezTo>
                    <a:pt x="116" y="735"/>
                    <a:pt x="121" y="732"/>
                    <a:pt x="125" y="729"/>
                  </a:cubicBezTo>
                  <a:cubicBezTo>
                    <a:pt x="131" y="723"/>
                    <a:pt x="135" y="716"/>
                    <a:pt x="139" y="708"/>
                  </a:cubicBezTo>
                  <a:cubicBezTo>
                    <a:pt x="144" y="697"/>
                    <a:pt x="147" y="684"/>
                    <a:pt x="147" y="671"/>
                  </a:cubicBezTo>
                  <a:cubicBezTo>
                    <a:pt x="147" y="662"/>
                    <a:pt x="146" y="654"/>
                    <a:pt x="143" y="646"/>
                  </a:cubicBezTo>
                  <a:cubicBezTo>
                    <a:pt x="141" y="637"/>
                    <a:pt x="137" y="628"/>
                    <a:pt x="131" y="621"/>
                  </a:cubicBezTo>
                  <a:cubicBezTo>
                    <a:pt x="127" y="615"/>
                    <a:pt x="122" y="610"/>
                    <a:pt x="116" y="607"/>
                  </a:cubicBezTo>
                  <a:cubicBezTo>
                    <a:pt x="111" y="604"/>
                    <a:pt x="105" y="602"/>
                    <a:pt x="99" y="602"/>
                  </a:cubicBezTo>
                  <a:close/>
                  <a:moveTo>
                    <a:pt x="495" y="602"/>
                  </a:moveTo>
                  <a:cubicBezTo>
                    <a:pt x="488" y="602"/>
                    <a:pt x="481" y="604"/>
                    <a:pt x="474" y="608"/>
                  </a:cubicBezTo>
                  <a:cubicBezTo>
                    <a:pt x="469" y="611"/>
                    <a:pt x="464" y="615"/>
                    <a:pt x="461" y="620"/>
                  </a:cubicBezTo>
                  <a:cubicBezTo>
                    <a:pt x="455" y="627"/>
                    <a:pt x="451" y="634"/>
                    <a:pt x="449" y="643"/>
                  </a:cubicBezTo>
                  <a:cubicBezTo>
                    <a:pt x="444" y="658"/>
                    <a:pt x="443" y="672"/>
                    <a:pt x="446" y="687"/>
                  </a:cubicBezTo>
                  <a:cubicBezTo>
                    <a:pt x="447" y="697"/>
                    <a:pt x="450" y="706"/>
                    <a:pt x="455" y="714"/>
                  </a:cubicBezTo>
                  <a:cubicBezTo>
                    <a:pt x="458" y="720"/>
                    <a:pt x="462" y="725"/>
                    <a:pt x="468" y="730"/>
                  </a:cubicBezTo>
                  <a:cubicBezTo>
                    <a:pt x="471" y="733"/>
                    <a:pt x="476" y="736"/>
                    <a:pt x="480" y="738"/>
                  </a:cubicBezTo>
                  <a:cubicBezTo>
                    <a:pt x="489" y="741"/>
                    <a:pt x="498" y="741"/>
                    <a:pt x="508" y="737"/>
                  </a:cubicBezTo>
                  <a:cubicBezTo>
                    <a:pt x="513" y="735"/>
                    <a:pt x="517" y="732"/>
                    <a:pt x="521" y="729"/>
                  </a:cubicBezTo>
                  <a:cubicBezTo>
                    <a:pt x="527" y="723"/>
                    <a:pt x="532" y="716"/>
                    <a:pt x="535" y="708"/>
                  </a:cubicBezTo>
                  <a:cubicBezTo>
                    <a:pt x="541" y="697"/>
                    <a:pt x="543" y="684"/>
                    <a:pt x="543" y="671"/>
                  </a:cubicBezTo>
                  <a:cubicBezTo>
                    <a:pt x="543" y="662"/>
                    <a:pt x="542" y="654"/>
                    <a:pt x="540" y="646"/>
                  </a:cubicBezTo>
                  <a:cubicBezTo>
                    <a:pt x="537" y="637"/>
                    <a:pt x="533" y="628"/>
                    <a:pt x="527" y="621"/>
                  </a:cubicBezTo>
                  <a:cubicBezTo>
                    <a:pt x="523" y="615"/>
                    <a:pt x="518" y="610"/>
                    <a:pt x="512" y="607"/>
                  </a:cubicBezTo>
                  <a:cubicBezTo>
                    <a:pt x="507" y="604"/>
                    <a:pt x="501" y="602"/>
                    <a:pt x="495" y="60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1" name="Freeform 60">
              <a:extLst>
                <a:ext uri="{FF2B5EF4-FFF2-40B4-BE49-F238E27FC236}">
                  <a16:creationId xmlns:a16="http://schemas.microsoft.com/office/drawing/2014/main" id="{DDC2A72B-D40F-C046-891E-D9CEF8039395}"/>
                </a:ext>
              </a:extLst>
            </p:cNvPr>
            <p:cNvSpPr>
              <a:spLocks noEditPoints="1"/>
            </p:cNvSpPr>
            <p:nvPr/>
          </p:nvSpPr>
          <p:spPr bwMode="auto">
            <a:xfrm>
              <a:off x="5197475" y="130175"/>
              <a:ext cx="522288" cy="511175"/>
            </a:xfrm>
            <a:custGeom>
              <a:avLst/>
              <a:gdLst>
                <a:gd name="T0" fmla="*/ 94 w 805"/>
                <a:gd name="T1" fmla="*/ 23 h 785"/>
                <a:gd name="T2" fmla="*/ 94 w 805"/>
                <a:gd name="T3" fmla="*/ 179 h 785"/>
                <a:gd name="T4" fmla="*/ 139 w 805"/>
                <a:gd name="T5" fmla="*/ 198 h 785"/>
                <a:gd name="T6" fmla="*/ 21 w 805"/>
                <a:gd name="T7" fmla="*/ 227 h 785"/>
                <a:gd name="T8" fmla="*/ 43 w 805"/>
                <a:gd name="T9" fmla="*/ 182 h 785"/>
                <a:gd name="T10" fmla="*/ 48 w 805"/>
                <a:gd name="T11" fmla="*/ 172 h 785"/>
                <a:gd name="T12" fmla="*/ 44 w 805"/>
                <a:gd name="T13" fmla="*/ 45 h 785"/>
                <a:gd name="T14" fmla="*/ 27 w 805"/>
                <a:gd name="T15" fmla="*/ 1 h 785"/>
                <a:gd name="T16" fmla="*/ 266 w 805"/>
                <a:gd name="T17" fmla="*/ 0 h 785"/>
                <a:gd name="T18" fmla="*/ 285 w 805"/>
                <a:gd name="T19" fmla="*/ 101 h 785"/>
                <a:gd name="T20" fmla="*/ 296 w 805"/>
                <a:gd name="T21" fmla="*/ 182 h 785"/>
                <a:gd name="T22" fmla="*/ 304 w 805"/>
                <a:gd name="T23" fmla="*/ 227 h 785"/>
                <a:gd name="T24" fmla="*/ 205 w 805"/>
                <a:gd name="T25" fmla="*/ 184 h 785"/>
                <a:gd name="T26" fmla="*/ 238 w 805"/>
                <a:gd name="T27" fmla="*/ 180 h 785"/>
                <a:gd name="T28" fmla="*/ 238 w 805"/>
                <a:gd name="T29" fmla="*/ 47 h 785"/>
                <a:gd name="T30" fmla="*/ 217 w 805"/>
                <a:gd name="T31" fmla="*/ 45 h 785"/>
                <a:gd name="T32" fmla="*/ 257 w 805"/>
                <a:gd name="T33" fmla="*/ 0 h 785"/>
                <a:gd name="T34" fmla="*/ 175 w 805"/>
                <a:gd name="T35" fmla="*/ 307 h 785"/>
                <a:gd name="T36" fmla="*/ 175 w 805"/>
                <a:gd name="T37" fmla="*/ 462 h 785"/>
                <a:gd name="T38" fmla="*/ 219 w 805"/>
                <a:gd name="T39" fmla="*/ 481 h 785"/>
                <a:gd name="T40" fmla="*/ 101 w 805"/>
                <a:gd name="T41" fmla="*/ 510 h 785"/>
                <a:gd name="T42" fmla="*/ 123 w 805"/>
                <a:gd name="T43" fmla="*/ 465 h 785"/>
                <a:gd name="T44" fmla="*/ 128 w 805"/>
                <a:gd name="T45" fmla="*/ 455 h 785"/>
                <a:gd name="T46" fmla="*/ 125 w 805"/>
                <a:gd name="T47" fmla="*/ 328 h 785"/>
                <a:gd name="T48" fmla="*/ 108 w 805"/>
                <a:gd name="T49" fmla="*/ 284 h 785"/>
                <a:gd name="T50" fmla="*/ 541 w 805"/>
                <a:gd name="T51" fmla="*/ 283 h 785"/>
                <a:gd name="T52" fmla="*/ 560 w 805"/>
                <a:gd name="T53" fmla="*/ 384 h 785"/>
                <a:gd name="T54" fmla="*/ 571 w 805"/>
                <a:gd name="T55" fmla="*/ 465 h 785"/>
                <a:gd name="T56" fmla="*/ 579 w 805"/>
                <a:gd name="T57" fmla="*/ 511 h 785"/>
                <a:gd name="T58" fmla="*/ 480 w 805"/>
                <a:gd name="T59" fmla="*/ 467 h 785"/>
                <a:gd name="T60" fmla="*/ 514 w 805"/>
                <a:gd name="T61" fmla="*/ 464 h 785"/>
                <a:gd name="T62" fmla="*/ 514 w 805"/>
                <a:gd name="T63" fmla="*/ 330 h 785"/>
                <a:gd name="T64" fmla="*/ 493 w 805"/>
                <a:gd name="T65" fmla="*/ 329 h 785"/>
                <a:gd name="T66" fmla="*/ 533 w 805"/>
                <a:gd name="T67" fmla="*/ 283 h 785"/>
                <a:gd name="T68" fmla="*/ 756 w 805"/>
                <a:gd name="T69" fmla="*/ 307 h 785"/>
                <a:gd name="T70" fmla="*/ 756 w 805"/>
                <a:gd name="T71" fmla="*/ 462 h 785"/>
                <a:gd name="T72" fmla="*/ 800 w 805"/>
                <a:gd name="T73" fmla="*/ 481 h 785"/>
                <a:gd name="T74" fmla="*/ 683 w 805"/>
                <a:gd name="T75" fmla="*/ 510 h 785"/>
                <a:gd name="T76" fmla="*/ 705 w 805"/>
                <a:gd name="T77" fmla="*/ 465 h 785"/>
                <a:gd name="T78" fmla="*/ 710 w 805"/>
                <a:gd name="T79" fmla="*/ 455 h 785"/>
                <a:gd name="T80" fmla="*/ 706 w 805"/>
                <a:gd name="T81" fmla="*/ 328 h 785"/>
                <a:gd name="T82" fmla="*/ 689 w 805"/>
                <a:gd name="T83" fmla="*/ 284 h 785"/>
                <a:gd name="T84" fmla="*/ 281 w 805"/>
                <a:gd name="T85" fmla="*/ 558 h 785"/>
                <a:gd name="T86" fmla="*/ 300 w 805"/>
                <a:gd name="T87" fmla="*/ 658 h 785"/>
                <a:gd name="T88" fmla="*/ 311 w 805"/>
                <a:gd name="T89" fmla="*/ 740 h 785"/>
                <a:gd name="T90" fmla="*/ 319 w 805"/>
                <a:gd name="T91" fmla="*/ 785 h 785"/>
                <a:gd name="T92" fmla="*/ 220 w 805"/>
                <a:gd name="T93" fmla="*/ 742 h 785"/>
                <a:gd name="T94" fmla="*/ 253 w 805"/>
                <a:gd name="T95" fmla="*/ 738 h 785"/>
                <a:gd name="T96" fmla="*/ 253 w 805"/>
                <a:gd name="T97" fmla="*/ 605 h 785"/>
                <a:gd name="T98" fmla="*/ 232 w 805"/>
                <a:gd name="T99" fmla="*/ 603 h 785"/>
                <a:gd name="T100" fmla="*/ 273 w 805"/>
                <a:gd name="T101" fmla="*/ 557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5" h="785">
                  <a:moveTo>
                    <a:pt x="67" y="0"/>
                  </a:moveTo>
                  <a:cubicBezTo>
                    <a:pt x="70" y="0"/>
                    <a:pt x="73" y="0"/>
                    <a:pt x="75" y="0"/>
                  </a:cubicBezTo>
                  <a:cubicBezTo>
                    <a:pt x="85" y="1"/>
                    <a:pt x="94" y="10"/>
                    <a:pt x="94" y="20"/>
                  </a:cubicBezTo>
                  <a:cubicBezTo>
                    <a:pt x="94" y="22"/>
                    <a:pt x="94" y="23"/>
                    <a:pt x="94" y="23"/>
                  </a:cubicBezTo>
                  <a:cubicBezTo>
                    <a:pt x="94" y="49"/>
                    <a:pt x="94" y="75"/>
                    <a:pt x="94" y="101"/>
                  </a:cubicBezTo>
                  <a:cubicBezTo>
                    <a:pt x="94" y="101"/>
                    <a:pt x="94" y="101"/>
                    <a:pt x="94" y="101"/>
                  </a:cubicBezTo>
                  <a:cubicBezTo>
                    <a:pt x="94" y="124"/>
                    <a:pt x="94" y="148"/>
                    <a:pt x="94" y="171"/>
                  </a:cubicBezTo>
                  <a:cubicBezTo>
                    <a:pt x="94" y="174"/>
                    <a:pt x="94" y="176"/>
                    <a:pt x="94" y="179"/>
                  </a:cubicBezTo>
                  <a:cubicBezTo>
                    <a:pt x="94" y="181"/>
                    <a:pt x="96" y="182"/>
                    <a:pt x="97" y="182"/>
                  </a:cubicBezTo>
                  <a:cubicBezTo>
                    <a:pt x="100" y="182"/>
                    <a:pt x="103" y="182"/>
                    <a:pt x="106" y="182"/>
                  </a:cubicBezTo>
                  <a:cubicBezTo>
                    <a:pt x="110" y="182"/>
                    <a:pt x="114" y="182"/>
                    <a:pt x="117" y="182"/>
                  </a:cubicBezTo>
                  <a:cubicBezTo>
                    <a:pt x="127" y="182"/>
                    <a:pt x="136" y="189"/>
                    <a:pt x="139" y="198"/>
                  </a:cubicBezTo>
                  <a:cubicBezTo>
                    <a:pt x="143" y="213"/>
                    <a:pt x="132" y="226"/>
                    <a:pt x="120" y="227"/>
                  </a:cubicBezTo>
                  <a:cubicBezTo>
                    <a:pt x="118" y="227"/>
                    <a:pt x="116" y="227"/>
                    <a:pt x="113" y="227"/>
                  </a:cubicBezTo>
                  <a:cubicBezTo>
                    <a:pt x="85" y="227"/>
                    <a:pt x="56" y="227"/>
                    <a:pt x="27" y="227"/>
                  </a:cubicBezTo>
                  <a:cubicBezTo>
                    <a:pt x="25" y="227"/>
                    <a:pt x="23" y="227"/>
                    <a:pt x="21" y="227"/>
                  </a:cubicBezTo>
                  <a:cubicBezTo>
                    <a:pt x="11" y="226"/>
                    <a:pt x="2" y="218"/>
                    <a:pt x="1" y="208"/>
                  </a:cubicBezTo>
                  <a:cubicBezTo>
                    <a:pt x="0" y="199"/>
                    <a:pt x="4" y="189"/>
                    <a:pt x="14" y="184"/>
                  </a:cubicBezTo>
                  <a:cubicBezTo>
                    <a:pt x="18" y="183"/>
                    <a:pt x="21" y="182"/>
                    <a:pt x="24" y="182"/>
                  </a:cubicBezTo>
                  <a:cubicBezTo>
                    <a:pt x="30" y="182"/>
                    <a:pt x="37" y="182"/>
                    <a:pt x="43" y="182"/>
                  </a:cubicBezTo>
                  <a:cubicBezTo>
                    <a:pt x="44" y="182"/>
                    <a:pt x="46" y="182"/>
                    <a:pt x="47" y="181"/>
                  </a:cubicBezTo>
                  <a:cubicBezTo>
                    <a:pt x="48" y="180"/>
                    <a:pt x="48" y="180"/>
                    <a:pt x="48" y="180"/>
                  </a:cubicBezTo>
                  <a:cubicBezTo>
                    <a:pt x="48" y="180"/>
                    <a:pt x="48" y="179"/>
                    <a:pt x="48" y="179"/>
                  </a:cubicBezTo>
                  <a:cubicBezTo>
                    <a:pt x="48" y="176"/>
                    <a:pt x="48" y="174"/>
                    <a:pt x="48" y="172"/>
                  </a:cubicBezTo>
                  <a:cubicBezTo>
                    <a:pt x="48" y="133"/>
                    <a:pt x="48" y="94"/>
                    <a:pt x="48" y="55"/>
                  </a:cubicBezTo>
                  <a:cubicBezTo>
                    <a:pt x="48" y="52"/>
                    <a:pt x="48" y="50"/>
                    <a:pt x="48" y="47"/>
                  </a:cubicBezTo>
                  <a:cubicBezTo>
                    <a:pt x="47" y="46"/>
                    <a:pt x="47" y="46"/>
                    <a:pt x="47" y="46"/>
                  </a:cubicBezTo>
                  <a:cubicBezTo>
                    <a:pt x="46" y="45"/>
                    <a:pt x="45" y="45"/>
                    <a:pt x="44" y="45"/>
                  </a:cubicBezTo>
                  <a:cubicBezTo>
                    <a:pt x="40" y="45"/>
                    <a:pt x="37" y="45"/>
                    <a:pt x="32" y="45"/>
                  </a:cubicBezTo>
                  <a:cubicBezTo>
                    <a:pt x="30" y="45"/>
                    <a:pt x="29" y="45"/>
                    <a:pt x="27" y="45"/>
                  </a:cubicBezTo>
                  <a:cubicBezTo>
                    <a:pt x="17" y="45"/>
                    <a:pt x="6" y="36"/>
                    <a:pt x="6" y="23"/>
                  </a:cubicBezTo>
                  <a:cubicBezTo>
                    <a:pt x="6" y="10"/>
                    <a:pt x="17" y="1"/>
                    <a:pt x="27" y="1"/>
                  </a:cubicBezTo>
                  <a:cubicBezTo>
                    <a:pt x="29" y="1"/>
                    <a:pt x="30" y="1"/>
                    <a:pt x="31" y="1"/>
                  </a:cubicBezTo>
                  <a:cubicBezTo>
                    <a:pt x="43" y="0"/>
                    <a:pt x="55" y="0"/>
                    <a:pt x="67" y="0"/>
                  </a:cubicBezTo>
                  <a:close/>
                  <a:moveTo>
                    <a:pt x="257" y="0"/>
                  </a:moveTo>
                  <a:cubicBezTo>
                    <a:pt x="260" y="0"/>
                    <a:pt x="263" y="0"/>
                    <a:pt x="266" y="0"/>
                  </a:cubicBezTo>
                  <a:cubicBezTo>
                    <a:pt x="275" y="1"/>
                    <a:pt x="284" y="10"/>
                    <a:pt x="285" y="20"/>
                  </a:cubicBezTo>
                  <a:cubicBezTo>
                    <a:pt x="285" y="22"/>
                    <a:pt x="285" y="23"/>
                    <a:pt x="285" y="23"/>
                  </a:cubicBezTo>
                  <a:cubicBezTo>
                    <a:pt x="285" y="49"/>
                    <a:pt x="285" y="75"/>
                    <a:pt x="285" y="101"/>
                  </a:cubicBezTo>
                  <a:cubicBezTo>
                    <a:pt x="285" y="101"/>
                    <a:pt x="285" y="101"/>
                    <a:pt x="285" y="101"/>
                  </a:cubicBezTo>
                  <a:cubicBezTo>
                    <a:pt x="285" y="124"/>
                    <a:pt x="285" y="148"/>
                    <a:pt x="285" y="171"/>
                  </a:cubicBezTo>
                  <a:cubicBezTo>
                    <a:pt x="285" y="174"/>
                    <a:pt x="285" y="176"/>
                    <a:pt x="285" y="179"/>
                  </a:cubicBezTo>
                  <a:cubicBezTo>
                    <a:pt x="285" y="181"/>
                    <a:pt x="286" y="182"/>
                    <a:pt x="288" y="182"/>
                  </a:cubicBezTo>
                  <a:cubicBezTo>
                    <a:pt x="290" y="182"/>
                    <a:pt x="293" y="182"/>
                    <a:pt x="296" y="182"/>
                  </a:cubicBezTo>
                  <a:cubicBezTo>
                    <a:pt x="300" y="182"/>
                    <a:pt x="304" y="182"/>
                    <a:pt x="308" y="182"/>
                  </a:cubicBezTo>
                  <a:cubicBezTo>
                    <a:pt x="318" y="182"/>
                    <a:pt x="326" y="189"/>
                    <a:pt x="329" y="198"/>
                  </a:cubicBezTo>
                  <a:cubicBezTo>
                    <a:pt x="334" y="213"/>
                    <a:pt x="322" y="226"/>
                    <a:pt x="311" y="227"/>
                  </a:cubicBezTo>
                  <a:cubicBezTo>
                    <a:pt x="308" y="227"/>
                    <a:pt x="306" y="227"/>
                    <a:pt x="304" y="227"/>
                  </a:cubicBezTo>
                  <a:cubicBezTo>
                    <a:pt x="275" y="227"/>
                    <a:pt x="246" y="227"/>
                    <a:pt x="217" y="227"/>
                  </a:cubicBezTo>
                  <a:cubicBezTo>
                    <a:pt x="215" y="227"/>
                    <a:pt x="213" y="227"/>
                    <a:pt x="211" y="227"/>
                  </a:cubicBezTo>
                  <a:cubicBezTo>
                    <a:pt x="201" y="226"/>
                    <a:pt x="193" y="218"/>
                    <a:pt x="192" y="208"/>
                  </a:cubicBezTo>
                  <a:cubicBezTo>
                    <a:pt x="190" y="199"/>
                    <a:pt x="194" y="189"/>
                    <a:pt x="205" y="184"/>
                  </a:cubicBezTo>
                  <a:cubicBezTo>
                    <a:pt x="208" y="183"/>
                    <a:pt x="211" y="182"/>
                    <a:pt x="215" y="182"/>
                  </a:cubicBezTo>
                  <a:cubicBezTo>
                    <a:pt x="221" y="182"/>
                    <a:pt x="227" y="182"/>
                    <a:pt x="233" y="182"/>
                  </a:cubicBezTo>
                  <a:cubicBezTo>
                    <a:pt x="234" y="182"/>
                    <a:pt x="236" y="182"/>
                    <a:pt x="237" y="181"/>
                  </a:cubicBezTo>
                  <a:cubicBezTo>
                    <a:pt x="238" y="180"/>
                    <a:pt x="238" y="180"/>
                    <a:pt x="238" y="180"/>
                  </a:cubicBezTo>
                  <a:cubicBezTo>
                    <a:pt x="239" y="180"/>
                    <a:pt x="239" y="179"/>
                    <a:pt x="239" y="179"/>
                  </a:cubicBezTo>
                  <a:cubicBezTo>
                    <a:pt x="239" y="176"/>
                    <a:pt x="239" y="174"/>
                    <a:pt x="239" y="172"/>
                  </a:cubicBezTo>
                  <a:cubicBezTo>
                    <a:pt x="239" y="133"/>
                    <a:pt x="239" y="94"/>
                    <a:pt x="239" y="55"/>
                  </a:cubicBezTo>
                  <a:cubicBezTo>
                    <a:pt x="239" y="52"/>
                    <a:pt x="239" y="50"/>
                    <a:pt x="238" y="47"/>
                  </a:cubicBezTo>
                  <a:cubicBezTo>
                    <a:pt x="237" y="46"/>
                    <a:pt x="237" y="46"/>
                    <a:pt x="237" y="46"/>
                  </a:cubicBezTo>
                  <a:cubicBezTo>
                    <a:pt x="236" y="45"/>
                    <a:pt x="236" y="45"/>
                    <a:pt x="235" y="45"/>
                  </a:cubicBezTo>
                  <a:cubicBezTo>
                    <a:pt x="231" y="45"/>
                    <a:pt x="227" y="45"/>
                    <a:pt x="223" y="45"/>
                  </a:cubicBezTo>
                  <a:cubicBezTo>
                    <a:pt x="221" y="45"/>
                    <a:pt x="219" y="45"/>
                    <a:pt x="217" y="45"/>
                  </a:cubicBezTo>
                  <a:cubicBezTo>
                    <a:pt x="207" y="45"/>
                    <a:pt x="197" y="36"/>
                    <a:pt x="196" y="23"/>
                  </a:cubicBezTo>
                  <a:cubicBezTo>
                    <a:pt x="196" y="10"/>
                    <a:pt x="207" y="1"/>
                    <a:pt x="218" y="1"/>
                  </a:cubicBezTo>
                  <a:cubicBezTo>
                    <a:pt x="219" y="1"/>
                    <a:pt x="220" y="1"/>
                    <a:pt x="221" y="1"/>
                  </a:cubicBezTo>
                  <a:cubicBezTo>
                    <a:pt x="233" y="0"/>
                    <a:pt x="246" y="0"/>
                    <a:pt x="257" y="0"/>
                  </a:cubicBezTo>
                  <a:close/>
                  <a:moveTo>
                    <a:pt x="147" y="283"/>
                  </a:moveTo>
                  <a:cubicBezTo>
                    <a:pt x="150" y="283"/>
                    <a:pt x="153" y="283"/>
                    <a:pt x="155" y="283"/>
                  </a:cubicBezTo>
                  <a:cubicBezTo>
                    <a:pt x="165" y="285"/>
                    <a:pt x="174" y="293"/>
                    <a:pt x="175" y="304"/>
                  </a:cubicBezTo>
                  <a:cubicBezTo>
                    <a:pt x="175" y="305"/>
                    <a:pt x="175" y="306"/>
                    <a:pt x="175" y="307"/>
                  </a:cubicBezTo>
                  <a:cubicBezTo>
                    <a:pt x="175" y="332"/>
                    <a:pt x="175" y="358"/>
                    <a:pt x="175" y="384"/>
                  </a:cubicBezTo>
                  <a:cubicBezTo>
                    <a:pt x="174" y="384"/>
                    <a:pt x="174" y="384"/>
                    <a:pt x="174" y="384"/>
                  </a:cubicBezTo>
                  <a:cubicBezTo>
                    <a:pt x="174" y="407"/>
                    <a:pt x="174" y="431"/>
                    <a:pt x="174" y="455"/>
                  </a:cubicBezTo>
                  <a:cubicBezTo>
                    <a:pt x="174" y="457"/>
                    <a:pt x="174" y="459"/>
                    <a:pt x="175" y="462"/>
                  </a:cubicBezTo>
                  <a:cubicBezTo>
                    <a:pt x="175" y="464"/>
                    <a:pt x="176" y="465"/>
                    <a:pt x="178" y="465"/>
                  </a:cubicBezTo>
                  <a:cubicBezTo>
                    <a:pt x="180" y="465"/>
                    <a:pt x="183" y="465"/>
                    <a:pt x="186" y="465"/>
                  </a:cubicBezTo>
                  <a:cubicBezTo>
                    <a:pt x="190" y="465"/>
                    <a:pt x="194" y="465"/>
                    <a:pt x="198" y="465"/>
                  </a:cubicBezTo>
                  <a:cubicBezTo>
                    <a:pt x="207" y="466"/>
                    <a:pt x="216" y="472"/>
                    <a:pt x="219" y="481"/>
                  </a:cubicBezTo>
                  <a:cubicBezTo>
                    <a:pt x="223" y="497"/>
                    <a:pt x="212" y="509"/>
                    <a:pt x="200" y="510"/>
                  </a:cubicBezTo>
                  <a:cubicBezTo>
                    <a:pt x="198" y="510"/>
                    <a:pt x="196" y="511"/>
                    <a:pt x="194" y="511"/>
                  </a:cubicBezTo>
                  <a:cubicBezTo>
                    <a:pt x="165" y="511"/>
                    <a:pt x="136" y="511"/>
                    <a:pt x="107" y="511"/>
                  </a:cubicBezTo>
                  <a:cubicBezTo>
                    <a:pt x="105" y="511"/>
                    <a:pt x="103" y="510"/>
                    <a:pt x="101" y="510"/>
                  </a:cubicBezTo>
                  <a:cubicBezTo>
                    <a:pt x="91" y="509"/>
                    <a:pt x="83" y="501"/>
                    <a:pt x="81" y="491"/>
                  </a:cubicBezTo>
                  <a:cubicBezTo>
                    <a:pt x="80" y="483"/>
                    <a:pt x="84" y="472"/>
                    <a:pt x="94" y="467"/>
                  </a:cubicBezTo>
                  <a:cubicBezTo>
                    <a:pt x="98" y="466"/>
                    <a:pt x="101" y="465"/>
                    <a:pt x="104" y="465"/>
                  </a:cubicBezTo>
                  <a:cubicBezTo>
                    <a:pt x="111" y="465"/>
                    <a:pt x="117" y="465"/>
                    <a:pt x="123" y="465"/>
                  </a:cubicBezTo>
                  <a:cubicBezTo>
                    <a:pt x="124" y="465"/>
                    <a:pt x="126" y="465"/>
                    <a:pt x="127" y="464"/>
                  </a:cubicBezTo>
                  <a:cubicBezTo>
                    <a:pt x="128" y="464"/>
                    <a:pt x="128" y="464"/>
                    <a:pt x="128" y="464"/>
                  </a:cubicBezTo>
                  <a:cubicBezTo>
                    <a:pt x="128" y="463"/>
                    <a:pt x="128" y="463"/>
                    <a:pt x="128" y="462"/>
                  </a:cubicBezTo>
                  <a:cubicBezTo>
                    <a:pt x="128" y="460"/>
                    <a:pt x="128" y="457"/>
                    <a:pt x="128" y="455"/>
                  </a:cubicBezTo>
                  <a:cubicBezTo>
                    <a:pt x="128" y="416"/>
                    <a:pt x="128" y="377"/>
                    <a:pt x="128" y="338"/>
                  </a:cubicBezTo>
                  <a:cubicBezTo>
                    <a:pt x="128" y="336"/>
                    <a:pt x="128" y="333"/>
                    <a:pt x="128" y="330"/>
                  </a:cubicBezTo>
                  <a:cubicBezTo>
                    <a:pt x="127" y="329"/>
                    <a:pt x="127" y="329"/>
                    <a:pt x="127" y="329"/>
                  </a:cubicBezTo>
                  <a:cubicBezTo>
                    <a:pt x="126" y="329"/>
                    <a:pt x="125" y="328"/>
                    <a:pt x="125" y="328"/>
                  </a:cubicBezTo>
                  <a:cubicBezTo>
                    <a:pt x="121" y="329"/>
                    <a:pt x="117" y="329"/>
                    <a:pt x="113" y="329"/>
                  </a:cubicBezTo>
                  <a:cubicBezTo>
                    <a:pt x="111" y="329"/>
                    <a:pt x="109" y="329"/>
                    <a:pt x="107" y="329"/>
                  </a:cubicBezTo>
                  <a:cubicBezTo>
                    <a:pt x="97" y="328"/>
                    <a:pt x="86" y="319"/>
                    <a:pt x="86" y="307"/>
                  </a:cubicBezTo>
                  <a:cubicBezTo>
                    <a:pt x="86" y="293"/>
                    <a:pt x="97" y="284"/>
                    <a:pt x="108" y="284"/>
                  </a:cubicBezTo>
                  <a:cubicBezTo>
                    <a:pt x="109" y="284"/>
                    <a:pt x="110" y="284"/>
                    <a:pt x="111" y="284"/>
                  </a:cubicBezTo>
                  <a:cubicBezTo>
                    <a:pt x="123" y="283"/>
                    <a:pt x="135" y="283"/>
                    <a:pt x="147" y="283"/>
                  </a:cubicBezTo>
                  <a:close/>
                  <a:moveTo>
                    <a:pt x="533" y="283"/>
                  </a:moveTo>
                  <a:cubicBezTo>
                    <a:pt x="536" y="283"/>
                    <a:pt x="538" y="283"/>
                    <a:pt x="541" y="283"/>
                  </a:cubicBezTo>
                  <a:cubicBezTo>
                    <a:pt x="550" y="285"/>
                    <a:pt x="560" y="293"/>
                    <a:pt x="560" y="304"/>
                  </a:cubicBezTo>
                  <a:cubicBezTo>
                    <a:pt x="560" y="305"/>
                    <a:pt x="560" y="306"/>
                    <a:pt x="560" y="307"/>
                  </a:cubicBezTo>
                  <a:cubicBezTo>
                    <a:pt x="560" y="332"/>
                    <a:pt x="560" y="358"/>
                    <a:pt x="560" y="384"/>
                  </a:cubicBezTo>
                  <a:cubicBezTo>
                    <a:pt x="560" y="384"/>
                    <a:pt x="560" y="384"/>
                    <a:pt x="560" y="384"/>
                  </a:cubicBezTo>
                  <a:cubicBezTo>
                    <a:pt x="560" y="407"/>
                    <a:pt x="560" y="431"/>
                    <a:pt x="560" y="455"/>
                  </a:cubicBezTo>
                  <a:cubicBezTo>
                    <a:pt x="560" y="457"/>
                    <a:pt x="560" y="459"/>
                    <a:pt x="560" y="462"/>
                  </a:cubicBezTo>
                  <a:cubicBezTo>
                    <a:pt x="560" y="464"/>
                    <a:pt x="561" y="465"/>
                    <a:pt x="563" y="465"/>
                  </a:cubicBezTo>
                  <a:cubicBezTo>
                    <a:pt x="566" y="465"/>
                    <a:pt x="569" y="465"/>
                    <a:pt x="571" y="465"/>
                  </a:cubicBezTo>
                  <a:cubicBezTo>
                    <a:pt x="575" y="465"/>
                    <a:pt x="579" y="465"/>
                    <a:pt x="583" y="465"/>
                  </a:cubicBezTo>
                  <a:cubicBezTo>
                    <a:pt x="593" y="466"/>
                    <a:pt x="602" y="472"/>
                    <a:pt x="604" y="481"/>
                  </a:cubicBezTo>
                  <a:cubicBezTo>
                    <a:pt x="609" y="497"/>
                    <a:pt x="597" y="509"/>
                    <a:pt x="586" y="510"/>
                  </a:cubicBezTo>
                  <a:cubicBezTo>
                    <a:pt x="584" y="510"/>
                    <a:pt x="581" y="511"/>
                    <a:pt x="579" y="511"/>
                  </a:cubicBezTo>
                  <a:cubicBezTo>
                    <a:pt x="550" y="511"/>
                    <a:pt x="521" y="511"/>
                    <a:pt x="493" y="511"/>
                  </a:cubicBezTo>
                  <a:cubicBezTo>
                    <a:pt x="491" y="511"/>
                    <a:pt x="489" y="510"/>
                    <a:pt x="487" y="510"/>
                  </a:cubicBezTo>
                  <a:cubicBezTo>
                    <a:pt x="477" y="509"/>
                    <a:pt x="468" y="501"/>
                    <a:pt x="467" y="491"/>
                  </a:cubicBezTo>
                  <a:cubicBezTo>
                    <a:pt x="466" y="483"/>
                    <a:pt x="470" y="472"/>
                    <a:pt x="480" y="467"/>
                  </a:cubicBezTo>
                  <a:cubicBezTo>
                    <a:pt x="484" y="466"/>
                    <a:pt x="487" y="465"/>
                    <a:pt x="490" y="465"/>
                  </a:cubicBezTo>
                  <a:cubicBezTo>
                    <a:pt x="496" y="465"/>
                    <a:pt x="502" y="465"/>
                    <a:pt x="509" y="465"/>
                  </a:cubicBezTo>
                  <a:cubicBezTo>
                    <a:pt x="510" y="465"/>
                    <a:pt x="512" y="465"/>
                    <a:pt x="513" y="464"/>
                  </a:cubicBezTo>
                  <a:cubicBezTo>
                    <a:pt x="514" y="464"/>
                    <a:pt x="514" y="464"/>
                    <a:pt x="514" y="464"/>
                  </a:cubicBezTo>
                  <a:cubicBezTo>
                    <a:pt x="514" y="463"/>
                    <a:pt x="514" y="463"/>
                    <a:pt x="514" y="462"/>
                  </a:cubicBezTo>
                  <a:cubicBezTo>
                    <a:pt x="514" y="460"/>
                    <a:pt x="514" y="457"/>
                    <a:pt x="514" y="455"/>
                  </a:cubicBezTo>
                  <a:cubicBezTo>
                    <a:pt x="514" y="416"/>
                    <a:pt x="514" y="377"/>
                    <a:pt x="514" y="338"/>
                  </a:cubicBezTo>
                  <a:cubicBezTo>
                    <a:pt x="514" y="336"/>
                    <a:pt x="514" y="333"/>
                    <a:pt x="514" y="330"/>
                  </a:cubicBezTo>
                  <a:cubicBezTo>
                    <a:pt x="513" y="329"/>
                    <a:pt x="513" y="329"/>
                    <a:pt x="513" y="329"/>
                  </a:cubicBezTo>
                  <a:cubicBezTo>
                    <a:pt x="512" y="329"/>
                    <a:pt x="511" y="328"/>
                    <a:pt x="510" y="328"/>
                  </a:cubicBezTo>
                  <a:cubicBezTo>
                    <a:pt x="506" y="329"/>
                    <a:pt x="502" y="329"/>
                    <a:pt x="498" y="329"/>
                  </a:cubicBezTo>
                  <a:cubicBezTo>
                    <a:pt x="496" y="329"/>
                    <a:pt x="494" y="329"/>
                    <a:pt x="493" y="329"/>
                  </a:cubicBezTo>
                  <a:cubicBezTo>
                    <a:pt x="482" y="328"/>
                    <a:pt x="472" y="319"/>
                    <a:pt x="471" y="307"/>
                  </a:cubicBezTo>
                  <a:cubicBezTo>
                    <a:pt x="471" y="293"/>
                    <a:pt x="482" y="284"/>
                    <a:pt x="493" y="284"/>
                  </a:cubicBezTo>
                  <a:cubicBezTo>
                    <a:pt x="495" y="284"/>
                    <a:pt x="496" y="284"/>
                    <a:pt x="497" y="284"/>
                  </a:cubicBezTo>
                  <a:cubicBezTo>
                    <a:pt x="509" y="283"/>
                    <a:pt x="521" y="283"/>
                    <a:pt x="533" y="283"/>
                  </a:cubicBezTo>
                  <a:close/>
                  <a:moveTo>
                    <a:pt x="729" y="283"/>
                  </a:moveTo>
                  <a:cubicBezTo>
                    <a:pt x="732" y="283"/>
                    <a:pt x="735" y="283"/>
                    <a:pt x="737" y="283"/>
                  </a:cubicBezTo>
                  <a:cubicBezTo>
                    <a:pt x="746" y="285"/>
                    <a:pt x="756" y="293"/>
                    <a:pt x="756" y="304"/>
                  </a:cubicBezTo>
                  <a:cubicBezTo>
                    <a:pt x="756" y="305"/>
                    <a:pt x="756" y="306"/>
                    <a:pt x="756" y="307"/>
                  </a:cubicBezTo>
                  <a:cubicBezTo>
                    <a:pt x="756" y="332"/>
                    <a:pt x="756" y="358"/>
                    <a:pt x="756" y="384"/>
                  </a:cubicBezTo>
                  <a:cubicBezTo>
                    <a:pt x="756" y="384"/>
                    <a:pt x="756" y="384"/>
                    <a:pt x="756" y="384"/>
                  </a:cubicBezTo>
                  <a:cubicBezTo>
                    <a:pt x="756" y="407"/>
                    <a:pt x="756" y="431"/>
                    <a:pt x="756" y="455"/>
                  </a:cubicBezTo>
                  <a:cubicBezTo>
                    <a:pt x="756" y="457"/>
                    <a:pt x="756" y="459"/>
                    <a:pt x="756" y="462"/>
                  </a:cubicBezTo>
                  <a:cubicBezTo>
                    <a:pt x="756" y="464"/>
                    <a:pt x="757" y="465"/>
                    <a:pt x="759" y="465"/>
                  </a:cubicBezTo>
                  <a:cubicBezTo>
                    <a:pt x="762" y="465"/>
                    <a:pt x="765" y="465"/>
                    <a:pt x="768" y="465"/>
                  </a:cubicBezTo>
                  <a:cubicBezTo>
                    <a:pt x="772" y="465"/>
                    <a:pt x="775" y="465"/>
                    <a:pt x="779" y="465"/>
                  </a:cubicBezTo>
                  <a:cubicBezTo>
                    <a:pt x="789" y="466"/>
                    <a:pt x="798" y="472"/>
                    <a:pt x="800" y="481"/>
                  </a:cubicBezTo>
                  <a:cubicBezTo>
                    <a:pt x="805" y="497"/>
                    <a:pt x="794" y="509"/>
                    <a:pt x="782" y="510"/>
                  </a:cubicBezTo>
                  <a:cubicBezTo>
                    <a:pt x="780" y="510"/>
                    <a:pt x="777" y="511"/>
                    <a:pt x="775" y="511"/>
                  </a:cubicBezTo>
                  <a:cubicBezTo>
                    <a:pt x="746" y="511"/>
                    <a:pt x="718" y="511"/>
                    <a:pt x="689" y="511"/>
                  </a:cubicBezTo>
                  <a:cubicBezTo>
                    <a:pt x="687" y="511"/>
                    <a:pt x="685" y="510"/>
                    <a:pt x="683" y="510"/>
                  </a:cubicBezTo>
                  <a:cubicBezTo>
                    <a:pt x="673" y="509"/>
                    <a:pt x="664" y="501"/>
                    <a:pt x="663" y="491"/>
                  </a:cubicBezTo>
                  <a:cubicBezTo>
                    <a:pt x="662" y="483"/>
                    <a:pt x="666" y="472"/>
                    <a:pt x="676" y="467"/>
                  </a:cubicBezTo>
                  <a:cubicBezTo>
                    <a:pt x="680" y="466"/>
                    <a:pt x="683" y="465"/>
                    <a:pt x="686" y="465"/>
                  </a:cubicBezTo>
                  <a:cubicBezTo>
                    <a:pt x="692" y="465"/>
                    <a:pt x="698" y="465"/>
                    <a:pt x="705" y="465"/>
                  </a:cubicBezTo>
                  <a:cubicBezTo>
                    <a:pt x="706" y="465"/>
                    <a:pt x="708" y="465"/>
                    <a:pt x="709" y="464"/>
                  </a:cubicBezTo>
                  <a:cubicBezTo>
                    <a:pt x="710" y="464"/>
                    <a:pt x="710" y="464"/>
                    <a:pt x="710" y="464"/>
                  </a:cubicBezTo>
                  <a:cubicBezTo>
                    <a:pt x="710" y="463"/>
                    <a:pt x="710" y="463"/>
                    <a:pt x="710" y="462"/>
                  </a:cubicBezTo>
                  <a:cubicBezTo>
                    <a:pt x="710" y="460"/>
                    <a:pt x="710" y="457"/>
                    <a:pt x="710" y="455"/>
                  </a:cubicBezTo>
                  <a:cubicBezTo>
                    <a:pt x="710" y="416"/>
                    <a:pt x="710" y="377"/>
                    <a:pt x="710" y="338"/>
                  </a:cubicBezTo>
                  <a:cubicBezTo>
                    <a:pt x="710" y="336"/>
                    <a:pt x="710" y="333"/>
                    <a:pt x="710" y="330"/>
                  </a:cubicBezTo>
                  <a:cubicBezTo>
                    <a:pt x="709" y="329"/>
                    <a:pt x="709" y="329"/>
                    <a:pt x="709" y="329"/>
                  </a:cubicBezTo>
                  <a:cubicBezTo>
                    <a:pt x="708" y="329"/>
                    <a:pt x="707" y="328"/>
                    <a:pt x="706" y="328"/>
                  </a:cubicBezTo>
                  <a:cubicBezTo>
                    <a:pt x="702" y="329"/>
                    <a:pt x="698" y="329"/>
                    <a:pt x="694" y="329"/>
                  </a:cubicBezTo>
                  <a:cubicBezTo>
                    <a:pt x="692" y="329"/>
                    <a:pt x="690" y="329"/>
                    <a:pt x="689" y="329"/>
                  </a:cubicBezTo>
                  <a:cubicBezTo>
                    <a:pt x="679" y="328"/>
                    <a:pt x="668" y="319"/>
                    <a:pt x="668" y="307"/>
                  </a:cubicBezTo>
                  <a:cubicBezTo>
                    <a:pt x="668" y="293"/>
                    <a:pt x="679" y="284"/>
                    <a:pt x="689" y="284"/>
                  </a:cubicBezTo>
                  <a:cubicBezTo>
                    <a:pt x="691" y="284"/>
                    <a:pt x="692" y="284"/>
                    <a:pt x="693" y="284"/>
                  </a:cubicBezTo>
                  <a:cubicBezTo>
                    <a:pt x="705" y="283"/>
                    <a:pt x="717" y="283"/>
                    <a:pt x="729" y="283"/>
                  </a:cubicBezTo>
                  <a:close/>
                  <a:moveTo>
                    <a:pt x="273" y="557"/>
                  </a:moveTo>
                  <a:cubicBezTo>
                    <a:pt x="276" y="557"/>
                    <a:pt x="278" y="558"/>
                    <a:pt x="281" y="558"/>
                  </a:cubicBezTo>
                  <a:cubicBezTo>
                    <a:pt x="290" y="559"/>
                    <a:pt x="299" y="568"/>
                    <a:pt x="300" y="578"/>
                  </a:cubicBezTo>
                  <a:cubicBezTo>
                    <a:pt x="300" y="579"/>
                    <a:pt x="300" y="580"/>
                    <a:pt x="300" y="581"/>
                  </a:cubicBezTo>
                  <a:cubicBezTo>
                    <a:pt x="300" y="607"/>
                    <a:pt x="300" y="632"/>
                    <a:pt x="300" y="658"/>
                  </a:cubicBezTo>
                  <a:cubicBezTo>
                    <a:pt x="300" y="658"/>
                    <a:pt x="300" y="658"/>
                    <a:pt x="300" y="658"/>
                  </a:cubicBezTo>
                  <a:cubicBezTo>
                    <a:pt x="300" y="682"/>
                    <a:pt x="300" y="705"/>
                    <a:pt x="300" y="729"/>
                  </a:cubicBezTo>
                  <a:cubicBezTo>
                    <a:pt x="300" y="731"/>
                    <a:pt x="300" y="734"/>
                    <a:pt x="300" y="737"/>
                  </a:cubicBezTo>
                  <a:cubicBezTo>
                    <a:pt x="300" y="738"/>
                    <a:pt x="301" y="740"/>
                    <a:pt x="303" y="740"/>
                  </a:cubicBezTo>
                  <a:cubicBezTo>
                    <a:pt x="305" y="740"/>
                    <a:pt x="308" y="740"/>
                    <a:pt x="311" y="740"/>
                  </a:cubicBezTo>
                  <a:cubicBezTo>
                    <a:pt x="315" y="740"/>
                    <a:pt x="319" y="740"/>
                    <a:pt x="323" y="740"/>
                  </a:cubicBezTo>
                  <a:cubicBezTo>
                    <a:pt x="333" y="740"/>
                    <a:pt x="341" y="747"/>
                    <a:pt x="344" y="756"/>
                  </a:cubicBezTo>
                  <a:cubicBezTo>
                    <a:pt x="349" y="771"/>
                    <a:pt x="337" y="783"/>
                    <a:pt x="326" y="785"/>
                  </a:cubicBezTo>
                  <a:cubicBezTo>
                    <a:pt x="323" y="785"/>
                    <a:pt x="321" y="785"/>
                    <a:pt x="319" y="785"/>
                  </a:cubicBezTo>
                  <a:cubicBezTo>
                    <a:pt x="290" y="785"/>
                    <a:pt x="261" y="785"/>
                    <a:pt x="232" y="785"/>
                  </a:cubicBezTo>
                  <a:cubicBezTo>
                    <a:pt x="230" y="785"/>
                    <a:pt x="228" y="785"/>
                    <a:pt x="226" y="785"/>
                  </a:cubicBezTo>
                  <a:cubicBezTo>
                    <a:pt x="217" y="784"/>
                    <a:pt x="208" y="775"/>
                    <a:pt x="207" y="766"/>
                  </a:cubicBezTo>
                  <a:cubicBezTo>
                    <a:pt x="205" y="757"/>
                    <a:pt x="209" y="747"/>
                    <a:pt x="220" y="742"/>
                  </a:cubicBezTo>
                  <a:cubicBezTo>
                    <a:pt x="223" y="740"/>
                    <a:pt x="226" y="740"/>
                    <a:pt x="230" y="740"/>
                  </a:cubicBezTo>
                  <a:cubicBezTo>
                    <a:pt x="236" y="740"/>
                    <a:pt x="242" y="740"/>
                    <a:pt x="248" y="740"/>
                  </a:cubicBezTo>
                  <a:cubicBezTo>
                    <a:pt x="249" y="740"/>
                    <a:pt x="251" y="739"/>
                    <a:pt x="253" y="739"/>
                  </a:cubicBezTo>
                  <a:cubicBezTo>
                    <a:pt x="253" y="738"/>
                    <a:pt x="253" y="738"/>
                    <a:pt x="253" y="738"/>
                  </a:cubicBezTo>
                  <a:cubicBezTo>
                    <a:pt x="254" y="738"/>
                    <a:pt x="254" y="737"/>
                    <a:pt x="254" y="737"/>
                  </a:cubicBezTo>
                  <a:cubicBezTo>
                    <a:pt x="254" y="734"/>
                    <a:pt x="254" y="732"/>
                    <a:pt x="254" y="730"/>
                  </a:cubicBezTo>
                  <a:cubicBezTo>
                    <a:pt x="254" y="691"/>
                    <a:pt x="254" y="652"/>
                    <a:pt x="254" y="613"/>
                  </a:cubicBezTo>
                  <a:cubicBezTo>
                    <a:pt x="254" y="610"/>
                    <a:pt x="254" y="607"/>
                    <a:pt x="253" y="605"/>
                  </a:cubicBezTo>
                  <a:cubicBezTo>
                    <a:pt x="253" y="604"/>
                    <a:pt x="253" y="604"/>
                    <a:pt x="253" y="604"/>
                  </a:cubicBezTo>
                  <a:cubicBezTo>
                    <a:pt x="251" y="603"/>
                    <a:pt x="251" y="603"/>
                    <a:pt x="250" y="603"/>
                  </a:cubicBezTo>
                  <a:cubicBezTo>
                    <a:pt x="246" y="603"/>
                    <a:pt x="242" y="603"/>
                    <a:pt x="238" y="603"/>
                  </a:cubicBezTo>
                  <a:cubicBezTo>
                    <a:pt x="236" y="603"/>
                    <a:pt x="234" y="603"/>
                    <a:pt x="232" y="603"/>
                  </a:cubicBezTo>
                  <a:cubicBezTo>
                    <a:pt x="222" y="603"/>
                    <a:pt x="212" y="594"/>
                    <a:pt x="211" y="581"/>
                  </a:cubicBezTo>
                  <a:cubicBezTo>
                    <a:pt x="211" y="568"/>
                    <a:pt x="222" y="559"/>
                    <a:pt x="233" y="558"/>
                  </a:cubicBezTo>
                  <a:cubicBezTo>
                    <a:pt x="234" y="558"/>
                    <a:pt x="235" y="558"/>
                    <a:pt x="236" y="558"/>
                  </a:cubicBezTo>
                  <a:cubicBezTo>
                    <a:pt x="248" y="558"/>
                    <a:pt x="261" y="558"/>
                    <a:pt x="273" y="55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2" name="Freeform 61">
              <a:extLst>
                <a:ext uri="{FF2B5EF4-FFF2-40B4-BE49-F238E27FC236}">
                  <a16:creationId xmlns:a16="http://schemas.microsoft.com/office/drawing/2014/main" id="{F546012A-3A2B-D140-887D-8F1874409373}"/>
                </a:ext>
              </a:extLst>
            </p:cNvPr>
            <p:cNvSpPr>
              <a:spLocks noEditPoints="1"/>
            </p:cNvSpPr>
            <p:nvPr/>
          </p:nvSpPr>
          <p:spPr bwMode="auto">
            <a:xfrm>
              <a:off x="4622800" y="133350"/>
              <a:ext cx="381000" cy="511175"/>
            </a:xfrm>
            <a:custGeom>
              <a:avLst/>
              <a:gdLst>
                <a:gd name="T0" fmla="*/ 562 w 590"/>
                <a:gd name="T1" fmla="*/ 34 h 787"/>
                <a:gd name="T2" fmla="*/ 578 w 590"/>
                <a:gd name="T3" fmla="*/ 172 h 787"/>
                <a:gd name="T4" fmla="*/ 458 w 590"/>
                <a:gd name="T5" fmla="*/ 222 h 787"/>
                <a:gd name="T6" fmla="*/ 398 w 590"/>
                <a:gd name="T7" fmla="*/ 106 h 787"/>
                <a:gd name="T8" fmla="*/ 479 w 590"/>
                <a:gd name="T9" fmla="*/ 1 h 787"/>
                <a:gd name="T10" fmla="*/ 474 w 590"/>
                <a:gd name="T11" fmla="*/ 52 h 787"/>
                <a:gd name="T12" fmla="*/ 446 w 590"/>
                <a:gd name="T13" fmla="*/ 131 h 787"/>
                <a:gd name="T14" fmla="*/ 480 w 590"/>
                <a:gd name="T15" fmla="*/ 182 h 787"/>
                <a:gd name="T16" fmla="*/ 535 w 590"/>
                <a:gd name="T17" fmla="*/ 152 h 787"/>
                <a:gd name="T18" fmla="*/ 527 w 590"/>
                <a:gd name="T19" fmla="*/ 64 h 787"/>
                <a:gd name="T20" fmla="*/ 375 w 590"/>
                <a:gd name="T21" fmla="*/ 282 h 787"/>
                <a:gd name="T22" fmla="*/ 459 w 590"/>
                <a:gd name="T23" fmla="*/ 366 h 787"/>
                <a:gd name="T24" fmla="*/ 416 w 590"/>
                <a:gd name="T25" fmla="*/ 496 h 787"/>
                <a:gd name="T26" fmla="*/ 300 w 590"/>
                <a:gd name="T27" fmla="*/ 481 h 787"/>
                <a:gd name="T28" fmla="*/ 287 w 590"/>
                <a:gd name="T29" fmla="*/ 331 h 787"/>
                <a:gd name="T30" fmla="*/ 375 w 590"/>
                <a:gd name="T31" fmla="*/ 282 h 787"/>
                <a:gd name="T32" fmla="*/ 333 w 590"/>
                <a:gd name="T33" fmla="*/ 346 h 787"/>
                <a:gd name="T34" fmla="*/ 327 w 590"/>
                <a:gd name="T35" fmla="*/ 440 h 787"/>
                <a:gd name="T36" fmla="*/ 380 w 590"/>
                <a:gd name="T37" fmla="*/ 463 h 787"/>
                <a:gd name="T38" fmla="*/ 415 w 590"/>
                <a:gd name="T39" fmla="*/ 397 h 787"/>
                <a:gd name="T40" fmla="*/ 384 w 590"/>
                <a:gd name="T41" fmla="*/ 333 h 787"/>
                <a:gd name="T42" fmla="*/ 130 w 590"/>
                <a:gd name="T43" fmla="*/ 562 h 787"/>
                <a:gd name="T44" fmla="*/ 193 w 590"/>
                <a:gd name="T45" fmla="*/ 669 h 787"/>
                <a:gd name="T46" fmla="*/ 111 w 590"/>
                <a:gd name="T47" fmla="*/ 784 h 787"/>
                <a:gd name="T48" fmla="*/ 6 w 590"/>
                <a:gd name="T49" fmla="*/ 708 h 787"/>
                <a:gd name="T50" fmla="*/ 47 w 590"/>
                <a:gd name="T51" fmla="*/ 573 h 787"/>
                <a:gd name="T52" fmla="*/ 503 w 590"/>
                <a:gd name="T53" fmla="*/ 556 h 787"/>
                <a:gd name="T54" fmla="*/ 586 w 590"/>
                <a:gd name="T55" fmla="*/ 639 h 787"/>
                <a:gd name="T56" fmla="*/ 543 w 590"/>
                <a:gd name="T57" fmla="*/ 769 h 787"/>
                <a:gd name="T58" fmla="*/ 427 w 590"/>
                <a:gd name="T59" fmla="*/ 754 h 787"/>
                <a:gd name="T60" fmla="*/ 414 w 590"/>
                <a:gd name="T61" fmla="*/ 605 h 787"/>
                <a:gd name="T62" fmla="*/ 503 w 590"/>
                <a:gd name="T63" fmla="*/ 556 h 787"/>
                <a:gd name="T64" fmla="*/ 64 w 590"/>
                <a:gd name="T65" fmla="*/ 619 h 787"/>
                <a:gd name="T66" fmla="*/ 58 w 590"/>
                <a:gd name="T67" fmla="*/ 713 h 787"/>
                <a:gd name="T68" fmla="*/ 111 w 590"/>
                <a:gd name="T69" fmla="*/ 737 h 787"/>
                <a:gd name="T70" fmla="*/ 147 w 590"/>
                <a:gd name="T71" fmla="*/ 670 h 787"/>
                <a:gd name="T72" fmla="*/ 115 w 590"/>
                <a:gd name="T73" fmla="*/ 606 h 787"/>
                <a:gd name="T74" fmla="*/ 474 w 590"/>
                <a:gd name="T75" fmla="*/ 607 h 787"/>
                <a:gd name="T76" fmla="*/ 445 w 590"/>
                <a:gd name="T77" fmla="*/ 686 h 787"/>
                <a:gd name="T78" fmla="*/ 480 w 590"/>
                <a:gd name="T79" fmla="*/ 737 h 787"/>
                <a:gd name="T80" fmla="*/ 535 w 590"/>
                <a:gd name="T81" fmla="*/ 708 h 787"/>
                <a:gd name="T82" fmla="*/ 527 w 590"/>
                <a:gd name="T83" fmla="*/ 620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0" h="787">
                  <a:moveTo>
                    <a:pt x="503" y="0"/>
                  </a:moveTo>
                  <a:cubicBezTo>
                    <a:pt x="511" y="1"/>
                    <a:pt x="519" y="3"/>
                    <a:pt x="527" y="7"/>
                  </a:cubicBezTo>
                  <a:cubicBezTo>
                    <a:pt x="541" y="13"/>
                    <a:pt x="552" y="22"/>
                    <a:pt x="562" y="34"/>
                  </a:cubicBezTo>
                  <a:cubicBezTo>
                    <a:pt x="574" y="48"/>
                    <a:pt x="582" y="65"/>
                    <a:pt x="586" y="84"/>
                  </a:cubicBezTo>
                  <a:cubicBezTo>
                    <a:pt x="589" y="94"/>
                    <a:pt x="590" y="105"/>
                    <a:pt x="590" y="114"/>
                  </a:cubicBezTo>
                  <a:cubicBezTo>
                    <a:pt x="590" y="135"/>
                    <a:pt x="586" y="153"/>
                    <a:pt x="578" y="172"/>
                  </a:cubicBezTo>
                  <a:cubicBezTo>
                    <a:pt x="570" y="188"/>
                    <a:pt x="559" y="202"/>
                    <a:pt x="544" y="214"/>
                  </a:cubicBezTo>
                  <a:cubicBezTo>
                    <a:pt x="533" y="221"/>
                    <a:pt x="521" y="227"/>
                    <a:pt x="507" y="229"/>
                  </a:cubicBezTo>
                  <a:cubicBezTo>
                    <a:pt x="490" y="231"/>
                    <a:pt x="473" y="229"/>
                    <a:pt x="458" y="222"/>
                  </a:cubicBezTo>
                  <a:cubicBezTo>
                    <a:pt x="446" y="216"/>
                    <a:pt x="436" y="208"/>
                    <a:pt x="428" y="199"/>
                  </a:cubicBezTo>
                  <a:cubicBezTo>
                    <a:pt x="416" y="185"/>
                    <a:pt x="408" y="170"/>
                    <a:pt x="403" y="153"/>
                  </a:cubicBezTo>
                  <a:cubicBezTo>
                    <a:pt x="398" y="137"/>
                    <a:pt x="397" y="122"/>
                    <a:pt x="398" y="106"/>
                  </a:cubicBezTo>
                  <a:cubicBezTo>
                    <a:pt x="399" y="86"/>
                    <a:pt x="404" y="67"/>
                    <a:pt x="415" y="49"/>
                  </a:cubicBezTo>
                  <a:cubicBezTo>
                    <a:pt x="422" y="37"/>
                    <a:pt x="431" y="26"/>
                    <a:pt x="443" y="17"/>
                  </a:cubicBezTo>
                  <a:cubicBezTo>
                    <a:pt x="454" y="9"/>
                    <a:pt x="466" y="4"/>
                    <a:pt x="479" y="1"/>
                  </a:cubicBezTo>
                  <a:cubicBezTo>
                    <a:pt x="487" y="0"/>
                    <a:pt x="495" y="0"/>
                    <a:pt x="503" y="0"/>
                  </a:cubicBezTo>
                  <a:moveTo>
                    <a:pt x="495" y="46"/>
                  </a:moveTo>
                  <a:cubicBezTo>
                    <a:pt x="488" y="45"/>
                    <a:pt x="481" y="48"/>
                    <a:pt x="474" y="52"/>
                  </a:cubicBezTo>
                  <a:cubicBezTo>
                    <a:pt x="469" y="55"/>
                    <a:pt x="464" y="59"/>
                    <a:pt x="461" y="64"/>
                  </a:cubicBezTo>
                  <a:cubicBezTo>
                    <a:pt x="455" y="71"/>
                    <a:pt x="451" y="78"/>
                    <a:pt x="449" y="87"/>
                  </a:cubicBezTo>
                  <a:cubicBezTo>
                    <a:pt x="444" y="101"/>
                    <a:pt x="443" y="116"/>
                    <a:pt x="446" y="131"/>
                  </a:cubicBezTo>
                  <a:cubicBezTo>
                    <a:pt x="447" y="140"/>
                    <a:pt x="450" y="149"/>
                    <a:pt x="455" y="158"/>
                  </a:cubicBezTo>
                  <a:cubicBezTo>
                    <a:pt x="458" y="164"/>
                    <a:pt x="462" y="169"/>
                    <a:pt x="468" y="173"/>
                  </a:cubicBezTo>
                  <a:cubicBezTo>
                    <a:pt x="471" y="177"/>
                    <a:pt x="476" y="180"/>
                    <a:pt x="480" y="182"/>
                  </a:cubicBezTo>
                  <a:cubicBezTo>
                    <a:pt x="489" y="185"/>
                    <a:pt x="498" y="185"/>
                    <a:pt x="508" y="181"/>
                  </a:cubicBezTo>
                  <a:cubicBezTo>
                    <a:pt x="513" y="179"/>
                    <a:pt x="517" y="176"/>
                    <a:pt x="521" y="172"/>
                  </a:cubicBezTo>
                  <a:cubicBezTo>
                    <a:pt x="527" y="167"/>
                    <a:pt x="532" y="160"/>
                    <a:pt x="535" y="152"/>
                  </a:cubicBezTo>
                  <a:cubicBezTo>
                    <a:pt x="541" y="140"/>
                    <a:pt x="543" y="128"/>
                    <a:pt x="543" y="115"/>
                  </a:cubicBezTo>
                  <a:cubicBezTo>
                    <a:pt x="543" y="106"/>
                    <a:pt x="542" y="98"/>
                    <a:pt x="540" y="89"/>
                  </a:cubicBezTo>
                  <a:cubicBezTo>
                    <a:pt x="537" y="80"/>
                    <a:pt x="533" y="72"/>
                    <a:pt x="527" y="64"/>
                  </a:cubicBezTo>
                  <a:cubicBezTo>
                    <a:pt x="523" y="59"/>
                    <a:pt x="518" y="54"/>
                    <a:pt x="512" y="51"/>
                  </a:cubicBezTo>
                  <a:cubicBezTo>
                    <a:pt x="507" y="48"/>
                    <a:pt x="501" y="46"/>
                    <a:pt x="495" y="46"/>
                  </a:cubicBezTo>
                  <a:moveTo>
                    <a:pt x="375" y="282"/>
                  </a:moveTo>
                  <a:cubicBezTo>
                    <a:pt x="383" y="283"/>
                    <a:pt x="391" y="285"/>
                    <a:pt x="399" y="289"/>
                  </a:cubicBezTo>
                  <a:cubicBezTo>
                    <a:pt x="413" y="295"/>
                    <a:pt x="425" y="304"/>
                    <a:pt x="434" y="316"/>
                  </a:cubicBezTo>
                  <a:cubicBezTo>
                    <a:pt x="446" y="330"/>
                    <a:pt x="454" y="347"/>
                    <a:pt x="459" y="366"/>
                  </a:cubicBezTo>
                  <a:cubicBezTo>
                    <a:pt x="461" y="376"/>
                    <a:pt x="462" y="387"/>
                    <a:pt x="462" y="396"/>
                  </a:cubicBezTo>
                  <a:cubicBezTo>
                    <a:pt x="462" y="417"/>
                    <a:pt x="458" y="435"/>
                    <a:pt x="450" y="454"/>
                  </a:cubicBezTo>
                  <a:cubicBezTo>
                    <a:pt x="442" y="470"/>
                    <a:pt x="431" y="484"/>
                    <a:pt x="416" y="496"/>
                  </a:cubicBezTo>
                  <a:cubicBezTo>
                    <a:pt x="405" y="503"/>
                    <a:pt x="393" y="509"/>
                    <a:pt x="379" y="511"/>
                  </a:cubicBezTo>
                  <a:cubicBezTo>
                    <a:pt x="362" y="513"/>
                    <a:pt x="346" y="511"/>
                    <a:pt x="330" y="504"/>
                  </a:cubicBezTo>
                  <a:cubicBezTo>
                    <a:pt x="318" y="498"/>
                    <a:pt x="308" y="490"/>
                    <a:pt x="300" y="481"/>
                  </a:cubicBezTo>
                  <a:cubicBezTo>
                    <a:pt x="288" y="467"/>
                    <a:pt x="280" y="452"/>
                    <a:pt x="275" y="435"/>
                  </a:cubicBezTo>
                  <a:cubicBezTo>
                    <a:pt x="270" y="419"/>
                    <a:pt x="269" y="404"/>
                    <a:pt x="270" y="388"/>
                  </a:cubicBezTo>
                  <a:cubicBezTo>
                    <a:pt x="271" y="368"/>
                    <a:pt x="276" y="349"/>
                    <a:pt x="287" y="331"/>
                  </a:cubicBezTo>
                  <a:cubicBezTo>
                    <a:pt x="294" y="319"/>
                    <a:pt x="303" y="308"/>
                    <a:pt x="315" y="299"/>
                  </a:cubicBezTo>
                  <a:cubicBezTo>
                    <a:pt x="326" y="291"/>
                    <a:pt x="338" y="286"/>
                    <a:pt x="351" y="283"/>
                  </a:cubicBezTo>
                  <a:cubicBezTo>
                    <a:pt x="359" y="282"/>
                    <a:pt x="367" y="282"/>
                    <a:pt x="375" y="282"/>
                  </a:cubicBezTo>
                  <a:moveTo>
                    <a:pt x="368" y="328"/>
                  </a:moveTo>
                  <a:cubicBezTo>
                    <a:pt x="360" y="328"/>
                    <a:pt x="353" y="330"/>
                    <a:pt x="346" y="334"/>
                  </a:cubicBezTo>
                  <a:cubicBezTo>
                    <a:pt x="341" y="337"/>
                    <a:pt x="337" y="341"/>
                    <a:pt x="333" y="346"/>
                  </a:cubicBezTo>
                  <a:cubicBezTo>
                    <a:pt x="327" y="353"/>
                    <a:pt x="323" y="360"/>
                    <a:pt x="321" y="369"/>
                  </a:cubicBezTo>
                  <a:cubicBezTo>
                    <a:pt x="316" y="383"/>
                    <a:pt x="315" y="398"/>
                    <a:pt x="318" y="413"/>
                  </a:cubicBezTo>
                  <a:cubicBezTo>
                    <a:pt x="319" y="422"/>
                    <a:pt x="322" y="431"/>
                    <a:pt x="327" y="440"/>
                  </a:cubicBezTo>
                  <a:cubicBezTo>
                    <a:pt x="330" y="446"/>
                    <a:pt x="334" y="451"/>
                    <a:pt x="340" y="455"/>
                  </a:cubicBezTo>
                  <a:cubicBezTo>
                    <a:pt x="344" y="459"/>
                    <a:pt x="348" y="462"/>
                    <a:pt x="352" y="464"/>
                  </a:cubicBezTo>
                  <a:cubicBezTo>
                    <a:pt x="361" y="467"/>
                    <a:pt x="371" y="467"/>
                    <a:pt x="380" y="463"/>
                  </a:cubicBezTo>
                  <a:cubicBezTo>
                    <a:pt x="385" y="461"/>
                    <a:pt x="389" y="458"/>
                    <a:pt x="393" y="454"/>
                  </a:cubicBezTo>
                  <a:cubicBezTo>
                    <a:pt x="399" y="449"/>
                    <a:pt x="404" y="442"/>
                    <a:pt x="408" y="434"/>
                  </a:cubicBezTo>
                  <a:cubicBezTo>
                    <a:pt x="413" y="422"/>
                    <a:pt x="415" y="410"/>
                    <a:pt x="415" y="397"/>
                  </a:cubicBezTo>
                  <a:cubicBezTo>
                    <a:pt x="415" y="388"/>
                    <a:pt x="414" y="380"/>
                    <a:pt x="412" y="371"/>
                  </a:cubicBezTo>
                  <a:cubicBezTo>
                    <a:pt x="409" y="362"/>
                    <a:pt x="405" y="354"/>
                    <a:pt x="399" y="346"/>
                  </a:cubicBezTo>
                  <a:cubicBezTo>
                    <a:pt x="395" y="341"/>
                    <a:pt x="390" y="336"/>
                    <a:pt x="384" y="333"/>
                  </a:cubicBezTo>
                  <a:cubicBezTo>
                    <a:pt x="379" y="330"/>
                    <a:pt x="373" y="328"/>
                    <a:pt x="368" y="328"/>
                  </a:cubicBezTo>
                  <a:moveTo>
                    <a:pt x="106" y="556"/>
                  </a:moveTo>
                  <a:cubicBezTo>
                    <a:pt x="114" y="557"/>
                    <a:pt x="122" y="559"/>
                    <a:pt x="130" y="562"/>
                  </a:cubicBezTo>
                  <a:cubicBezTo>
                    <a:pt x="144" y="569"/>
                    <a:pt x="156" y="578"/>
                    <a:pt x="165" y="589"/>
                  </a:cubicBezTo>
                  <a:cubicBezTo>
                    <a:pt x="177" y="604"/>
                    <a:pt x="185" y="621"/>
                    <a:pt x="190" y="639"/>
                  </a:cubicBezTo>
                  <a:cubicBezTo>
                    <a:pt x="192" y="650"/>
                    <a:pt x="193" y="660"/>
                    <a:pt x="193" y="669"/>
                  </a:cubicBezTo>
                  <a:cubicBezTo>
                    <a:pt x="193" y="690"/>
                    <a:pt x="189" y="709"/>
                    <a:pt x="181" y="727"/>
                  </a:cubicBezTo>
                  <a:cubicBezTo>
                    <a:pt x="173" y="744"/>
                    <a:pt x="162" y="758"/>
                    <a:pt x="147" y="769"/>
                  </a:cubicBezTo>
                  <a:cubicBezTo>
                    <a:pt x="136" y="777"/>
                    <a:pt x="124" y="782"/>
                    <a:pt x="111" y="784"/>
                  </a:cubicBezTo>
                  <a:cubicBezTo>
                    <a:pt x="93" y="787"/>
                    <a:pt x="77" y="785"/>
                    <a:pt x="61" y="777"/>
                  </a:cubicBezTo>
                  <a:cubicBezTo>
                    <a:pt x="49" y="771"/>
                    <a:pt x="39" y="764"/>
                    <a:pt x="31" y="754"/>
                  </a:cubicBezTo>
                  <a:cubicBezTo>
                    <a:pt x="19" y="741"/>
                    <a:pt x="11" y="725"/>
                    <a:pt x="6" y="708"/>
                  </a:cubicBezTo>
                  <a:cubicBezTo>
                    <a:pt x="2" y="693"/>
                    <a:pt x="0" y="677"/>
                    <a:pt x="1" y="661"/>
                  </a:cubicBezTo>
                  <a:cubicBezTo>
                    <a:pt x="3" y="641"/>
                    <a:pt x="8" y="622"/>
                    <a:pt x="18" y="605"/>
                  </a:cubicBezTo>
                  <a:cubicBezTo>
                    <a:pt x="25" y="592"/>
                    <a:pt x="35" y="581"/>
                    <a:pt x="47" y="573"/>
                  </a:cubicBezTo>
                  <a:cubicBezTo>
                    <a:pt x="57" y="565"/>
                    <a:pt x="69" y="559"/>
                    <a:pt x="82" y="557"/>
                  </a:cubicBezTo>
                  <a:cubicBezTo>
                    <a:pt x="90" y="555"/>
                    <a:pt x="98" y="555"/>
                    <a:pt x="106" y="556"/>
                  </a:cubicBezTo>
                  <a:moveTo>
                    <a:pt x="503" y="556"/>
                  </a:moveTo>
                  <a:cubicBezTo>
                    <a:pt x="511" y="557"/>
                    <a:pt x="519" y="559"/>
                    <a:pt x="526" y="562"/>
                  </a:cubicBezTo>
                  <a:cubicBezTo>
                    <a:pt x="540" y="569"/>
                    <a:pt x="552" y="578"/>
                    <a:pt x="562" y="589"/>
                  </a:cubicBezTo>
                  <a:cubicBezTo>
                    <a:pt x="574" y="604"/>
                    <a:pt x="582" y="621"/>
                    <a:pt x="586" y="639"/>
                  </a:cubicBezTo>
                  <a:cubicBezTo>
                    <a:pt x="588" y="650"/>
                    <a:pt x="590" y="660"/>
                    <a:pt x="589" y="669"/>
                  </a:cubicBezTo>
                  <a:cubicBezTo>
                    <a:pt x="590" y="690"/>
                    <a:pt x="586" y="709"/>
                    <a:pt x="577" y="727"/>
                  </a:cubicBezTo>
                  <a:cubicBezTo>
                    <a:pt x="569" y="744"/>
                    <a:pt x="558" y="758"/>
                    <a:pt x="543" y="769"/>
                  </a:cubicBezTo>
                  <a:cubicBezTo>
                    <a:pt x="532" y="777"/>
                    <a:pt x="520" y="782"/>
                    <a:pt x="507" y="784"/>
                  </a:cubicBezTo>
                  <a:cubicBezTo>
                    <a:pt x="490" y="787"/>
                    <a:pt x="473" y="785"/>
                    <a:pt x="457" y="777"/>
                  </a:cubicBezTo>
                  <a:cubicBezTo>
                    <a:pt x="446" y="771"/>
                    <a:pt x="436" y="764"/>
                    <a:pt x="427" y="754"/>
                  </a:cubicBezTo>
                  <a:cubicBezTo>
                    <a:pt x="415" y="741"/>
                    <a:pt x="407" y="725"/>
                    <a:pt x="402" y="708"/>
                  </a:cubicBezTo>
                  <a:cubicBezTo>
                    <a:pt x="398" y="693"/>
                    <a:pt x="396" y="677"/>
                    <a:pt x="397" y="661"/>
                  </a:cubicBezTo>
                  <a:cubicBezTo>
                    <a:pt x="399" y="641"/>
                    <a:pt x="404" y="622"/>
                    <a:pt x="414" y="605"/>
                  </a:cubicBezTo>
                  <a:cubicBezTo>
                    <a:pt x="422" y="592"/>
                    <a:pt x="431" y="581"/>
                    <a:pt x="443" y="573"/>
                  </a:cubicBezTo>
                  <a:cubicBezTo>
                    <a:pt x="453" y="565"/>
                    <a:pt x="465" y="559"/>
                    <a:pt x="478" y="557"/>
                  </a:cubicBezTo>
                  <a:cubicBezTo>
                    <a:pt x="486" y="555"/>
                    <a:pt x="495" y="555"/>
                    <a:pt x="503" y="556"/>
                  </a:cubicBezTo>
                  <a:moveTo>
                    <a:pt x="99" y="601"/>
                  </a:moveTo>
                  <a:cubicBezTo>
                    <a:pt x="91" y="601"/>
                    <a:pt x="84" y="603"/>
                    <a:pt x="78" y="607"/>
                  </a:cubicBezTo>
                  <a:cubicBezTo>
                    <a:pt x="72" y="610"/>
                    <a:pt x="68" y="615"/>
                    <a:pt x="64" y="619"/>
                  </a:cubicBezTo>
                  <a:cubicBezTo>
                    <a:pt x="59" y="626"/>
                    <a:pt x="55" y="634"/>
                    <a:pt x="52" y="642"/>
                  </a:cubicBezTo>
                  <a:cubicBezTo>
                    <a:pt x="47" y="657"/>
                    <a:pt x="46" y="672"/>
                    <a:pt x="49" y="686"/>
                  </a:cubicBezTo>
                  <a:cubicBezTo>
                    <a:pt x="50" y="696"/>
                    <a:pt x="54" y="705"/>
                    <a:pt x="58" y="713"/>
                  </a:cubicBezTo>
                  <a:cubicBezTo>
                    <a:pt x="62" y="719"/>
                    <a:pt x="66" y="724"/>
                    <a:pt x="71" y="729"/>
                  </a:cubicBezTo>
                  <a:cubicBezTo>
                    <a:pt x="75" y="732"/>
                    <a:pt x="79" y="735"/>
                    <a:pt x="84" y="737"/>
                  </a:cubicBezTo>
                  <a:cubicBezTo>
                    <a:pt x="93" y="741"/>
                    <a:pt x="102" y="741"/>
                    <a:pt x="111" y="737"/>
                  </a:cubicBezTo>
                  <a:cubicBezTo>
                    <a:pt x="116" y="735"/>
                    <a:pt x="120" y="731"/>
                    <a:pt x="124" y="728"/>
                  </a:cubicBezTo>
                  <a:cubicBezTo>
                    <a:pt x="130" y="722"/>
                    <a:pt x="135" y="715"/>
                    <a:pt x="139" y="708"/>
                  </a:cubicBezTo>
                  <a:cubicBezTo>
                    <a:pt x="144" y="696"/>
                    <a:pt x="146" y="683"/>
                    <a:pt x="147" y="670"/>
                  </a:cubicBezTo>
                  <a:cubicBezTo>
                    <a:pt x="147" y="662"/>
                    <a:pt x="145" y="653"/>
                    <a:pt x="143" y="645"/>
                  </a:cubicBezTo>
                  <a:cubicBezTo>
                    <a:pt x="140" y="636"/>
                    <a:pt x="136" y="627"/>
                    <a:pt x="130" y="620"/>
                  </a:cubicBezTo>
                  <a:cubicBezTo>
                    <a:pt x="126" y="614"/>
                    <a:pt x="121" y="610"/>
                    <a:pt x="115" y="606"/>
                  </a:cubicBezTo>
                  <a:cubicBezTo>
                    <a:pt x="110" y="603"/>
                    <a:pt x="105" y="602"/>
                    <a:pt x="99" y="601"/>
                  </a:cubicBezTo>
                  <a:moveTo>
                    <a:pt x="495" y="601"/>
                  </a:moveTo>
                  <a:cubicBezTo>
                    <a:pt x="487" y="601"/>
                    <a:pt x="480" y="603"/>
                    <a:pt x="474" y="607"/>
                  </a:cubicBezTo>
                  <a:cubicBezTo>
                    <a:pt x="469" y="610"/>
                    <a:pt x="464" y="615"/>
                    <a:pt x="460" y="619"/>
                  </a:cubicBezTo>
                  <a:cubicBezTo>
                    <a:pt x="455" y="626"/>
                    <a:pt x="451" y="634"/>
                    <a:pt x="448" y="642"/>
                  </a:cubicBezTo>
                  <a:cubicBezTo>
                    <a:pt x="444" y="657"/>
                    <a:pt x="443" y="672"/>
                    <a:pt x="445" y="686"/>
                  </a:cubicBezTo>
                  <a:cubicBezTo>
                    <a:pt x="447" y="696"/>
                    <a:pt x="450" y="705"/>
                    <a:pt x="455" y="713"/>
                  </a:cubicBezTo>
                  <a:cubicBezTo>
                    <a:pt x="458" y="719"/>
                    <a:pt x="462" y="724"/>
                    <a:pt x="467" y="729"/>
                  </a:cubicBezTo>
                  <a:cubicBezTo>
                    <a:pt x="471" y="732"/>
                    <a:pt x="475" y="735"/>
                    <a:pt x="480" y="737"/>
                  </a:cubicBezTo>
                  <a:cubicBezTo>
                    <a:pt x="489" y="741"/>
                    <a:pt x="498" y="741"/>
                    <a:pt x="507" y="737"/>
                  </a:cubicBezTo>
                  <a:cubicBezTo>
                    <a:pt x="512" y="735"/>
                    <a:pt x="517" y="731"/>
                    <a:pt x="521" y="728"/>
                  </a:cubicBezTo>
                  <a:cubicBezTo>
                    <a:pt x="527" y="722"/>
                    <a:pt x="531" y="715"/>
                    <a:pt x="535" y="708"/>
                  </a:cubicBezTo>
                  <a:cubicBezTo>
                    <a:pt x="540" y="696"/>
                    <a:pt x="543" y="683"/>
                    <a:pt x="543" y="670"/>
                  </a:cubicBezTo>
                  <a:cubicBezTo>
                    <a:pt x="543" y="662"/>
                    <a:pt x="542" y="653"/>
                    <a:pt x="539" y="645"/>
                  </a:cubicBezTo>
                  <a:cubicBezTo>
                    <a:pt x="537" y="636"/>
                    <a:pt x="533" y="627"/>
                    <a:pt x="527" y="620"/>
                  </a:cubicBezTo>
                  <a:cubicBezTo>
                    <a:pt x="523" y="614"/>
                    <a:pt x="518" y="610"/>
                    <a:pt x="512" y="606"/>
                  </a:cubicBezTo>
                  <a:cubicBezTo>
                    <a:pt x="507" y="603"/>
                    <a:pt x="501" y="602"/>
                    <a:pt x="495" y="601"/>
                  </a:cubicBezTo>
                </a:path>
              </a:pathLst>
            </a:custGeom>
            <a:solidFill>
              <a:srgbClr val="71BF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3" name="Freeform 62">
              <a:extLst>
                <a:ext uri="{FF2B5EF4-FFF2-40B4-BE49-F238E27FC236}">
                  <a16:creationId xmlns:a16="http://schemas.microsoft.com/office/drawing/2014/main" id="{6EC9F36D-8A14-8E4F-B0D3-B0FF950ABFEC}"/>
                </a:ext>
              </a:extLst>
            </p:cNvPr>
            <p:cNvSpPr>
              <a:spLocks noEditPoints="1"/>
            </p:cNvSpPr>
            <p:nvPr/>
          </p:nvSpPr>
          <p:spPr bwMode="auto">
            <a:xfrm>
              <a:off x="4651375" y="133350"/>
              <a:ext cx="520700" cy="509588"/>
            </a:xfrm>
            <a:custGeom>
              <a:avLst/>
              <a:gdLst>
                <a:gd name="T0" fmla="*/ 95 w 805"/>
                <a:gd name="T1" fmla="*/ 24 h 785"/>
                <a:gd name="T2" fmla="*/ 95 w 805"/>
                <a:gd name="T3" fmla="*/ 179 h 785"/>
                <a:gd name="T4" fmla="*/ 139 w 805"/>
                <a:gd name="T5" fmla="*/ 198 h 785"/>
                <a:gd name="T6" fmla="*/ 21 w 805"/>
                <a:gd name="T7" fmla="*/ 227 h 785"/>
                <a:gd name="T8" fmla="*/ 43 w 805"/>
                <a:gd name="T9" fmla="*/ 182 h 785"/>
                <a:gd name="T10" fmla="*/ 49 w 805"/>
                <a:gd name="T11" fmla="*/ 172 h 785"/>
                <a:gd name="T12" fmla="*/ 45 w 805"/>
                <a:gd name="T13" fmla="*/ 46 h 785"/>
                <a:gd name="T14" fmla="*/ 28 w 805"/>
                <a:gd name="T15" fmla="*/ 1 h 785"/>
                <a:gd name="T16" fmla="*/ 266 w 805"/>
                <a:gd name="T17" fmla="*/ 1 h 785"/>
                <a:gd name="T18" fmla="*/ 285 w 805"/>
                <a:gd name="T19" fmla="*/ 101 h 785"/>
                <a:gd name="T20" fmla="*/ 296 w 805"/>
                <a:gd name="T21" fmla="*/ 182 h 785"/>
                <a:gd name="T22" fmla="*/ 304 w 805"/>
                <a:gd name="T23" fmla="*/ 228 h 785"/>
                <a:gd name="T24" fmla="*/ 205 w 805"/>
                <a:gd name="T25" fmla="*/ 184 h 785"/>
                <a:gd name="T26" fmla="*/ 239 w 805"/>
                <a:gd name="T27" fmla="*/ 181 h 785"/>
                <a:gd name="T28" fmla="*/ 239 w 805"/>
                <a:gd name="T29" fmla="*/ 47 h 785"/>
                <a:gd name="T30" fmla="*/ 217 w 805"/>
                <a:gd name="T31" fmla="*/ 46 h 785"/>
                <a:gd name="T32" fmla="*/ 258 w 805"/>
                <a:gd name="T33" fmla="*/ 0 h 785"/>
                <a:gd name="T34" fmla="*/ 175 w 805"/>
                <a:gd name="T35" fmla="*/ 307 h 785"/>
                <a:gd name="T36" fmla="*/ 175 w 805"/>
                <a:gd name="T37" fmla="*/ 462 h 785"/>
                <a:gd name="T38" fmla="*/ 219 w 805"/>
                <a:gd name="T39" fmla="*/ 482 h 785"/>
                <a:gd name="T40" fmla="*/ 101 w 805"/>
                <a:gd name="T41" fmla="*/ 510 h 785"/>
                <a:gd name="T42" fmla="*/ 123 w 805"/>
                <a:gd name="T43" fmla="*/ 465 h 785"/>
                <a:gd name="T44" fmla="*/ 129 w 805"/>
                <a:gd name="T45" fmla="*/ 456 h 785"/>
                <a:gd name="T46" fmla="*/ 125 w 805"/>
                <a:gd name="T47" fmla="*/ 329 h 785"/>
                <a:gd name="T48" fmla="*/ 108 w 805"/>
                <a:gd name="T49" fmla="*/ 284 h 785"/>
                <a:gd name="T50" fmla="*/ 541 w 805"/>
                <a:gd name="T51" fmla="*/ 284 h 785"/>
                <a:gd name="T52" fmla="*/ 560 w 805"/>
                <a:gd name="T53" fmla="*/ 384 h 785"/>
                <a:gd name="T54" fmla="*/ 572 w 805"/>
                <a:gd name="T55" fmla="*/ 465 h 785"/>
                <a:gd name="T56" fmla="*/ 579 w 805"/>
                <a:gd name="T57" fmla="*/ 511 h 785"/>
                <a:gd name="T58" fmla="*/ 480 w 805"/>
                <a:gd name="T59" fmla="*/ 468 h 785"/>
                <a:gd name="T60" fmla="*/ 514 w 805"/>
                <a:gd name="T61" fmla="*/ 464 h 785"/>
                <a:gd name="T62" fmla="*/ 514 w 805"/>
                <a:gd name="T63" fmla="*/ 330 h 785"/>
                <a:gd name="T64" fmla="*/ 493 w 805"/>
                <a:gd name="T65" fmla="*/ 329 h 785"/>
                <a:gd name="T66" fmla="*/ 533 w 805"/>
                <a:gd name="T67" fmla="*/ 283 h 785"/>
                <a:gd name="T68" fmla="*/ 757 w 805"/>
                <a:gd name="T69" fmla="*/ 307 h 785"/>
                <a:gd name="T70" fmla="*/ 757 w 805"/>
                <a:gd name="T71" fmla="*/ 462 h 785"/>
                <a:gd name="T72" fmla="*/ 801 w 805"/>
                <a:gd name="T73" fmla="*/ 482 h 785"/>
                <a:gd name="T74" fmla="*/ 683 w 805"/>
                <a:gd name="T75" fmla="*/ 510 h 785"/>
                <a:gd name="T76" fmla="*/ 705 w 805"/>
                <a:gd name="T77" fmla="*/ 465 h 785"/>
                <a:gd name="T78" fmla="*/ 711 w 805"/>
                <a:gd name="T79" fmla="*/ 456 h 785"/>
                <a:gd name="T80" fmla="*/ 707 w 805"/>
                <a:gd name="T81" fmla="*/ 329 h 785"/>
                <a:gd name="T82" fmla="*/ 690 w 805"/>
                <a:gd name="T83" fmla="*/ 284 h 785"/>
                <a:gd name="T84" fmla="*/ 281 w 805"/>
                <a:gd name="T85" fmla="*/ 558 h 785"/>
                <a:gd name="T86" fmla="*/ 300 w 805"/>
                <a:gd name="T87" fmla="*/ 659 h 785"/>
                <a:gd name="T88" fmla="*/ 311 w 805"/>
                <a:gd name="T89" fmla="*/ 740 h 785"/>
                <a:gd name="T90" fmla="*/ 319 w 805"/>
                <a:gd name="T91" fmla="*/ 785 h 785"/>
                <a:gd name="T92" fmla="*/ 220 w 805"/>
                <a:gd name="T93" fmla="*/ 742 h 785"/>
                <a:gd name="T94" fmla="*/ 254 w 805"/>
                <a:gd name="T95" fmla="*/ 739 h 785"/>
                <a:gd name="T96" fmla="*/ 254 w 805"/>
                <a:gd name="T97" fmla="*/ 605 h 785"/>
                <a:gd name="T98" fmla="*/ 233 w 805"/>
                <a:gd name="T99" fmla="*/ 604 h 785"/>
                <a:gd name="T100" fmla="*/ 273 w 805"/>
                <a:gd name="T101" fmla="*/ 558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5" h="785">
                  <a:moveTo>
                    <a:pt x="67" y="0"/>
                  </a:moveTo>
                  <a:cubicBezTo>
                    <a:pt x="70" y="0"/>
                    <a:pt x="73" y="0"/>
                    <a:pt x="76" y="1"/>
                  </a:cubicBezTo>
                  <a:cubicBezTo>
                    <a:pt x="85" y="2"/>
                    <a:pt x="94" y="10"/>
                    <a:pt x="95" y="21"/>
                  </a:cubicBezTo>
                  <a:cubicBezTo>
                    <a:pt x="95" y="22"/>
                    <a:pt x="95" y="23"/>
                    <a:pt x="95" y="24"/>
                  </a:cubicBezTo>
                  <a:cubicBezTo>
                    <a:pt x="95" y="49"/>
                    <a:pt x="95" y="75"/>
                    <a:pt x="95" y="101"/>
                  </a:cubicBezTo>
                  <a:cubicBezTo>
                    <a:pt x="94" y="101"/>
                    <a:pt x="94" y="101"/>
                    <a:pt x="94" y="101"/>
                  </a:cubicBezTo>
                  <a:cubicBezTo>
                    <a:pt x="94" y="124"/>
                    <a:pt x="94" y="148"/>
                    <a:pt x="94" y="172"/>
                  </a:cubicBezTo>
                  <a:cubicBezTo>
                    <a:pt x="94" y="174"/>
                    <a:pt x="94" y="176"/>
                    <a:pt x="95" y="179"/>
                  </a:cubicBezTo>
                  <a:cubicBezTo>
                    <a:pt x="95" y="181"/>
                    <a:pt x="96" y="182"/>
                    <a:pt x="98" y="182"/>
                  </a:cubicBezTo>
                  <a:cubicBezTo>
                    <a:pt x="100" y="182"/>
                    <a:pt x="103" y="182"/>
                    <a:pt x="106" y="182"/>
                  </a:cubicBezTo>
                  <a:cubicBezTo>
                    <a:pt x="110" y="182"/>
                    <a:pt x="114" y="182"/>
                    <a:pt x="118" y="182"/>
                  </a:cubicBezTo>
                  <a:cubicBezTo>
                    <a:pt x="128" y="183"/>
                    <a:pt x="136" y="189"/>
                    <a:pt x="139" y="198"/>
                  </a:cubicBezTo>
                  <a:cubicBezTo>
                    <a:pt x="144" y="214"/>
                    <a:pt x="132" y="226"/>
                    <a:pt x="121" y="227"/>
                  </a:cubicBezTo>
                  <a:cubicBezTo>
                    <a:pt x="118" y="227"/>
                    <a:pt x="116" y="228"/>
                    <a:pt x="114" y="228"/>
                  </a:cubicBezTo>
                  <a:cubicBezTo>
                    <a:pt x="85" y="228"/>
                    <a:pt x="56" y="228"/>
                    <a:pt x="27" y="228"/>
                  </a:cubicBezTo>
                  <a:cubicBezTo>
                    <a:pt x="25" y="228"/>
                    <a:pt x="23" y="227"/>
                    <a:pt x="21" y="227"/>
                  </a:cubicBezTo>
                  <a:cubicBezTo>
                    <a:pt x="11" y="227"/>
                    <a:pt x="3" y="218"/>
                    <a:pt x="1" y="208"/>
                  </a:cubicBezTo>
                  <a:cubicBezTo>
                    <a:pt x="0" y="200"/>
                    <a:pt x="4" y="189"/>
                    <a:pt x="15" y="184"/>
                  </a:cubicBezTo>
                  <a:cubicBezTo>
                    <a:pt x="18" y="183"/>
                    <a:pt x="21" y="182"/>
                    <a:pt x="25" y="182"/>
                  </a:cubicBezTo>
                  <a:cubicBezTo>
                    <a:pt x="31" y="182"/>
                    <a:pt x="37" y="182"/>
                    <a:pt x="43" y="182"/>
                  </a:cubicBezTo>
                  <a:cubicBezTo>
                    <a:pt x="44" y="182"/>
                    <a:pt x="46" y="182"/>
                    <a:pt x="47" y="182"/>
                  </a:cubicBezTo>
                  <a:cubicBezTo>
                    <a:pt x="48" y="181"/>
                    <a:pt x="48" y="181"/>
                    <a:pt x="48" y="181"/>
                  </a:cubicBezTo>
                  <a:cubicBezTo>
                    <a:pt x="49" y="180"/>
                    <a:pt x="49" y="180"/>
                    <a:pt x="49" y="179"/>
                  </a:cubicBezTo>
                  <a:cubicBezTo>
                    <a:pt x="49" y="177"/>
                    <a:pt x="49" y="175"/>
                    <a:pt x="49" y="172"/>
                  </a:cubicBezTo>
                  <a:cubicBezTo>
                    <a:pt x="49" y="133"/>
                    <a:pt x="49" y="94"/>
                    <a:pt x="49" y="55"/>
                  </a:cubicBezTo>
                  <a:cubicBezTo>
                    <a:pt x="49" y="53"/>
                    <a:pt x="49" y="50"/>
                    <a:pt x="48" y="47"/>
                  </a:cubicBezTo>
                  <a:cubicBezTo>
                    <a:pt x="47" y="46"/>
                    <a:pt x="47" y="46"/>
                    <a:pt x="47" y="46"/>
                  </a:cubicBezTo>
                  <a:cubicBezTo>
                    <a:pt x="46" y="46"/>
                    <a:pt x="46" y="46"/>
                    <a:pt x="45" y="46"/>
                  </a:cubicBezTo>
                  <a:cubicBezTo>
                    <a:pt x="41" y="46"/>
                    <a:pt x="37" y="46"/>
                    <a:pt x="33" y="46"/>
                  </a:cubicBezTo>
                  <a:cubicBezTo>
                    <a:pt x="31" y="46"/>
                    <a:pt x="29" y="46"/>
                    <a:pt x="27" y="46"/>
                  </a:cubicBezTo>
                  <a:cubicBezTo>
                    <a:pt x="17" y="46"/>
                    <a:pt x="6" y="36"/>
                    <a:pt x="6" y="24"/>
                  </a:cubicBezTo>
                  <a:cubicBezTo>
                    <a:pt x="6" y="10"/>
                    <a:pt x="17" y="1"/>
                    <a:pt x="28" y="1"/>
                  </a:cubicBezTo>
                  <a:cubicBezTo>
                    <a:pt x="29" y="1"/>
                    <a:pt x="30" y="1"/>
                    <a:pt x="31" y="1"/>
                  </a:cubicBezTo>
                  <a:cubicBezTo>
                    <a:pt x="43" y="1"/>
                    <a:pt x="56" y="0"/>
                    <a:pt x="67" y="0"/>
                  </a:cubicBezTo>
                  <a:moveTo>
                    <a:pt x="258" y="0"/>
                  </a:moveTo>
                  <a:cubicBezTo>
                    <a:pt x="261" y="0"/>
                    <a:pt x="263" y="0"/>
                    <a:pt x="266" y="1"/>
                  </a:cubicBezTo>
                  <a:cubicBezTo>
                    <a:pt x="275" y="2"/>
                    <a:pt x="284" y="10"/>
                    <a:pt x="285" y="21"/>
                  </a:cubicBezTo>
                  <a:cubicBezTo>
                    <a:pt x="285" y="22"/>
                    <a:pt x="285" y="23"/>
                    <a:pt x="285" y="24"/>
                  </a:cubicBezTo>
                  <a:cubicBezTo>
                    <a:pt x="285" y="49"/>
                    <a:pt x="285" y="75"/>
                    <a:pt x="285" y="101"/>
                  </a:cubicBezTo>
                  <a:cubicBezTo>
                    <a:pt x="285" y="101"/>
                    <a:pt x="285" y="101"/>
                    <a:pt x="285" y="101"/>
                  </a:cubicBezTo>
                  <a:cubicBezTo>
                    <a:pt x="285" y="124"/>
                    <a:pt x="285" y="148"/>
                    <a:pt x="285" y="172"/>
                  </a:cubicBezTo>
                  <a:cubicBezTo>
                    <a:pt x="285" y="174"/>
                    <a:pt x="285" y="176"/>
                    <a:pt x="285" y="179"/>
                  </a:cubicBezTo>
                  <a:cubicBezTo>
                    <a:pt x="285" y="181"/>
                    <a:pt x="286" y="182"/>
                    <a:pt x="288" y="182"/>
                  </a:cubicBezTo>
                  <a:cubicBezTo>
                    <a:pt x="291" y="182"/>
                    <a:pt x="294" y="182"/>
                    <a:pt x="296" y="182"/>
                  </a:cubicBezTo>
                  <a:cubicBezTo>
                    <a:pt x="300" y="182"/>
                    <a:pt x="304" y="182"/>
                    <a:pt x="308" y="182"/>
                  </a:cubicBezTo>
                  <a:cubicBezTo>
                    <a:pt x="318" y="183"/>
                    <a:pt x="326" y="189"/>
                    <a:pt x="329" y="198"/>
                  </a:cubicBezTo>
                  <a:cubicBezTo>
                    <a:pt x="334" y="214"/>
                    <a:pt x="322" y="226"/>
                    <a:pt x="311" y="227"/>
                  </a:cubicBezTo>
                  <a:cubicBezTo>
                    <a:pt x="309" y="227"/>
                    <a:pt x="306" y="228"/>
                    <a:pt x="304" y="228"/>
                  </a:cubicBezTo>
                  <a:cubicBezTo>
                    <a:pt x="275" y="228"/>
                    <a:pt x="246" y="228"/>
                    <a:pt x="217" y="228"/>
                  </a:cubicBezTo>
                  <a:cubicBezTo>
                    <a:pt x="216" y="228"/>
                    <a:pt x="214" y="227"/>
                    <a:pt x="212" y="227"/>
                  </a:cubicBezTo>
                  <a:cubicBezTo>
                    <a:pt x="202" y="227"/>
                    <a:pt x="193" y="218"/>
                    <a:pt x="192" y="208"/>
                  </a:cubicBezTo>
                  <a:cubicBezTo>
                    <a:pt x="191" y="200"/>
                    <a:pt x="194" y="189"/>
                    <a:pt x="205" y="184"/>
                  </a:cubicBezTo>
                  <a:cubicBezTo>
                    <a:pt x="208" y="183"/>
                    <a:pt x="212" y="182"/>
                    <a:pt x="215" y="182"/>
                  </a:cubicBezTo>
                  <a:cubicBezTo>
                    <a:pt x="221" y="182"/>
                    <a:pt x="227" y="182"/>
                    <a:pt x="233" y="182"/>
                  </a:cubicBezTo>
                  <a:cubicBezTo>
                    <a:pt x="235" y="182"/>
                    <a:pt x="236" y="182"/>
                    <a:pt x="238" y="182"/>
                  </a:cubicBezTo>
                  <a:cubicBezTo>
                    <a:pt x="239" y="181"/>
                    <a:pt x="239" y="181"/>
                    <a:pt x="239" y="181"/>
                  </a:cubicBezTo>
                  <a:cubicBezTo>
                    <a:pt x="239" y="180"/>
                    <a:pt x="239" y="180"/>
                    <a:pt x="239" y="179"/>
                  </a:cubicBezTo>
                  <a:cubicBezTo>
                    <a:pt x="239" y="177"/>
                    <a:pt x="239" y="175"/>
                    <a:pt x="239" y="172"/>
                  </a:cubicBezTo>
                  <a:cubicBezTo>
                    <a:pt x="239" y="133"/>
                    <a:pt x="239" y="94"/>
                    <a:pt x="239" y="55"/>
                  </a:cubicBezTo>
                  <a:cubicBezTo>
                    <a:pt x="239" y="53"/>
                    <a:pt x="239" y="50"/>
                    <a:pt x="239" y="47"/>
                  </a:cubicBezTo>
                  <a:cubicBezTo>
                    <a:pt x="238" y="46"/>
                    <a:pt x="238" y="46"/>
                    <a:pt x="238" y="46"/>
                  </a:cubicBezTo>
                  <a:cubicBezTo>
                    <a:pt x="237" y="46"/>
                    <a:pt x="236" y="46"/>
                    <a:pt x="235" y="46"/>
                  </a:cubicBezTo>
                  <a:cubicBezTo>
                    <a:pt x="231" y="46"/>
                    <a:pt x="227" y="46"/>
                    <a:pt x="223" y="46"/>
                  </a:cubicBezTo>
                  <a:cubicBezTo>
                    <a:pt x="221" y="46"/>
                    <a:pt x="219" y="46"/>
                    <a:pt x="217" y="46"/>
                  </a:cubicBezTo>
                  <a:cubicBezTo>
                    <a:pt x="207" y="46"/>
                    <a:pt x="197" y="36"/>
                    <a:pt x="196" y="24"/>
                  </a:cubicBezTo>
                  <a:cubicBezTo>
                    <a:pt x="196" y="10"/>
                    <a:pt x="207" y="1"/>
                    <a:pt x="218" y="1"/>
                  </a:cubicBezTo>
                  <a:cubicBezTo>
                    <a:pt x="220" y="1"/>
                    <a:pt x="220" y="1"/>
                    <a:pt x="222" y="1"/>
                  </a:cubicBezTo>
                  <a:cubicBezTo>
                    <a:pt x="234" y="1"/>
                    <a:pt x="246" y="0"/>
                    <a:pt x="258" y="0"/>
                  </a:cubicBezTo>
                  <a:moveTo>
                    <a:pt x="147" y="283"/>
                  </a:moveTo>
                  <a:cubicBezTo>
                    <a:pt x="151" y="283"/>
                    <a:pt x="153" y="283"/>
                    <a:pt x="156" y="284"/>
                  </a:cubicBezTo>
                  <a:cubicBezTo>
                    <a:pt x="165" y="285"/>
                    <a:pt x="174" y="293"/>
                    <a:pt x="175" y="304"/>
                  </a:cubicBezTo>
                  <a:cubicBezTo>
                    <a:pt x="175" y="305"/>
                    <a:pt x="175" y="306"/>
                    <a:pt x="175" y="307"/>
                  </a:cubicBezTo>
                  <a:cubicBezTo>
                    <a:pt x="175" y="333"/>
                    <a:pt x="175" y="358"/>
                    <a:pt x="175" y="384"/>
                  </a:cubicBezTo>
                  <a:cubicBezTo>
                    <a:pt x="175" y="384"/>
                    <a:pt x="175" y="384"/>
                    <a:pt x="175" y="384"/>
                  </a:cubicBezTo>
                  <a:cubicBezTo>
                    <a:pt x="175" y="408"/>
                    <a:pt x="175" y="431"/>
                    <a:pt x="175" y="455"/>
                  </a:cubicBezTo>
                  <a:cubicBezTo>
                    <a:pt x="175" y="457"/>
                    <a:pt x="175" y="460"/>
                    <a:pt x="175" y="462"/>
                  </a:cubicBezTo>
                  <a:cubicBezTo>
                    <a:pt x="175" y="464"/>
                    <a:pt x="176" y="465"/>
                    <a:pt x="178" y="465"/>
                  </a:cubicBezTo>
                  <a:cubicBezTo>
                    <a:pt x="180" y="465"/>
                    <a:pt x="183" y="465"/>
                    <a:pt x="186" y="465"/>
                  </a:cubicBezTo>
                  <a:cubicBezTo>
                    <a:pt x="190" y="465"/>
                    <a:pt x="194" y="465"/>
                    <a:pt x="198" y="465"/>
                  </a:cubicBezTo>
                  <a:cubicBezTo>
                    <a:pt x="208" y="466"/>
                    <a:pt x="216" y="472"/>
                    <a:pt x="219" y="482"/>
                  </a:cubicBezTo>
                  <a:cubicBezTo>
                    <a:pt x="224" y="497"/>
                    <a:pt x="212" y="509"/>
                    <a:pt x="201" y="510"/>
                  </a:cubicBezTo>
                  <a:cubicBezTo>
                    <a:pt x="198" y="510"/>
                    <a:pt x="196" y="511"/>
                    <a:pt x="194" y="511"/>
                  </a:cubicBezTo>
                  <a:cubicBezTo>
                    <a:pt x="165" y="511"/>
                    <a:pt x="136" y="511"/>
                    <a:pt x="107" y="511"/>
                  </a:cubicBezTo>
                  <a:cubicBezTo>
                    <a:pt x="105" y="511"/>
                    <a:pt x="103" y="510"/>
                    <a:pt x="101" y="510"/>
                  </a:cubicBezTo>
                  <a:cubicBezTo>
                    <a:pt x="92" y="510"/>
                    <a:pt x="83" y="501"/>
                    <a:pt x="82" y="492"/>
                  </a:cubicBezTo>
                  <a:cubicBezTo>
                    <a:pt x="80" y="483"/>
                    <a:pt x="84" y="472"/>
                    <a:pt x="95" y="468"/>
                  </a:cubicBezTo>
                  <a:cubicBezTo>
                    <a:pt x="98" y="466"/>
                    <a:pt x="101" y="465"/>
                    <a:pt x="105" y="465"/>
                  </a:cubicBezTo>
                  <a:cubicBezTo>
                    <a:pt x="111" y="465"/>
                    <a:pt x="117" y="465"/>
                    <a:pt x="123" y="465"/>
                  </a:cubicBezTo>
                  <a:cubicBezTo>
                    <a:pt x="124" y="465"/>
                    <a:pt x="126" y="465"/>
                    <a:pt x="127" y="465"/>
                  </a:cubicBezTo>
                  <a:cubicBezTo>
                    <a:pt x="128" y="464"/>
                    <a:pt x="128" y="464"/>
                    <a:pt x="128" y="464"/>
                  </a:cubicBezTo>
                  <a:cubicBezTo>
                    <a:pt x="129" y="464"/>
                    <a:pt x="129" y="463"/>
                    <a:pt x="129" y="462"/>
                  </a:cubicBezTo>
                  <a:cubicBezTo>
                    <a:pt x="129" y="460"/>
                    <a:pt x="129" y="458"/>
                    <a:pt x="129" y="456"/>
                  </a:cubicBezTo>
                  <a:cubicBezTo>
                    <a:pt x="129" y="417"/>
                    <a:pt x="129" y="378"/>
                    <a:pt x="129" y="339"/>
                  </a:cubicBezTo>
                  <a:cubicBezTo>
                    <a:pt x="129" y="336"/>
                    <a:pt x="129" y="333"/>
                    <a:pt x="128" y="330"/>
                  </a:cubicBezTo>
                  <a:cubicBezTo>
                    <a:pt x="127" y="329"/>
                    <a:pt x="127" y="329"/>
                    <a:pt x="127" y="329"/>
                  </a:cubicBezTo>
                  <a:cubicBezTo>
                    <a:pt x="126" y="329"/>
                    <a:pt x="126" y="329"/>
                    <a:pt x="125" y="329"/>
                  </a:cubicBezTo>
                  <a:cubicBezTo>
                    <a:pt x="121" y="329"/>
                    <a:pt x="117" y="329"/>
                    <a:pt x="113" y="329"/>
                  </a:cubicBezTo>
                  <a:cubicBezTo>
                    <a:pt x="111" y="329"/>
                    <a:pt x="109" y="329"/>
                    <a:pt x="107" y="329"/>
                  </a:cubicBezTo>
                  <a:cubicBezTo>
                    <a:pt x="97" y="329"/>
                    <a:pt x="87" y="319"/>
                    <a:pt x="86" y="307"/>
                  </a:cubicBezTo>
                  <a:cubicBezTo>
                    <a:pt x="86" y="293"/>
                    <a:pt x="97" y="284"/>
                    <a:pt x="108" y="284"/>
                  </a:cubicBezTo>
                  <a:cubicBezTo>
                    <a:pt x="109" y="284"/>
                    <a:pt x="110" y="284"/>
                    <a:pt x="111" y="284"/>
                  </a:cubicBezTo>
                  <a:cubicBezTo>
                    <a:pt x="123" y="284"/>
                    <a:pt x="136" y="283"/>
                    <a:pt x="147" y="283"/>
                  </a:cubicBezTo>
                  <a:moveTo>
                    <a:pt x="533" y="283"/>
                  </a:moveTo>
                  <a:cubicBezTo>
                    <a:pt x="536" y="283"/>
                    <a:pt x="539" y="283"/>
                    <a:pt x="541" y="284"/>
                  </a:cubicBezTo>
                  <a:cubicBezTo>
                    <a:pt x="551" y="285"/>
                    <a:pt x="560" y="293"/>
                    <a:pt x="560" y="304"/>
                  </a:cubicBezTo>
                  <a:cubicBezTo>
                    <a:pt x="560" y="305"/>
                    <a:pt x="560" y="306"/>
                    <a:pt x="560" y="307"/>
                  </a:cubicBezTo>
                  <a:cubicBezTo>
                    <a:pt x="560" y="333"/>
                    <a:pt x="560" y="358"/>
                    <a:pt x="560" y="384"/>
                  </a:cubicBezTo>
                  <a:cubicBezTo>
                    <a:pt x="560" y="384"/>
                    <a:pt x="560" y="384"/>
                    <a:pt x="560" y="384"/>
                  </a:cubicBezTo>
                  <a:cubicBezTo>
                    <a:pt x="560" y="408"/>
                    <a:pt x="560" y="431"/>
                    <a:pt x="560" y="455"/>
                  </a:cubicBezTo>
                  <a:cubicBezTo>
                    <a:pt x="560" y="457"/>
                    <a:pt x="560" y="460"/>
                    <a:pt x="560" y="462"/>
                  </a:cubicBezTo>
                  <a:cubicBezTo>
                    <a:pt x="560" y="464"/>
                    <a:pt x="562" y="465"/>
                    <a:pt x="563" y="465"/>
                  </a:cubicBezTo>
                  <a:cubicBezTo>
                    <a:pt x="566" y="465"/>
                    <a:pt x="569" y="465"/>
                    <a:pt x="572" y="465"/>
                  </a:cubicBezTo>
                  <a:cubicBezTo>
                    <a:pt x="576" y="465"/>
                    <a:pt x="580" y="465"/>
                    <a:pt x="584" y="465"/>
                  </a:cubicBezTo>
                  <a:cubicBezTo>
                    <a:pt x="593" y="466"/>
                    <a:pt x="602" y="472"/>
                    <a:pt x="605" y="482"/>
                  </a:cubicBezTo>
                  <a:cubicBezTo>
                    <a:pt x="609" y="497"/>
                    <a:pt x="598" y="509"/>
                    <a:pt x="586" y="510"/>
                  </a:cubicBezTo>
                  <a:cubicBezTo>
                    <a:pt x="584" y="510"/>
                    <a:pt x="582" y="511"/>
                    <a:pt x="579" y="511"/>
                  </a:cubicBezTo>
                  <a:cubicBezTo>
                    <a:pt x="551" y="511"/>
                    <a:pt x="522" y="511"/>
                    <a:pt x="493" y="511"/>
                  </a:cubicBezTo>
                  <a:cubicBezTo>
                    <a:pt x="491" y="511"/>
                    <a:pt x="489" y="510"/>
                    <a:pt x="487" y="510"/>
                  </a:cubicBezTo>
                  <a:cubicBezTo>
                    <a:pt x="477" y="510"/>
                    <a:pt x="469" y="501"/>
                    <a:pt x="467" y="492"/>
                  </a:cubicBezTo>
                  <a:cubicBezTo>
                    <a:pt x="466" y="483"/>
                    <a:pt x="470" y="472"/>
                    <a:pt x="480" y="468"/>
                  </a:cubicBezTo>
                  <a:cubicBezTo>
                    <a:pt x="484" y="466"/>
                    <a:pt x="487" y="465"/>
                    <a:pt x="490" y="465"/>
                  </a:cubicBezTo>
                  <a:cubicBezTo>
                    <a:pt x="497" y="465"/>
                    <a:pt x="503" y="465"/>
                    <a:pt x="509" y="465"/>
                  </a:cubicBezTo>
                  <a:cubicBezTo>
                    <a:pt x="510" y="465"/>
                    <a:pt x="512" y="465"/>
                    <a:pt x="513" y="465"/>
                  </a:cubicBezTo>
                  <a:cubicBezTo>
                    <a:pt x="514" y="464"/>
                    <a:pt x="514" y="464"/>
                    <a:pt x="514" y="464"/>
                  </a:cubicBezTo>
                  <a:cubicBezTo>
                    <a:pt x="514" y="464"/>
                    <a:pt x="514" y="463"/>
                    <a:pt x="514" y="462"/>
                  </a:cubicBezTo>
                  <a:cubicBezTo>
                    <a:pt x="514" y="460"/>
                    <a:pt x="514" y="458"/>
                    <a:pt x="514" y="456"/>
                  </a:cubicBezTo>
                  <a:cubicBezTo>
                    <a:pt x="514" y="417"/>
                    <a:pt x="514" y="378"/>
                    <a:pt x="514" y="339"/>
                  </a:cubicBezTo>
                  <a:cubicBezTo>
                    <a:pt x="514" y="336"/>
                    <a:pt x="514" y="333"/>
                    <a:pt x="514" y="330"/>
                  </a:cubicBezTo>
                  <a:cubicBezTo>
                    <a:pt x="513" y="329"/>
                    <a:pt x="513" y="329"/>
                    <a:pt x="513" y="329"/>
                  </a:cubicBezTo>
                  <a:cubicBezTo>
                    <a:pt x="512" y="329"/>
                    <a:pt x="511" y="329"/>
                    <a:pt x="511" y="329"/>
                  </a:cubicBezTo>
                  <a:cubicBezTo>
                    <a:pt x="506" y="329"/>
                    <a:pt x="503" y="329"/>
                    <a:pt x="498" y="329"/>
                  </a:cubicBezTo>
                  <a:cubicBezTo>
                    <a:pt x="497" y="329"/>
                    <a:pt x="495" y="329"/>
                    <a:pt x="493" y="329"/>
                  </a:cubicBezTo>
                  <a:cubicBezTo>
                    <a:pt x="483" y="329"/>
                    <a:pt x="472" y="319"/>
                    <a:pt x="472" y="307"/>
                  </a:cubicBezTo>
                  <a:cubicBezTo>
                    <a:pt x="472" y="293"/>
                    <a:pt x="483" y="284"/>
                    <a:pt x="494" y="284"/>
                  </a:cubicBezTo>
                  <a:cubicBezTo>
                    <a:pt x="495" y="284"/>
                    <a:pt x="496" y="284"/>
                    <a:pt x="497" y="284"/>
                  </a:cubicBezTo>
                  <a:cubicBezTo>
                    <a:pt x="509" y="284"/>
                    <a:pt x="521" y="283"/>
                    <a:pt x="533" y="283"/>
                  </a:cubicBezTo>
                  <a:moveTo>
                    <a:pt x="729" y="283"/>
                  </a:moveTo>
                  <a:cubicBezTo>
                    <a:pt x="732" y="283"/>
                    <a:pt x="735" y="283"/>
                    <a:pt x="737" y="284"/>
                  </a:cubicBezTo>
                  <a:cubicBezTo>
                    <a:pt x="747" y="285"/>
                    <a:pt x="756" y="293"/>
                    <a:pt x="757" y="304"/>
                  </a:cubicBezTo>
                  <a:cubicBezTo>
                    <a:pt x="757" y="305"/>
                    <a:pt x="757" y="306"/>
                    <a:pt x="757" y="307"/>
                  </a:cubicBezTo>
                  <a:cubicBezTo>
                    <a:pt x="757" y="333"/>
                    <a:pt x="757" y="358"/>
                    <a:pt x="757" y="384"/>
                  </a:cubicBezTo>
                  <a:cubicBezTo>
                    <a:pt x="756" y="384"/>
                    <a:pt x="756" y="384"/>
                    <a:pt x="756" y="384"/>
                  </a:cubicBezTo>
                  <a:cubicBezTo>
                    <a:pt x="756" y="408"/>
                    <a:pt x="756" y="431"/>
                    <a:pt x="756" y="455"/>
                  </a:cubicBezTo>
                  <a:cubicBezTo>
                    <a:pt x="756" y="457"/>
                    <a:pt x="756" y="460"/>
                    <a:pt x="757" y="462"/>
                  </a:cubicBezTo>
                  <a:cubicBezTo>
                    <a:pt x="757" y="464"/>
                    <a:pt x="758" y="465"/>
                    <a:pt x="760" y="465"/>
                  </a:cubicBezTo>
                  <a:cubicBezTo>
                    <a:pt x="762" y="465"/>
                    <a:pt x="765" y="465"/>
                    <a:pt x="768" y="465"/>
                  </a:cubicBezTo>
                  <a:cubicBezTo>
                    <a:pt x="772" y="465"/>
                    <a:pt x="776" y="465"/>
                    <a:pt x="780" y="465"/>
                  </a:cubicBezTo>
                  <a:cubicBezTo>
                    <a:pt x="790" y="466"/>
                    <a:pt x="798" y="472"/>
                    <a:pt x="801" y="482"/>
                  </a:cubicBezTo>
                  <a:cubicBezTo>
                    <a:pt x="805" y="497"/>
                    <a:pt x="794" y="509"/>
                    <a:pt x="782" y="510"/>
                  </a:cubicBezTo>
                  <a:cubicBezTo>
                    <a:pt x="780" y="510"/>
                    <a:pt x="778" y="511"/>
                    <a:pt x="776" y="511"/>
                  </a:cubicBezTo>
                  <a:cubicBezTo>
                    <a:pt x="747" y="511"/>
                    <a:pt x="718" y="511"/>
                    <a:pt x="689" y="511"/>
                  </a:cubicBezTo>
                  <a:cubicBezTo>
                    <a:pt x="687" y="511"/>
                    <a:pt x="685" y="510"/>
                    <a:pt x="683" y="510"/>
                  </a:cubicBezTo>
                  <a:cubicBezTo>
                    <a:pt x="673" y="510"/>
                    <a:pt x="665" y="501"/>
                    <a:pt x="663" y="492"/>
                  </a:cubicBezTo>
                  <a:cubicBezTo>
                    <a:pt x="662" y="483"/>
                    <a:pt x="666" y="472"/>
                    <a:pt x="677" y="468"/>
                  </a:cubicBezTo>
                  <a:cubicBezTo>
                    <a:pt x="680" y="466"/>
                    <a:pt x="683" y="465"/>
                    <a:pt x="686" y="465"/>
                  </a:cubicBezTo>
                  <a:cubicBezTo>
                    <a:pt x="693" y="465"/>
                    <a:pt x="699" y="465"/>
                    <a:pt x="705" y="465"/>
                  </a:cubicBezTo>
                  <a:cubicBezTo>
                    <a:pt x="706" y="465"/>
                    <a:pt x="708" y="465"/>
                    <a:pt x="709" y="465"/>
                  </a:cubicBezTo>
                  <a:cubicBezTo>
                    <a:pt x="710" y="464"/>
                    <a:pt x="710" y="464"/>
                    <a:pt x="710" y="464"/>
                  </a:cubicBezTo>
                  <a:cubicBezTo>
                    <a:pt x="711" y="464"/>
                    <a:pt x="711" y="463"/>
                    <a:pt x="711" y="462"/>
                  </a:cubicBezTo>
                  <a:cubicBezTo>
                    <a:pt x="711" y="460"/>
                    <a:pt x="711" y="458"/>
                    <a:pt x="711" y="456"/>
                  </a:cubicBezTo>
                  <a:cubicBezTo>
                    <a:pt x="711" y="417"/>
                    <a:pt x="711" y="378"/>
                    <a:pt x="711" y="339"/>
                  </a:cubicBezTo>
                  <a:cubicBezTo>
                    <a:pt x="711" y="336"/>
                    <a:pt x="711" y="333"/>
                    <a:pt x="710" y="330"/>
                  </a:cubicBezTo>
                  <a:cubicBezTo>
                    <a:pt x="709" y="329"/>
                    <a:pt x="709" y="329"/>
                    <a:pt x="709" y="329"/>
                  </a:cubicBezTo>
                  <a:cubicBezTo>
                    <a:pt x="708" y="329"/>
                    <a:pt x="708" y="329"/>
                    <a:pt x="707" y="329"/>
                  </a:cubicBezTo>
                  <a:cubicBezTo>
                    <a:pt x="703" y="329"/>
                    <a:pt x="699" y="329"/>
                    <a:pt x="695" y="329"/>
                  </a:cubicBezTo>
                  <a:cubicBezTo>
                    <a:pt x="693" y="329"/>
                    <a:pt x="691" y="329"/>
                    <a:pt x="689" y="329"/>
                  </a:cubicBezTo>
                  <a:cubicBezTo>
                    <a:pt x="679" y="329"/>
                    <a:pt x="668" y="319"/>
                    <a:pt x="668" y="307"/>
                  </a:cubicBezTo>
                  <a:cubicBezTo>
                    <a:pt x="668" y="293"/>
                    <a:pt x="679" y="284"/>
                    <a:pt x="690" y="284"/>
                  </a:cubicBezTo>
                  <a:cubicBezTo>
                    <a:pt x="691" y="284"/>
                    <a:pt x="692" y="284"/>
                    <a:pt x="693" y="284"/>
                  </a:cubicBezTo>
                  <a:cubicBezTo>
                    <a:pt x="705" y="284"/>
                    <a:pt x="717" y="283"/>
                    <a:pt x="729" y="283"/>
                  </a:cubicBezTo>
                  <a:moveTo>
                    <a:pt x="273" y="558"/>
                  </a:moveTo>
                  <a:cubicBezTo>
                    <a:pt x="276" y="558"/>
                    <a:pt x="278" y="558"/>
                    <a:pt x="281" y="558"/>
                  </a:cubicBezTo>
                  <a:cubicBezTo>
                    <a:pt x="290" y="559"/>
                    <a:pt x="300" y="568"/>
                    <a:pt x="300" y="578"/>
                  </a:cubicBezTo>
                  <a:cubicBezTo>
                    <a:pt x="300" y="580"/>
                    <a:pt x="300" y="581"/>
                    <a:pt x="300" y="582"/>
                  </a:cubicBezTo>
                  <a:cubicBezTo>
                    <a:pt x="300" y="607"/>
                    <a:pt x="300" y="633"/>
                    <a:pt x="300" y="659"/>
                  </a:cubicBezTo>
                  <a:cubicBezTo>
                    <a:pt x="300" y="659"/>
                    <a:pt x="300" y="659"/>
                    <a:pt x="300" y="659"/>
                  </a:cubicBezTo>
                  <a:cubicBezTo>
                    <a:pt x="300" y="682"/>
                    <a:pt x="300" y="706"/>
                    <a:pt x="300" y="729"/>
                  </a:cubicBezTo>
                  <a:cubicBezTo>
                    <a:pt x="300" y="732"/>
                    <a:pt x="300" y="734"/>
                    <a:pt x="300" y="737"/>
                  </a:cubicBezTo>
                  <a:cubicBezTo>
                    <a:pt x="300" y="739"/>
                    <a:pt x="301" y="740"/>
                    <a:pt x="303" y="740"/>
                  </a:cubicBezTo>
                  <a:cubicBezTo>
                    <a:pt x="306" y="740"/>
                    <a:pt x="309" y="740"/>
                    <a:pt x="311" y="740"/>
                  </a:cubicBezTo>
                  <a:cubicBezTo>
                    <a:pt x="315" y="740"/>
                    <a:pt x="319" y="740"/>
                    <a:pt x="323" y="740"/>
                  </a:cubicBezTo>
                  <a:cubicBezTo>
                    <a:pt x="333" y="740"/>
                    <a:pt x="341" y="747"/>
                    <a:pt x="344" y="756"/>
                  </a:cubicBezTo>
                  <a:cubicBezTo>
                    <a:pt x="349" y="771"/>
                    <a:pt x="337" y="784"/>
                    <a:pt x="326" y="785"/>
                  </a:cubicBezTo>
                  <a:cubicBezTo>
                    <a:pt x="324" y="785"/>
                    <a:pt x="321" y="785"/>
                    <a:pt x="319" y="785"/>
                  </a:cubicBezTo>
                  <a:cubicBezTo>
                    <a:pt x="290" y="785"/>
                    <a:pt x="261" y="785"/>
                    <a:pt x="233" y="785"/>
                  </a:cubicBezTo>
                  <a:cubicBezTo>
                    <a:pt x="231" y="785"/>
                    <a:pt x="229" y="785"/>
                    <a:pt x="227" y="785"/>
                  </a:cubicBezTo>
                  <a:cubicBezTo>
                    <a:pt x="217" y="784"/>
                    <a:pt x="208" y="776"/>
                    <a:pt x="207" y="766"/>
                  </a:cubicBezTo>
                  <a:cubicBezTo>
                    <a:pt x="206" y="758"/>
                    <a:pt x="210" y="747"/>
                    <a:pt x="220" y="742"/>
                  </a:cubicBezTo>
                  <a:cubicBezTo>
                    <a:pt x="224" y="741"/>
                    <a:pt x="227" y="740"/>
                    <a:pt x="230" y="740"/>
                  </a:cubicBezTo>
                  <a:cubicBezTo>
                    <a:pt x="236" y="740"/>
                    <a:pt x="242" y="740"/>
                    <a:pt x="248" y="740"/>
                  </a:cubicBezTo>
                  <a:cubicBezTo>
                    <a:pt x="250" y="740"/>
                    <a:pt x="252" y="740"/>
                    <a:pt x="253" y="739"/>
                  </a:cubicBezTo>
                  <a:cubicBezTo>
                    <a:pt x="254" y="739"/>
                    <a:pt x="254" y="739"/>
                    <a:pt x="254" y="739"/>
                  </a:cubicBezTo>
                  <a:cubicBezTo>
                    <a:pt x="254" y="738"/>
                    <a:pt x="254" y="737"/>
                    <a:pt x="254" y="737"/>
                  </a:cubicBezTo>
                  <a:cubicBezTo>
                    <a:pt x="254" y="734"/>
                    <a:pt x="254" y="732"/>
                    <a:pt x="254" y="730"/>
                  </a:cubicBezTo>
                  <a:cubicBezTo>
                    <a:pt x="254" y="691"/>
                    <a:pt x="254" y="652"/>
                    <a:pt x="254" y="613"/>
                  </a:cubicBezTo>
                  <a:cubicBezTo>
                    <a:pt x="254" y="611"/>
                    <a:pt x="254" y="608"/>
                    <a:pt x="254" y="605"/>
                  </a:cubicBezTo>
                  <a:cubicBezTo>
                    <a:pt x="253" y="604"/>
                    <a:pt x="253" y="604"/>
                    <a:pt x="253" y="604"/>
                  </a:cubicBezTo>
                  <a:cubicBezTo>
                    <a:pt x="252" y="604"/>
                    <a:pt x="251" y="603"/>
                    <a:pt x="250" y="603"/>
                  </a:cubicBezTo>
                  <a:cubicBezTo>
                    <a:pt x="246" y="604"/>
                    <a:pt x="242" y="604"/>
                    <a:pt x="238" y="604"/>
                  </a:cubicBezTo>
                  <a:cubicBezTo>
                    <a:pt x="236" y="604"/>
                    <a:pt x="234" y="604"/>
                    <a:pt x="233" y="604"/>
                  </a:cubicBezTo>
                  <a:cubicBezTo>
                    <a:pt x="222" y="603"/>
                    <a:pt x="212" y="594"/>
                    <a:pt x="211" y="582"/>
                  </a:cubicBezTo>
                  <a:cubicBezTo>
                    <a:pt x="211" y="568"/>
                    <a:pt x="222" y="559"/>
                    <a:pt x="233" y="559"/>
                  </a:cubicBezTo>
                  <a:cubicBezTo>
                    <a:pt x="235" y="559"/>
                    <a:pt x="236" y="559"/>
                    <a:pt x="237" y="559"/>
                  </a:cubicBezTo>
                  <a:cubicBezTo>
                    <a:pt x="249" y="558"/>
                    <a:pt x="261" y="558"/>
                    <a:pt x="273" y="558"/>
                  </a:cubicBezTo>
                </a:path>
              </a:pathLst>
            </a:custGeom>
            <a:solidFill>
              <a:srgbClr val="02BC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4" name="Freeform 63">
              <a:extLst>
                <a:ext uri="{FF2B5EF4-FFF2-40B4-BE49-F238E27FC236}">
                  <a16:creationId xmlns:a16="http://schemas.microsoft.com/office/drawing/2014/main" id="{3832A185-1155-1647-95B8-7334CC423EC0}"/>
                </a:ext>
              </a:extLst>
            </p:cNvPr>
            <p:cNvSpPr>
              <a:spLocks noEditPoints="1"/>
            </p:cNvSpPr>
            <p:nvPr/>
          </p:nvSpPr>
          <p:spPr bwMode="auto">
            <a:xfrm>
              <a:off x="4668838" y="125413"/>
              <a:ext cx="517525" cy="517525"/>
            </a:xfrm>
            <a:custGeom>
              <a:avLst/>
              <a:gdLst>
                <a:gd name="T0" fmla="*/ 373 w 798"/>
                <a:gd name="T1" fmla="*/ 699 h 798"/>
                <a:gd name="T2" fmla="*/ 435 w 798"/>
                <a:gd name="T3" fmla="*/ 750 h 798"/>
                <a:gd name="T4" fmla="*/ 455 w 798"/>
                <a:gd name="T5" fmla="*/ 633 h 798"/>
                <a:gd name="T6" fmla="*/ 274 w 798"/>
                <a:gd name="T7" fmla="*/ 347 h 798"/>
                <a:gd name="T8" fmla="*/ 268 w 798"/>
                <a:gd name="T9" fmla="*/ 468 h 798"/>
                <a:gd name="T10" fmla="*/ 336 w 798"/>
                <a:gd name="T11" fmla="*/ 447 h 798"/>
                <a:gd name="T12" fmla="*/ 296 w 798"/>
                <a:gd name="T13" fmla="*/ 341 h 798"/>
                <a:gd name="T14" fmla="*/ 377 w 798"/>
                <a:gd name="T15" fmla="*/ 100 h 798"/>
                <a:gd name="T16" fmla="*/ 422 w 798"/>
                <a:gd name="T17" fmla="*/ 197 h 798"/>
                <a:gd name="T18" fmla="*/ 468 w 798"/>
                <a:gd name="T19" fmla="*/ 102 h 798"/>
                <a:gd name="T20" fmla="*/ 79 w 798"/>
                <a:gd name="T21" fmla="*/ 342 h 798"/>
                <a:gd name="T22" fmla="*/ 128 w 798"/>
                <a:gd name="T23" fmla="*/ 297 h 798"/>
                <a:gd name="T24" fmla="*/ 147 w 798"/>
                <a:gd name="T25" fmla="*/ 468 h 798"/>
                <a:gd name="T26" fmla="*/ 191 w 798"/>
                <a:gd name="T27" fmla="*/ 495 h 798"/>
                <a:gd name="T28" fmla="*/ 54 w 798"/>
                <a:gd name="T29" fmla="*/ 505 h 798"/>
                <a:gd name="T30" fmla="*/ 100 w 798"/>
                <a:gd name="T31" fmla="*/ 477 h 798"/>
                <a:gd name="T32" fmla="*/ 99 w 798"/>
                <a:gd name="T33" fmla="*/ 342 h 798"/>
                <a:gd name="T34" fmla="*/ 444 w 798"/>
                <a:gd name="T35" fmla="*/ 320 h 798"/>
                <a:gd name="T36" fmla="*/ 532 w 798"/>
                <a:gd name="T37" fmla="*/ 317 h 798"/>
                <a:gd name="T38" fmla="*/ 532 w 798"/>
                <a:gd name="T39" fmla="*/ 475 h 798"/>
                <a:gd name="T40" fmla="*/ 558 w 798"/>
                <a:gd name="T41" fmla="*/ 523 h 798"/>
                <a:gd name="T42" fmla="*/ 452 w 798"/>
                <a:gd name="T43" fmla="*/ 481 h 798"/>
                <a:gd name="T44" fmla="*/ 486 w 798"/>
                <a:gd name="T45" fmla="*/ 475 h 798"/>
                <a:gd name="T46" fmla="*/ 483 w 798"/>
                <a:gd name="T47" fmla="*/ 342 h 798"/>
                <a:gd name="T48" fmla="*/ 662 w 798"/>
                <a:gd name="T49" fmla="*/ 297 h 798"/>
                <a:gd name="T50" fmla="*/ 729 w 798"/>
                <a:gd name="T51" fmla="*/ 320 h 798"/>
                <a:gd name="T52" fmla="*/ 732 w 798"/>
                <a:gd name="T53" fmla="*/ 478 h 798"/>
                <a:gd name="T54" fmla="*/ 748 w 798"/>
                <a:gd name="T55" fmla="*/ 524 h 798"/>
                <a:gd name="T56" fmla="*/ 658 w 798"/>
                <a:gd name="T57" fmla="*/ 478 h 798"/>
                <a:gd name="T58" fmla="*/ 683 w 798"/>
                <a:gd name="T59" fmla="*/ 469 h 798"/>
                <a:gd name="T60" fmla="*/ 667 w 798"/>
                <a:gd name="T61" fmla="*/ 342 h 798"/>
                <a:gd name="T62" fmla="*/ 203 w 798"/>
                <a:gd name="T63" fmla="*/ 448 h 798"/>
                <a:gd name="T64" fmla="*/ 294 w 798"/>
                <a:gd name="T65" fmla="*/ 295 h 798"/>
                <a:gd name="T66" fmla="*/ 390 w 798"/>
                <a:gd name="T67" fmla="*/ 409 h 798"/>
                <a:gd name="T68" fmla="*/ 422 w 798"/>
                <a:gd name="T69" fmla="*/ 243 h 798"/>
                <a:gd name="T70" fmla="*/ 343 w 798"/>
                <a:gd name="T71" fmla="*/ 62 h 798"/>
                <a:gd name="T72" fmla="*/ 455 w 798"/>
                <a:gd name="T73" fmla="*/ 20 h 798"/>
                <a:gd name="T74" fmla="*/ 472 w 798"/>
                <a:gd name="T75" fmla="*/ 227 h 798"/>
                <a:gd name="T76" fmla="*/ 257 w 798"/>
                <a:gd name="T77" fmla="*/ 34 h 798"/>
                <a:gd name="T78" fmla="*/ 257 w 798"/>
                <a:gd name="T79" fmla="*/ 192 h 798"/>
                <a:gd name="T80" fmla="*/ 283 w 798"/>
                <a:gd name="T81" fmla="*/ 240 h 798"/>
                <a:gd name="T82" fmla="*/ 177 w 798"/>
                <a:gd name="T83" fmla="*/ 197 h 798"/>
                <a:gd name="T84" fmla="*/ 211 w 798"/>
                <a:gd name="T85" fmla="*/ 192 h 798"/>
                <a:gd name="T86" fmla="*/ 207 w 798"/>
                <a:gd name="T87" fmla="*/ 59 h 798"/>
                <a:gd name="T88" fmla="*/ 67 w 798"/>
                <a:gd name="T89" fmla="*/ 192 h 798"/>
                <a:gd name="T90" fmla="*/ 93 w 798"/>
                <a:gd name="T91" fmla="*/ 240 h 798"/>
                <a:gd name="T92" fmla="*/ 58 w 798"/>
                <a:gd name="T93" fmla="*/ 575 h 798"/>
                <a:gd name="T94" fmla="*/ 214 w 798"/>
                <a:gd name="T95" fmla="*/ 753 h 798"/>
                <a:gd name="T96" fmla="*/ 226 w 798"/>
                <a:gd name="T97" fmla="*/ 743 h 798"/>
                <a:gd name="T98" fmla="*/ 210 w 798"/>
                <a:gd name="T99" fmla="*/ 617 h 798"/>
                <a:gd name="T100" fmla="*/ 245 w 798"/>
                <a:gd name="T101" fmla="*/ 571 h 798"/>
                <a:gd name="T102" fmla="*/ 272 w 798"/>
                <a:gd name="T103" fmla="*/ 672 h 798"/>
                <a:gd name="T104" fmla="*/ 295 w 798"/>
                <a:gd name="T105" fmla="*/ 753 h 798"/>
                <a:gd name="T106" fmla="*/ 385 w 798"/>
                <a:gd name="T107" fmla="*/ 790 h 798"/>
                <a:gd name="T108" fmla="*/ 371 w 798"/>
                <a:gd name="T109" fmla="*/ 586 h 798"/>
                <a:gd name="T110" fmla="*/ 490 w 798"/>
                <a:gd name="T111" fmla="*/ 602 h 798"/>
                <a:gd name="T112" fmla="*/ 440 w 798"/>
                <a:gd name="T113" fmla="*/ 796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8" h="798">
                  <a:moveTo>
                    <a:pt x="422" y="614"/>
                  </a:moveTo>
                  <a:cubicBezTo>
                    <a:pt x="415" y="614"/>
                    <a:pt x="408" y="616"/>
                    <a:pt x="402" y="620"/>
                  </a:cubicBezTo>
                  <a:cubicBezTo>
                    <a:pt x="397" y="623"/>
                    <a:pt x="392" y="628"/>
                    <a:pt x="388" y="632"/>
                  </a:cubicBezTo>
                  <a:cubicBezTo>
                    <a:pt x="383" y="639"/>
                    <a:pt x="379" y="647"/>
                    <a:pt x="376" y="655"/>
                  </a:cubicBezTo>
                  <a:cubicBezTo>
                    <a:pt x="372" y="670"/>
                    <a:pt x="371" y="685"/>
                    <a:pt x="373" y="699"/>
                  </a:cubicBezTo>
                  <a:cubicBezTo>
                    <a:pt x="375" y="709"/>
                    <a:pt x="378" y="718"/>
                    <a:pt x="383" y="726"/>
                  </a:cubicBezTo>
                  <a:cubicBezTo>
                    <a:pt x="386" y="732"/>
                    <a:pt x="390" y="737"/>
                    <a:pt x="395" y="742"/>
                  </a:cubicBezTo>
                  <a:cubicBezTo>
                    <a:pt x="399" y="745"/>
                    <a:pt x="403" y="748"/>
                    <a:pt x="408" y="750"/>
                  </a:cubicBezTo>
                  <a:cubicBezTo>
                    <a:pt x="412" y="752"/>
                    <a:pt x="417" y="753"/>
                    <a:pt x="421" y="753"/>
                  </a:cubicBezTo>
                  <a:cubicBezTo>
                    <a:pt x="426" y="753"/>
                    <a:pt x="431" y="752"/>
                    <a:pt x="435" y="750"/>
                  </a:cubicBezTo>
                  <a:cubicBezTo>
                    <a:pt x="440" y="748"/>
                    <a:pt x="445" y="744"/>
                    <a:pt x="449" y="741"/>
                  </a:cubicBezTo>
                  <a:cubicBezTo>
                    <a:pt x="455" y="735"/>
                    <a:pt x="459" y="728"/>
                    <a:pt x="463" y="721"/>
                  </a:cubicBezTo>
                  <a:cubicBezTo>
                    <a:pt x="468" y="709"/>
                    <a:pt x="471" y="696"/>
                    <a:pt x="471" y="683"/>
                  </a:cubicBezTo>
                  <a:cubicBezTo>
                    <a:pt x="471" y="675"/>
                    <a:pt x="470" y="666"/>
                    <a:pt x="467" y="658"/>
                  </a:cubicBezTo>
                  <a:cubicBezTo>
                    <a:pt x="465" y="649"/>
                    <a:pt x="461" y="640"/>
                    <a:pt x="455" y="633"/>
                  </a:cubicBezTo>
                  <a:cubicBezTo>
                    <a:pt x="451" y="627"/>
                    <a:pt x="446" y="623"/>
                    <a:pt x="440" y="619"/>
                  </a:cubicBezTo>
                  <a:cubicBezTo>
                    <a:pt x="435" y="616"/>
                    <a:pt x="429" y="615"/>
                    <a:pt x="423" y="614"/>
                  </a:cubicBezTo>
                  <a:cubicBezTo>
                    <a:pt x="423" y="614"/>
                    <a:pt x="422" y="614"/>
                    <a:pt x="422" y="614"/>
                  </a:cubicBezTo>
                  <a:moveTo>
                    <a:pt x="294" y="341"/>
                  </a:moveTo>
                  <a:cubicBezTo>
                    <a:pt x="287" y="341"/>
                    <a:pt x="281" y="343"/>
                    <a:pt x="274" y="347"/>
                  </a:cubicBezTo>
                  <a:cubicBezTo>
                    <a:pt x="269" y="350"/>
                    <a:pt x="265" y="354"/>
                    <a:pt x="261" y="359"/>
                  </a:cubicBezTo>
                  <a:cubicBezTo>
                    <a:pt x="255" y="366"/>
                    <a:pt x="251" y="373"/>
                    <a:pt x="249" y="382"/>
                  </a:cubicBezTo>
                  <a:cubicBezTo>
                    <a:pt x="244" y="396"/>
                    <a:pt x="243" y="411"/>
                    <a:pt x="246" y="426"/>
                  </a:cubicBezTo>
                  <a:cubicBezTo>
                    <a:pt x="247" y="435"/>
                    <a:pt x="250" y="444"/>
                    <a:pt x="255" y="453"/>
                  </a:cubicBezTo>
                  <a:cubicBezTo>
                    <a:pt x="258" y="459"/>
                    <a:pt x="262" y="464"/>
                    <a:pt x="268" y="468"/>
                  </a:cubicBezTo>
                  <a:cubicBezTo>
                    <a:pt x="272" y="472"/>
                    <a:pt x="276" y="475"/>
                    <a:pt x="280" y="477"/>
                  </a:cubicBezTo>
                  <a:cubicBezTo>
                    <a:pt x="285" y="478"/>
                    <a:pt x="289" y="479"/>
                    <a:pt x="294" y="479"/>
                  </a:cubicBezTo>
                  <a:cubicBezTo>
                    <a:pt x="298" y="479"/>
                    <a:pt x="303" y="478"/>
                    <a:pt x="308" y="476"/>
                  </a:cubicBezTo>
                  <a:cubicBezTo>
                    <a:pt x="313" y="474"/>
                    <a:pt x="317" y="471"/>
                    <a:pt x="321" y="467"/>
                  </a:cubicBezTo>
                  <a:cubicBezTo>
                    <a:pt x="327" y="462"/>
                    <a:pt x="332" y="455"/>
                    <a:pt x="336" y="447"/>
                  </a:cubicBezTo>
                  <a:cubicBezTo>
                    <a:pt x="341" y="435"/>
                    <a:pt x="343" y="423"/>
                    <a:pt x="343" y="410"/>
                  </a:cubicBezTo>
                  <a:cubicBezTo>
                    <a:pt x="343" y="401"/>
                    <a:pt x="342" y="393"/>
                    <a:pt x="340" y="384"/>
                  </a:cubicBezTo>
                  <a:cubicBezTo>
                    <a:pt x="337" y="375"/>
                    <a:pt x="333" y="367"/>
                    <a:pt x="327" y="359"/>
                  </a:cubicBezTo>
                  <a:cubicBezTo>
                    <a:pt x="323" y="354"/>
                    <a:pt x="318" y="349"/>
                    <a:pt x="312" y="346"/>
                  </a:cubicBezTo>
                  <a:cubicBezTo>
                    <a:pt x="307" y="343"/>
                    <a:pt x="301" y="341"/>
                    <a:pt x="296" y="341"/>
                  </a:cubicBezTo>
                  <a:cubicBezTo>
                    <a:pt x="295" y="341"/>
                    <a:pt x="295" y="341"/>
                    <a:pt x="294" y="341"/>
                  </a:cubicBezTo>
                  <a:moveTo>
                    <a:pt x="422" y="59"/>
                  </a:moveTo>
                  <a:cubicBezTo>
                    <a:pt x="415" y="59"/>
                    <a:pt x="408" y="61"/>
                    <a:pt x="402" y="65"/>
                  </a:cubicBezTo>
                  <a:cubicBezTo>
                    <a:pt x="397" y="68"/>
                    <a:pt x="392" y="72"/>
                    <a:pt x="389" y="77"/>
                  </a:cubicBezTo>
                  <a:cubicBezTo>
                    <a:pt x="383" y="84"/>
                    <a:pt x="379" y="91"/>
                    <a:pt x="377" y="100"/>
                  </a:cubicBezTo>
                  <a:cubicBezTo>
                    <a:pt x="372" y="114"/>
                    <a:pt x="371" y="129"/>
                    <a:pt x="374" y="144"/>
                  </a:cubicBezTo>
                  <a:cubicBezTo>
                    <a:pt x="375" y="153"/>
                    <a:pt x="378" y="162"/>
                    <a:pt x="383" y="171"/>
                  </a:cubicBezTo>
                  <a:cubicBezTo>
                    <a:pt x="386" y="177"/>
                    <a:pt x="390" y="182"/>
                    <a:pt x="396" y="186"/>
                  </a:cubicBezTo>
                  <a:cubicBezTo>
                    <a:pt x="399" y="190"/>
                    <a:pt x="404" y="193"/>
                    <a:pt x="408" y="195"/>
                  </a:cubicBezTo>
                  <a:cubicBezTo>
                    <a:pt x="413" y="196"/>
                    <a:pt x="417" y="197"/>
                    <a:pt x="422" y="197"/>
                  </a:cubicBezTo>
                  <a:cubicBezTo>
                    <a:pt x="426" y="197"/>
                    <a:pt x="431" y="196"/>
                    <a:pt x="436" y="194"/>
                  </a:cubicBezTo>
                  <a:cubicBezTo>
                    <a:pt x="441" y="192"/>
                    <a:pt x="445" y="189"/>
                    <a:pt x="449" y="185"/>
                  </a:cubicBezTo>
                  <a:cubicBezTo>
                    <a:pt x="455" y="180"/>
                    <a:pt x="460" y="173"/>
                    <a:pt x="463" y="165"/>
                  </a:cubicBezTo>
                  <a:cubicBezTo>
                    <a:pt x="469" y="153"/>
                    <a:pt x="471" y="141"/>
                    <a:pt x="471" y="128"/>
                  </a:cubicBezTo>
                  <a:cubicBezTo>
                    <a:pt x="471" y="119"/>
                    <a:pt x="470" y="111"/>
                    <a:pt x="468" y="102"/>
                  </a:cubicBezTo>
                  <a:cubicBezTo>
                    <a:pt x="465" y="93"/>
                    <a:pt x="461" y="85"/>
                    <a:pt x="455" y="77"/>
                  </a:cubicBezTo>
                  <a:cubicBezTo>
                    <a:pt x="451" y="72"/>
                    <a:pt x="446" y="67"/>
                    <a:pt x="440" y="64"/>
                  </a:cubicBezTo>
                  <a:cubicBezTo>
                    <a:pt x="435" y="61"/>
                    <a:pt x="429" y="59"/>
                    <a:pt x="423" y="59"/>
                  </a:cubicBezTo>
                  <a:cubicBezTo>
                    <a:pt x="423" y="59"/>
                    <a:pt x="423" y="59"/>
                    <a:pt x="422" y="59"/>
                  </a:cubicBezTo>
                  <a:moveTo>
                    <a:pt x="79" y="342"/>
                  </a:moveTo>
                  <a:cubicBezTo>
                    <a:pt x="69" y="342"/>
                    <a:pt x="59" y="332"/>
                    <a:pt x="58" y="320"/>
                  </a:cubicBezTo>
                  <a:cubicBezTo>
                    <a:pt x="58" y="306"/>
                    <a:pt x="69" y="297"/>
                    <a:pt x="80" y="297"/>
                  </a:cubicBezTo>
                  <a:cubicBezTo>
                    <a:pt x="81" y="297"/>
                    <a:pt x="82" y="297"/>
                    <a:pt x="83" y="297"/>
                  </a:cubicBezTo>
                  <a:cubicBezTo>
                    <a:pt x="95" y="297"/>
                    <a:pt x="108" y="296"/>
                    <a:pt x="119" y="296"/>
                  </a:cubicBezTo>
                  <a:cubicBezTo>
                    <a:pt x="123" y="296"/>
                    <a:pt x="125" y="296"/>
                    <a:pt x="128" y="297"/>
                  </a:cubicBezTo>
                  <a:cubicBezTo>
                    <a:pt x="137" y="298"/>
                    <a:pt x="146" y="306"/>
                    <a:pt x="147" y="317"/>
                  </a:cubicBezTo>
                  <a:cubicBezTo>
                    <a:pt x="147" y="318"/>
                    <a:pt x="147" y="319"/>
                    <a:pt x="147" y="320"/>
                  </a:cubicBezTo>
                  <a:cubicBezTo>
                    <a:pt x="147" y="346"/>
                    <a:pt x="147" y="371"/>
                    <a:pt x="147" y="397"/>
                  </a:cubicBezTo>
                  <a:cubicBezTo>
                    <a:pt x="147" y="397"/>
                    <a:pt x="147" y="397"/>
                    <a:pt x="147" y="397"/>
                  </a:cubicBezTo>
                  <a:cubicBezTo>
                    <a:pt x="147" y="421"/>
                    <a:pt x="147" y="444"/>
                    <a:pt x="147" y="468"/>
                  </a:cubicBezTo>
                  <a:cubicBezTo>
                    <a:pt x="147" y="470"/>
                    <a:pt x="147" y="473"/>
                    <a:pt x="147" y="475"/>
                  </a:cubicBezTo>
                  <a:cubicBezTo>
                    <a:pt x="147" y="477"/>
                    <a:pt x="148" y="478"/>
                    <a:pt x="150" y="478"/>
                  </a:cubicBezTo>
                  <a:cubicBezTo>
                    <a:pt x="152" y="478"/>
                    <a:pt x="155" y="478"/>
                    <a:pt x="158" y="478"/>
                  </a:cubicBezTo>
                  <a:cubicBezTo>
                    <a:pt x="162" y="478"/>
                    <a:pt x="166" y="478"/>
                    <a:pt x="170" y="478"/>
                  </a:cubicBezTo>
                  <a:cubicBezTo>
                    <a:pt x="180" y="479"/>
                    <a:pt x="188" y="485"/>
                    <a:pt x="191" y="495"/>
                  </a:cubicBezTo>
                  <a:cubicBezTo>
                    <a:pt x="196" y="510"/>
                    <a:pt x="184" y="522"/>
                    <a:pt x="173" y="523"/>
                  </a:cubicBezTo>
                  <a:cubicBezTo>
                    <a:pt x="170" y="523"/>
                    <a:pt x="168" y="524"/>
                    <a:pt x="166" y="524"/>
                  </a:cubicBezTo>
                  <a:cubicBezTo>
                    <a:pt x="137" y="524"/>
                    <a:pt x="108" y="524"/>
                    <a:pt x="79" y="524"/>
                  </a:cubicBezTo>
                  <a:cubicBezTo>
                    <a:pt x="77" y="524"/>
                    <a:pt x="75" y="523"/>
                    <a:pt x="73" y="523"/>
                  </a:cubicBezTo>
                  <a:cubicBezTo>
                    <a:pt x="64" y="523"/>
                    <a:pt x="55" y="514"/>
                    <a:pt x="54" y="505"/>
                  </a:cubicBezTo>
                  <a:cubicBezTo>
                    <a:pt x="52" y="496"/>
                    <a:pt x="56" y="485"/>
                    <a:pt x="67" y="481"/>
                  </a:cubicBezTo>
                  <a:cubicBezTo>
                    <a:pt x="70" y="479"/>
                    <a:pt x="73" y="478"/>
                    <a:pt x="77" y="478"/>
                  </a:cubicBezTo>
                  <a:cubicBezTo>
                    <a:pt x="83" y="478"/>
                    <a:pt x="89" y="478"/>
                    <a:pt x="95" y="478"/>
                  </a:cubicBezTo>
                  <a:cubicBezTo>
                    <a:pt x="96" y="478"/>
                    <a:pt x="98" y="478"/>
                    <a:pt x="99" y="478"/>
                  </a:cubicBezTo>
                  <a:cubicBezTo>
                    <a:pt x="100" y="477"/>
                    <a:pt x="100" y="477"/>
                    <a:pt x="100" y="477"/>
                  </a:cubicBezTo>
                  <a:cubicBezTo>
                    <a:pt x="101" y="477"/>
                    <a:pt x="101" y="476"/>
                    <a:pt x="101" y="475"/>
                  </a:cubicBezTo>
                  <a:cubicBezTo>
                    <a:pt x="101" y="473"/>
                    <a:pt x="101" y="471"/>
                    <a:pt x="101" y="469"/>
                  </a:cubicBezTo>
                  <a:cubicBezTo>
                    <a:pt x="101" y="430"/>
                    <a:pt x="101" y="391"/>
                    <a:pt x="101" y="352"/>
                  </a:cubicBezTo>
                  <a:cubicBezTo>
                    <a:pt x="101" y="349"/>
                    <a:pt x="101" y="346"/>
                    <a:pt x="100" y="343"/>
                  </a:cubicBezTo>
                  <a:cubicBezTo>
                    <a:pt x="99" y="342"/>
                    <a:pt x="99" y="342"/>
                    <a:pt x="99" y="342"/>
                  </a:cubicBezTo>
                  <a:cubicBezTo>
                    <a:pt x="98" y="342"/>
                    <a:pt x="98" y="342"/>
                    <a:pt x="97" y="342"/>
                  </a:cubicBezTo>
                  <a:cubicBezTo>
                    <a:pt x="93" y="342"/>
                    <a:pt x="89" y="342"/>
                    <a:pt x="85" y="342"/>
                  </a:cubicBezTo>
                  <a:cubicBezTo>
                    <a:pt x="83" y="342"/>
                    <a:pt x="81" y="342"/>
                    <a:pt x="79" y="342"/>
                  </a:cubicBezTo>
                  <a:moveTo>
                    <a:pt x="465" y="342"/>
                  </a:moveTo>
                  <a:cubicBezTo>
                    <a:pt x="455" y="342"/>
                    <a:pt x="444" y="332"/>
                    <a:pt x="444" y="320"/>
                  </a:cubicBezTo>
                  <a:cubicBezTo>
                    <a:pt x="444" y="306"/>
                    <a:pt x="455" y="297"/>
                    <a:pt x="466" y="297"/>
                  </a:cubicBezTo>
                  <a:cubicBezTo>
                    <a:pt x="467" y="297"/>
                    <a:pt x="468" y="297"/>
                    <a:pt x="469" y="297"/>
                  </a:cubicBezTo>
                  <a:cubicBezTo>
                    <a:pt x="481" y="297"/>
                    <a:pt x="493" y="296"/>
                    <a:pt x="505" y="296"/>
                  </a:cubicBezTo>
                  <a:cubicBezTo>
                    <a:pt x="508" y="296"/>
                    <a:pt x="511" y="296"/>
                    <a:pt x="513" y="297"/>
                  </a:cubicBezTo>
                  <a:cubicBezTo>
                    <a:pt x="523" y="298"/>
                    <a:pt x="532" y="306"/>
                    <a:pt x="532" y="317"/>
                  </a:cubicBezTo>
                  <a:cubicBezTo>
                    <a:pt x="532" y="318"/>
                    <a:pt x="532" y="319"/>
                    <a:pt x="532" y="320"/>
                  </a:cubicBezTo>
                  <a:cubicBezTo>
                    <a:pt x="532" y="346"/>
                    <a:pt x="532" y="371"/>
                    <a:pt x="532" y="397"/>
                  </a:cubicBezTo>
                  <a:cubicBezTo>
                    <a:pt x="532" y="397"/>
                    <a:pt x="532" y="397"/>
                    <a:pt x="532" y="397"/>
                  </a:cubicBezTo>
                  <a:cubicBezTo>
                    <a:pt x="532" y="421"/>
                    <a:pt x="532" y="444"/>
                    <a:pt x="532" y="468"/>
                  </a:cubicBezTo>
                  <a:cubicBezTo>
                    <a:pt x="532" y="470"/>
                    <a:pt x="532" y="473"/>
                    <a:pt x="532" y="475"/>
                  </a:cubicBezTo>
                  <a:cubicBezTo>
                    <a:pt x="532" y="477"/>
                    <a:pt x="534" y="478"/>
                    <a:pt x="535" y="478"/>
                  </a:cubicBezTo>
                  <a:cubicBezTo>
                    <a:pt x="538" y="478"/>
                    <a:pt x="541" y="478"/>
                    <a:pt x="544" y="478"/>
                  </a:cubicBezTo>
                  <a:cubicBezTo>
                    <a:pt x="548" y="478"/>
                    <a:pt x="552" y="478"/>
                    <a:pt x="556" y="478"/>
                  </a:cubicBezTo>
                  <a:cubicBezTo>
                    <a:pt x="565" y="479"/>
                    <a:pt x="574" y="485"/>
                    <a:pt x="577" y="495"/>
                  </a:cubicBezTo>
                  <a:cubicBezTo>
                    <a:pt x="581" y="510"/>
                    <a:pt x="570" y="522"/>
                    <a:pt x="558" y="523"/>
                  </a:cubicBezTo>
                  <a:cubicBezTo>
                    <a:pt x="556" y="523"/>
                    <a:pt x="554" y="524"/>
                    <a:pt x="551" y="524"/>
                  </a:cubicBezTo>
                  <a:cubicBezTo>
                    <a:pt x="523" y="524"/>
                    <a:pt x="494" y="524"/>
                    <a:pt x="465" y="524"/>
                  </a:cubicBezTo>
                  <a:cubicBezTo>
                    <a:pt x="463" y="524"/>
                    <a:pt x="461" y="523"/>
                    <a:pt x="459" y="523"/>
                  </a:cubicBezTo>
                  <a:cubicBezTo>
                    <a:pt x="449" y="523"/>
                    <a:pt x="441" y="514"/>
                    <a:pt x="439" y="505"/>
                  </a:cubicBezTo>
                  <a:cubicBezTo>
                    <a:pt x="438" y="496"/>
                    <a:pt x="442" y="485"/>
                    <a:pt x="452" y="481"/>
                  </a:cubicBezTo>
                  <a:cubicBezTo>
                    <a:pt x="456" y="479"/>
                    <a:pt x="459" y="478"/>
                    <a:pt x="462" y="478"/>
                  </a:cubicBezTo>
                  <a:cubicBezTo>
                    <a:pt x="469" y="478"/>
                    <a:pt x="475" y="478"/>
                    <a:pt x="481" y="478"/>
                  </a:cubicBezTo>
                  <a:cubicBezTo>
                    <a:pt x="482" y="478"/>
                    <a:pt x="484" y="478"/>
                    <a:pt x="485" y="478"/>
                  </a:cubicBezTo>
                  <a:cubicBezTo>
                    <a:pt x="486" y="477"/>
                    <a:pt x="486" y="477"/>
                    <a:pt x="486" y="477"/>
                  </a:cubicBezTo>
                  <a:cubicBezTo>
                    <a:pt x="486" y="477"/>
                    <a:pt x="486" y="476"/>
                    <a:pt x="486" y="475"/>
                  </a:cubicBezTo>
                  <a:cubicBezTo>
                    <a:pt x="486" y="473"/>
                    <a:pt x="486" y="471"/>
                    <a:pt x="486" y="469"/>
                  </a:cubicBezTo>
                  <a:cubicBezTo>
                    <a:pt x="486" y="430"/>
                    <a:pt x="486" y="391"/>
                    <a:pt x="486" y="352"/>
                  </a:cubicBezTo>
                  <a:cubicBezTo>
                    <a:pt x="486" y="349"/>
                    <a:pt x="486" y="346"/>
                    <a:pt x="486" y="343"/>
                  </a:cubicBezTo>
                  <a:cubicBezTo>
                    <a:pt x="485" y="342"/>
                    <a:pt x="485" y="342"/>
                    <a:pt x="485" y="342"/>
                  </a:cubicBezTo>
                  <a:cubicBezTo>
                    <a:pt x="484" y="342"/>
                    <a:pt x="483" y="342"/>
                    <a:pt x="483" y="342"/>
                  </a:cubicBezTo>
                  <a:cubicBezTo>
                    <a:pt x="478" y="342"/>
                    <a:pt x="475" y="342"/>
                    <a:pt x="470" y="342"/>
                  </a:cubicBezTo>
                  <a:cubicBezTo>
                    <a:pt x="469" y="342"/>
                    <a:pt x="467" y="342"/>
                    <a:pt x="465" y="342"/>
                  </a:cubicBezTo>
                  <a:moveTo>
                    <a:pt x="661" y="342"/>
                  </a:moveTo>
                  <a:cubicBezTo>
                    <a:pt x="651" y="342"/>
                    <a:pt x="640" y="332"/>
                    <a:pt x="640" y="320"/>
                  </a:cubicBezTo>
                  <a:cubicBezTo>
                    <a:pt x="640" y="306"/>
                    <a:pt x="651" y="297"/>
                    <a:pt x="662" y="297"/>
                  </a:cubicBezTo>
                  <a:cubicBezTo>
                    <a:pt x="663" y="297"/>
                    <a:pt x="664" y="297"/>
                    <a:pt x="665" y="297"/>
                  </a:cubicBezTo>
                  <a:cubicBezTo>
                    <a:pt x="677" y="297"/>
                    <a:pt x="689" y="296"/>
                    <a:pt x="701" y="296"/>
                  </a:cubicBezTo>
                  <a:cubicBezTo>
                    <a:pt x="704" y="296"/>
                    <a:pt x="707" y="296"/>
                    <a:pt x="709" y="297"/>
                  </a:cubicBezTo>
                  <a:cubicBezTo>
                    <a:pt x="719" y="298"/>
                    <a:pt x="728" y="306"/>
                    <a:pt x="729" y="317"/>
                  </a:cubicBezTo>
                  <a:cubicBezTo>
                    <a:pt x="729" y="318"/>
                    <a:pt x="729" y="319"/>
                    <a:pt x="729" y="320"/>
                  </a:cubicBezTo>
                  <a:cubicBezTo>
                    <a:pt x="729" y="346"/>
                    <a:pt x="729" y="371"/>
                    <a:pt x="729" y="397"/>
                  </a:cubicBezTo>
                  <a:cubicBezTo>
                    <a:pt x="728" y="397"/>
                    <a:pt x="728" y="397"/>
                    <a:pt x="728" y="397"/>
                  </a:cubicBezTo>
                  <a:cubicBezTo>
                    <a:pt x="728" y="421"/>
                    <a:pt x="728" y="444"/>
                    <a:pt x="728" y="468"/>
                  </a:cubicBezTo>
                  <a:cubicBezTo>
                    <a:pt x="728" y="470"/>
                    <a:pt x="728" y="473"/>
                    <a:pt x="729" y="475"/>
                  </a:cubicBezTo>
                  <a:cubicBezTo>
                    <a:pt x="729" y="477"/>
                    <a:pt x="730" y="478"/>
                    <a:pt x="732" y="478"/>
                  </a:cubicBezTo>
                  <a:cubicBezTo>
                    <a:pt x="734" y="478"/>
                    <a:pt x="737" y="478"/>
                    <a:pt x="740" y="478"/>
                  </a:cubicBezTo>
                  <a:cubicBezTo>
                    <a:pt x="744" y="478"/>
                    <a:pt x="748" y="478"/>
                    <a:pt x="752" y="478"/>
                  </a:cubicBezTo>
                  <a:cubicBezTo>
                    <a:pt x="762" y="479"/>
                    <a:pt x="770" y="485"/>
                    <a:pt x="773" y="495"/>
                  </a:cubicBezTo>
                  <a:cubicBezTo>
                    <a:pt x="777" y="510"/>
                    <a:pt x="766" y="522"/>
                    <a:pt x="754" y="523"/>
                  </a:cubicBezTo>
                  <a:cubicBezTo>
                    <a:pt x="752" y="523"/>
                    <a:pt x="750" y="524"/>
                    <a:pt x="748" y="524"/>
                  </a:cubicBezTo>
                  <a:cubicBezTo>
                    <a:pt x="719" y="524"/>
                    <a:pt x="690" y="524"/>
                    <a:pt x="661" y="524"/>
                  </a:cubicBezTo>
                  <a:cubicBezTo>
                    <a:pt x="659" y="524"/>
                    <a:pt x="657" y="523"/>
                    <a:pt x="655" y="523"/>
                  </a:cubicBezTo>
                  <a:cubicBezTo>
                    <a:pt x="645" y="523"/>
                    <a:pt x="637" y="514"/>
                    <a:pt x="635" y="505"/>
                  </a:cubicBezTo>
                  <a:cubicBezTo>
                    <a:pt x="634" y="496"/>
                    <a:pt x="638" y="485"/>
                    <a:pt x="649" y="481"/>
                  </a:cubicBezTo>
                  <a:cubicBezTo>
                    <a:pt x="652" y="479"/>
                    <a:pt x="655" y="478"/>
                    <a:pt x="658" y="478"/>
                  </a:cubicBezTo>
                  <a:cubicBezTo>
                    <a:pt x="665" y="478"/>
                    <a:pt x="671" y="478"/>
                    <a:pt x="677" y="478"/>
                  </a:cubicBezTo>
                  <a:cubicBezTo>
                    <a:pt x="678" y="478"/>
                    <a:pt x="680" y="478"/>
                    <a:pt x="681" y="478"/>
                  </a:cubicBezTo>
                  <a:cubicBezTo>
                    <a:pt x="682" y="477"/>
                    <a:pt x="682" y="477"/>
                    <a:pt x="682" y="477"/>
                  </a:cubicBezTo>
                  <a:cubicBezTo>
                    <a:pt x="683" y="477"/>
                    <a:pt x="683" y="476"/>
                    <a:pt x="683" y="475"/>
                  </a:cubicBezTo>
                  <a:cubicBezTo>
                    <a:pt x="683" y="473"/>
                    <a:pt x="683" y="471"/>
                    <a:pt x="683" y="469"/>
                  </a:cubicBezTo>
                  <a:cubicBezTo>
                    <a:pt x="683" y="430"/>
                    <a:pt x="683" y="391"/>
                    <a:pt x="683" y="352"/>
                  </a:cubicBezTo>
                  <a:cubicBezTo>
                    <a:pt x="683" y="349"/>
                    <a:pt x="683" y="346"/>
                    <a:pt x="682" y="343"/>
                  </a:cubicBezTo>
                  <a:cubicBezTo>
                    <a:pt x="681" y="342"/>
                    <a:pt x="681" y="342"/>
                    <a:pt x="681" y="342"/>
                  </a:cubicBezTo>
                  <a:cubicBezTo>
                    <a:pt x="680" y="342"/>
                    <a:pt x="680" y="342"/>
                    <a:pt x="679" y="342"/>
                  </a:cubicBezTo>
                  <a:cubicBezTo>
                    <a:pt x="675" y="342"/>
                    <a:pt x="671" y="342"/>
                    <a:pt x="667" y="342"/>
                  </a:cubicBezTo>
                  <a:cubicBezTo>
                    <a:pt x="665" y="342"/>
                    <a:pt x="663" y="342"/>
                    <a:pt x="661" y="342"/>
                  </a:cubicBezTo>
                  <a:moveTo>
                    <a:pt x="294" y="525"/>
                  </a:moveTo>
                  <a:cubicBezTo>
                    <a:pt x="281" y="525"/>
                    <a:pt x="269" y="522"/>
                    <a:pt x="258" y="517"/>
                  </a:cubicBezTo>
                  <a:cubicBezTo>
                    <a:pt x="246" y="511"/>
                    <a:pt x="236" y="503"/>
                    <a:pt x="228" y="494"/>
                  </a:cubicBezTo>
                  <a:cubicBezTo>
                    <a:pt x="216" y="480"/>
                    <a:pt x="208" y="465"/>
                    <a:pt x="203" y="448"/>
                  </a:cubicBezTo>
                  <a:cubicBezTo>
                    <a:pt x="198" y="432"/>
                    <a:pt x="197" y="417"/>
                    <a:pt x="198" y="401"/>
                  </a:cubicBezTo>
                  <a:cubicBezTo>
                    <a:pt x="199" y="381"/>
                    <a:pt x="204" y="362"/>
                    <a:pt x="215" y="344"/>
                  </a:cubicBezTo>
                  <a:cubicBezTo>
                    <a:pt x="222" y="332"/>
                    <a:pt x="231" y="321"/>
                    <a:pt x="243" y="312"/>
                  </a:cubicBezTo>
                  <a:cubicBezTo>
                    <a:pt x="254" y="304"/>
                    <a:pt x="266" y="299"/>
                    <a:pt x="279" y="296"/>
                  </a:cubicBezTo>
                  <a:cubicBezTo>
                    <a:pt x="284" y="295"/>
                    <a:pt x="289" y="295"/>
                    <a:pt x="294" y="295"/>
                  </a:cubicBezTo>
                  <a:cubicBezTo>
                    <a:pt x="297" y="295"/>
                    <a:pt x="300" y="295"/>
                    <a:pt x="303" y="295"/>
                  </a:cubicBezTo>
                  <a:cubicBezTo>
                    <a:pt x="311" y="296"/>
                    <a:pt x="319" y="298"/>
                    <a:pt x="327" y="302"/>
                  </a:cubicBezTo>
                  <a:cubicBezTo>
                    <a:pt x="341" y="308"/>
                    <a:pt x="353" y="317"/>
                    <a:pt x="362" y="329"/>
                  </a:cubicBezTo>
                  <a:cubicBezTo>
                    <a:pt x="374" y="343"/>
                    <a:pt x="382" y="360"/>
                    <a:pt x="387" y="379"/>
                  </a:cubicBezTo>
                  <a:cubicBezTo>
                    <a:pt x="389" y="389"/>
                    <a:pt x="390" y="400"/>
                    <a:pt x="390" y="409"/>
                  </a:cubicBezTo>
                  <a:cubicBezTo>
                    <a:pt x="390" y="430"/>
                    <a:pt x="386" y="448"/>
                    <a:pt x="378" y="467"/>
                  </a:cubicBezTo>
                  <a:cubicBezTo>
                    <a:pt x="370" y="483"/>
                    <a:pt x="359" y="497"/>
                    <a:pt x="344" y="509"/>
                  </a:cubicBezTo>
                  <a:cubicBezTo>
                    <a:pt x="333" y="516"/>
                    <a:pt x="321" y="522"/>
                    <a:pt x="307" y="524"/>
                  </a:cubicBezTo>
                  <a:cubicBezTo>
                    <a:pt x="303" y="525"/>
                    <a:pt x="298" y="525"/>
                    <a:pt x="294" y="525"/>
                  </a:cubicBezTo>
                  <a:moveTo>
                    <a:pt x="422" y="243"/>
                  </a:moveTo>
                  <a:cubicBezTo>
                    <a:pt x="409" y="243"/>
                    <a:pt x="397" y="240"/>
                    <a:pt x="386" y="235"/>
                  </a:cubicBezTo>
                  <a:cubicBezTo>
                    <a:pt x="374" y="229"/>
                    <a:pt x="364" y="221"/>
                    <a:pt x="356" y="212"/>
                  </a:cubicBezTo>
                  <a:cubicBezTo>
                    <a:pt x="344" y="198"/>
                    <a:pt x="336" y="183"/>
                    <a:pt x="331" y="166"/>
                  </a:cubicBezTo>
                  <a:cubicBezTo>
                    <a:pt x="326" y="150"/>
                    <a:pt x="325" y="135"/>
                    <a:pt x="326" y="119"/>
                  </a:cubicBezTo>
                  <a:cubicBezTo>
                    <a:pt x="327" y="99"/>
                    <a:pt x="332" y="80"/>
                    <a:pt x="343" y="62"/>
                  </a:cubicBezTo>
                  <a:cubicBezTo>
                    <a:pt x="350" y="50"/>
                    <a:pt x="359" y="39"/>
                    <a:pt x="371" y="30"/>
                  </a:cubicBezTo>
                  <a:cubicBezTo>
                    <a:pt x="382" y="22"/>
                    <a:pt x="394" y="17"/>
                    <a:pt x="407" y="14"/>
                  </a:cubicBezTo>
                  <a:cubicBezTo>
                    <a:pt x="412" y="13"/>
                    <a:pt x="417" y="13"/>
                    <a:pt x="422" y="13"/>
                  </a:cubicBezTo>
                  <a:cubicBezTo>
                    <a:pt x="425" y="13"/>
                    <a:pt x="428" y="13"/>
                    <a:pt x="431" y="13"/>
                  </a:cubicBezTo>
                  <a:cubicBezTo>
                    <a:pt x="439" y="14"/>
                    <a:pt x="447" y="16"/>
                    <a:pt x="455" y="20"/>
                  </a:cubicBezTo>
                  <a:cubicBezTo>
                    <a:pt x="469" y="26"/>
                    <a:pt x="480" y="35"/>
                    <a:pt x="490" y="47"/>
                  </a:cubicBezTo>
                  <a:cubicBezTo>
                    <a:pt x="502" y="61"/>
                    <a:pt x="510" y="78"/>
                    <a:pt x="514" y="97"/>
                  </a:cubicBezTo>
                  <a:cubicBezTo>
                    <a:pt x="517" y="107"/>
                    <a:pt x="518" y="118"/>
                    <a:pt x="518" y="127"/>
                  </a:cubicBezTo>
                  <a:cubicBezTo>
                    <a:pt x="518" y="148"/>
                    <a:pt x="514" y="166"/>
                    <a:pt x="506" y="185"/>
                  </a:cubicBezTo>
                  <a:cubicBezTo>
                    <a:pt x="498" y="201"/>
                    <a:pt x="487" y="215"/>
                    <a:pt x="472" y="227"/>
                  </a:cubicBezTo>
                  <a:cubicBezTo>
                    <a:pt x="461" y="234"/>
                    <a:pt x="449" y="240"/>
                    <a:pt x="435" y="242"/>
                  </a:cubicBezTo>
                  <a:cubicBezTo>
                    <a:pt x="431" y="243"/>
                    <a:pt x="426" y="243"/>
                    <a:pt x="422" y="243"/>
                  </a:cubicBezTo>
                  <a:moveTo>
                    <a:pt x="399" y="0"/>
                  </a:moveTo>
                  <a:cubicBezTo>
                    <a:pt x="349" y="0"/>
                    <a:pt x="300" y="10"/>
                    <a:pt x="255" y="27"/>
                  </a:cubicBezTo>
                  <a:cubicBezTo>
                    <a:pt x="256" y="29"/>
                    <a:pt x="257" y="31"/>
                    <a:pt x="257" y="34"/>
                  </a:cubicBezTo>
                  <a:cubicBezTo>
                    <a:pt x="257" y="35"/>
                    <a:pt x="257" y="36"/>
                    <a:pt x="257" y="37"/>
                  </a:cubicBezTo>
                  <a:cubicBezTo>
                    <a:pt x="257" y="62"/>
                    <a:pt x="257" y="88"/>
                    <a:pt x="257" y="114"/>
                  </a:cubicBezTo>
                  <a:cubicBezTo>
                    <a:pt x="257" y="114"/>
                    <a:pt x="257" y="114"/>
                    <a:pt x="257" y="114"/>
                  </a:cubicBezTo>
                  <a:cubicBezTo>
                    <a:pt x="257" y="137"/>
                    <a:pt x="257" y="161"/>
                    <a:pt x="257" y="185"/>
                  </a:cubicBezTo>
                  <a:cubicBezTo>
                    <a:pt x="257" y="187"/>
                    <a:pt x="257" y="189"/>
                    <a:pt x="257" y="192"/>
                  </a:cubicBezTo>
                  <a:cubicBezTo>
                    <a:pt x="257" y="194"/>
                    <a:pt x="258" y="195"/>
                    <a:pt x="260" y="195"/>
                  </a:cubicBezTo>
                  <a:cubicBezTo>
                    <a:pt x="263" y="195"/>
                    <a:pt x="266" y="195"/>
                    <a:pt x="268" y="195"/>
                  </a:cubicBezTo>
                  <a:cubicBezTo>
                    <a:pt x="272" y="195"/>
                    <a:pt x="276" y="195"/>
                    <a:pt x="280" y="195"/>
                  </a:cubicBezTo>
                  <a:cubicBezTo>
                    <a:pt x="290" y="196"/>
                    <a:pt x="298" y="202"/>
                    <a:pt x="301" y="211"/>
                  </a:cubicBezTo>
                  <a:cubicBezTo>
                    <a:pt x="306" y="227"/>
                    <a:pt x="294" y="239"/>
                    <a:pt x="283" y="240"/>
                  </a:cubicBezTo>
                  <a:cubicBezTo>
                    <a:pt x="281" y="240"/>
                    <a:pt x="278" y="241"/>
                    <a:pt x="276" y="241"/>
                  </a:cubicBezTo>
                  <a:cubicBezTo>
                    <a:pt x="247" y="241"/>
                    <a:pt x="218" y="241"/>
                    <a:pt x="189" y="241"/>
                  </a:cubicBezTo>
                  <a:cubicBezTo>
                    <a:pt x="188" y="241"/>
                    <a:pt x="186" y="240"/>
                    <a:pt x="184" y="240"/>
                  </a:cubicBezTo>
                  <a:cubicBezTo>
                    <a:pt x="174" y="240"/>
                    <a:pt x="165" y="231"/>
                    <a:pt x="164" y="221"/>
                  </a:cubicBezTo>
                  <a:cubicBezTo>
                    <a:pt x="163" y="213"/>
                    <a:pt x="166" y="202"/>
                    <a:pt x="177" y="197"/>
                  </a:cubicBezTo>
                  <a:cubicBezTo>
                    <a:pt x="180" y="196"/>
                    <a:pt x="184" y="195"/>
                    <a:pt x="187" y="195"/>
                  </a:cubicBezTo>
                  <a:cubicBezTo>
                    <a:pt x="193" y="195"/>
                    <a:pt x="199" y="195"/>
                    <a:pt x="205" y="195"/>
                  </a:cubicBezTo>
                  <a:cubicBezTo>
                    <a:pt x="207" y="195"/>
                    <a:pt x="208" y="195"/>
                    <a:pt x="210" y="195"/>
                  </a:cubicBezTo>
                  <a:cubicBezTo>
                    <a:pt x="211" y="194"/>
                    <a:pt x="211" y="194"/>
                    <a:pt x="211" y="194"/>
                  </a:cubicBezTo>
                  <a:cubicBezTo>
                    <a:pt x="211" y="193"/>
                    <a:pt x="211" y="193"/>
                    <a:pt x="211" y="192"/>
                  </a:cubicBezTo>
                  <a:cubicBezTo>
                    <a:pt x="211" y="190"/>
                    <a:pt x="211" y="188"/>
                    <a:pt x="211" y="185"/>
                  </a:cubicBezTo>
                  <a:cubicBezTo>
                    <a:pt x="211" y="146"/>
                    <a:pt x="211" y="107"/>
                    <a:pt x="211" y="68"/>
                  </a:cubicBezTo>
                  <a:cubicBezTo>
                    <a:pt x="211" y="66"/>
                    <a:pt x="211" y="63"/>
                    <a:pt x="211" y="60"/>
                  </a:cubicBezTo>
                  <a:cubicBezTo>
                    <a:pt x="210" y="59"/>
                    <a:pt x="210" y="59"/>
                    <a:pt x="210" y="59"/>
                  </a:cubicBezTo>
                  <a:cubicBezTo>
                    <a:pt x="209" y="59"/>
                    <a:pt x="208" y="59"/>
                    <a:pt x="207" y="59"/>
                  </a:cubicBezTo>
                  <a:cubicBezTo>
                    <a:pt x="203" y="59"/>
                    <a:pt x="199" y="59"/>
                    <a:pt x="195" y="59"/>
                  </a:cubicBezTo>
                  <a:cubicBezTo>
                    <a:pt x="194" y="59"/>
                    <a:pt x="193" y="59"/>
                    <a:pt x="191" y="59"/>
                  </a:cubicBezTo>
                  <a:cubicBezTo>
                    <a:pt x="141" y="89"/>
                    <a:pt x="99" y="130"/>
                    <a:pt x="66" y="179"/>
                  </a:cubicBezTo>
                  <a:cubicBezTo>
                    <a:pt x="66" y="181"/>
                    <a:pt x="66" y="183"/>
                    <a:pt x="66" y="185"/>
                  </a:cubicBezTo>
                  <a:cubicBezTo>
                    <a:pt x="66" y="187"/>
                    <a:pt x="66" y="189"/>
                    <a:pt x="67" y="192"/>
                  </a:cubicBezTo>
                  <a:cubicBezTo>
                    <a:pt x="67" y="194"/>
                    <a:pt x="68" y="195"/>
                    <a:pt x="70" y="195"/>
                  </a:cubicBezTo>
                  <a:cubicBezTo>
                    <a:pt x="72" y="195"/>
                    <a:pt x="75" y="195"/>
                    <a:pt x="78" y="195"/>
                  </a:cubicBezTo>
                  <a:cubicBezTo>
                    <a:pt x="82" y="195"/>
                    <a:pt x="86" y="195"/>
                    <a:pt x="90" y="195"/>
                  </a:cubicBezTo>
                  <a:cubicBezTo>
                    <a:pt x="100" y="196"/>
                    <a:pt x="108" y="202"/>
                    <a:pt x="111" y="211"/>
                  </a:cubicBezTo>
                  <a:cubicBezTo>
                    <a:pt x="116" y="227"/>
                    <a:pt x="104" y="239"/>
                    <a:pt x="93" y="240"/>
                  </a:cubicBezTo>
                  <a:cubicBezTo>
                    <a:pt x="90" y="240"/>
                    <a:pt x="88" y="241"/>
                    <a:pt x="86" y="241"/>
                  </a:cubicBezTo>
                  <a:cubicBezTo>
                    <a:pt x="68" y="241"/>
                    <a:pt x="51" y="241"/>
                    <a:pt x="33" y="241"/>
                  </a:cubicBezTo>
                  <a:cubicBezTo>
                    <a:pt x="12" y="289"/>
                    <a:pt x="0" y="343"/>
                    <a:pt x="0" y="399"/>
                  </a:cubicBezTo>
                  <a:cubicBezTo>
                    <a:pt x="0" y="460"/>
                    <a:pt x="14" y="518"/>
                    <a:pt x="38" y="569"/>
                  </a:cubicBezTo>
                  <a:cubicBezTo>
                    <a:pt x="45" y="571"/>
                    <a:pt x="52" y="572"/>
                    <a:pt x="58" y="575"/>
                  </a:cubicBezTo>
                  <a:cubicBezTo>
                    <a:pt x="72" y="582"/>
                    <a:pt x="84" y="591"/>
                    <a:pt x="93" y="602"/>
                  </a:cubicBezTo>
                  <a:cubicBezTo>
                    <a:pt x="105" y="617"/>
                    <a:pt x="113" y="634"/>
                    <a:pt x="118" y="652"/>
                  </a:cubicBezTo>
                  <a:cubicBezTo>
                    <a:pt x="120" y="663"/>
                    <a:pt x="121" y="673"/>
                    <a:pt x="121" y="682"/>
                  </a:cubicBezTo>
                  <a:cubicBezTo>
                    <a:pt x="121" y="683"/>
                    <a:pt x="121" y="684"/>
                    <a:pt x="121" y="685"/>
                  </a:cubicBezTo>
                  <a:cubicBezTo>
                    <a:pt x="149" y="712"/>
                    <a:pt x="180" y="735"/>
                    <a:pt x="214" y="753"/>
                  </a:cubicBezTo>
                  <a:cubicBezTo>
                    <a:pt x="216" y="753"/>
                    <a:pt x="218" y="753"/>
                    <a:pt x="220" y="753"/>
                  </a:cubicBezTo>
                  <a:cubicBezTo>
                    <a:pt x="222" y="753"/>
                    <a:pt x="224" y="753"/>
                    <a:pt x="225" y="752"/>
                  </a:cubicBezTo>
                  <a:cubicBezTo>
                    <a:pt x="226" y="752"/>
                    <a:pt x="226" y="752"/>
                    <a:pt x="226" y="752"/>
                  </a:cubicBezTo>
                  <a:cubicBezTo>
                    <a:pt x="226" y="751"/>
                    <a:pt x="226" y="750"/>
                    <a:pt x="226" y="750"/>
                  </a:cubicBezTo>
                  <a:cubicBezTo>
                    <a:pt x="226" y="747"/>
                    <a:pt x="226" y="745"/>
                    <a:pt x="226" y="743"/>
                  </a:cubicBezTo>
                  <a:cubicBezTo>
                    <a:pt x="226" y="704"/>
                    <a:pt x="226" y="665"/>
                    <a:pt x="226" y="626"/>
                  </a:cubicBezTo>
                  <a:cubicBezTo>
                    <a:pt x="226" y="624"/>
                    <a:pt x="226" y="621"/>
                    <a:pt x="226" y="618"/>
                  </a:cubicBezTo>
                  <a:cubicBezTo>
                    <a:pt x="225" y="617"/>
                    <a:pt x="225" y="617"/>
                    <a:pt x="225" y="617"/>
                  </a:cubicBezTo>
                  <a:cubicBezTo>
                    <a:pt x="224" y="617"/>
                    <a:pt x="223" y="616"/>
                    <a:pt x="222" y="616"/>
                  </a:cubicBezTo>
                  <a:cubicBezTo>
                    <a:pt x="218" y="617"/>
                    <a:pt x="214" y="617"/>
                    <a:pt x="210" y="617"/>
                  </a:cubicBezTo>
                  <a:cubicBezTo>
                    <a:pt x="208" y="617"/>
                    <a:pt x="206" y="617"/>
                    <a:pt x="205" y="617"/>
                  </a:cubicBezTo>
                  <a:cubicBezTo>
                    <a:pt x="194" y="616"/>
                    <a:pt x="184" y="607"/>
                    <a:pt x="183" y="595"/>
                  </a:cubicBezTo>
                  <a:cubicBezTo>
                    <a:pt x="183" y="581"/>
                    <a:pt x="194" y="572"/>
                    <a:pt x="205" y="572"/>
                  </a:cubicBezTo>
                  <a:cubicBezTo>
                    <a:pt x="207" y="572"/>
                    <a:pt x="208" y="572"/>
                    <a:pt x="209" y="572"/>
                  </a:cubicBezTo>
                  <a:cubicBezTo>
                    <a:pt x="221" y="571"/>
                    <a:pt x="233" y="571"/>
                    <a:pt x="245" y="571"/>
                  </a:cubicBezTo>
                  <a:cubicBezTo>
                    <a:pt x="248" y="571"/>
                    <a:pt x="250" y="571"/>
                    <a:pt x="253" y="571"/>
                  </a:cubicBezTo>
                  <a:cubicBezTo>
                    <a:pt x="262" y="572"/>
                    <a:pt x="272" y="581"/>
                    <a:pt x="272" y="591"/>
                  </a:cubicBezTo>
                  <a:cubicBezTo>
                    <a:pt x="272" y="593"/>
                    <a:pt x="272" y="594"/>
                    <a:pt x="272" y="595"/>
                  </a:cubicBezTo>
                  <a:cubicBezTo>
                    <a:pt x="272" y="620"/>
                    <a:pt x="272" y="646"/>
                    <a:pt x="272" y="672"/>
                  </a:cubicBezTo>
                  <a:cubicBezTo>
                    <a:pt x="272" y="672"/>
                    <a:pt x="272" y="672"/>
                    <a:pt x="272" y="672"/>
                  </a:cubicBezTo>
                  <a:cubicBezTo>
                    <a:pt x="272" y="695"/>
                    <a:pt x="272" y="719"/>
                    <a:pt x="272" y="742"/>
                  </a:cubicBezTo>
                  <a:cubicBezTo>
                    <a:pt x="272" y="745"/>
                    <a:pt x="272" y="747"/>
                    <a:pt x="272" y="750"/>
                  </a:cubicBezTo>
                  <a:cubicBezTo>
                    <a:pt x="272" y="752"/>
                    <a:pt x="273" y="753"/>
                    <a:pt x="275" y="753"/>
                  </a:cubicBezTo>
                  <a:cubicBezTo>
                    <a:pt x="278" y="753"/>
                    <a:pt x="281" y="753"/>
                    <a:pt x="283" y="753"/>
                  </a:cubicBezTo>
                  <a:cubicBezTo>
                    <a:pt x="287" y="753"/>
                    <a:pt x="291" y="753"/>
                    <a:pt x="295" y="753"/>
                  </a:cubicBezTo>
                  <a:cubicBezTo>
                    <a:pt x="305" y="753"/>
                    <a:pt x="313" y="760"/>
                    <a:pt x="316" y="769"/>
                  </a:cubicBezTo>
                  <a:cubicBezTo>
                    <a:pt x="319" y="777"/>
                    <a:pt x="317" y="784"/>
                    <a:pt x="313" y="789"/>
                  </a:cubicBezTo>
                  <a:cubicBezTo>
                    <a:pt x="341" y="795"/>
                    <a:pt x="370" y="798"/>
                    <a:pt x="399" y="798"/>
                  </a:cubicBezTo>
                  <a:cubicBezTo>
                    <a:pt x="404" y="798"/>
                    <a:pt x="409" y="798"/>
                    <a:pt x="414" y="798"/>
                  </a:cubicBezTo>
                  <a:cubicBezTo>
                    <a:pt x="404" y="797"/>
                    <a:pt x="395" y="795"/>
                    <a:pt x="385" y="790"/>
                  </a:cubicBezTo>
                  <a:cubicBezTo>
                    <a:pt x="374" y="784"/>
                    <a:pt x="364" y="777"/>
                    <a:pt x="355" y="767"/>
                  </a:cubicBezTo>
                  <a:cubicBezTo>
                    <a:pt x="343" y="754"/>
                    <a:pt x="335" y="738"/>
                    <a:pt x="330" y="721"/>
                  </a:cubicBezTo>
                  <a:cubicBezTo>
                    <a:pt x="326" y="706"/>
                    <a:pt x="324" y="690"/>
                    <a:pt x="325" y="674"/>
                  </a:cubicBezTo>
                  <a:cubicBezTo>
                    <a:pt x="327" y="654"/>
                    <a:pt x="332" y="635"/>
                    <a:pt x="342" y="618"/>
                  </a:cubicBezTo>
                  <a:cubicBezTo>
                    <a:pt x="350" y="605"/>
                    <a:pt x="359" y="594"/>
                    <a:pt x="371" y="586"/>
                  </a:cubicBezTo>
                  <a:cubicBezTo>
                    <a:pt x="381" y="578"/>
                    <a:pt x="393" y="572"/>
                    <a:pt x="406" y="570"/>
                  </a:cubicBezTo>
                  <a:cubicBezTo>
                    <a:pt x="411" y="569"/>
                    <a:pt x="416" y="568"/>
                    <a:pt x="422" y="568"/>
                  </a:cubicBezTo>
                  <a:cubicBezTo>
                    <a:pt x="425" y="568"/>
                    <a:pt x="428" y="569"/>
                    <a:pt x="431" y="569"/>
                  </a:cubicBezTo>
                  <a:cubicBezTo>
                    <a:pt x="439" y="570"/>
                    <a:pt x="447" y="572"/>
                    <a:pt x="454" y="575"/>
                  </a:cubicBezTo>
                  <a:cubicBezTo>
                    <a:pt x="468" y="582"/>
                    <a:pt x="480" y="591"/>
                    <a:pt x="490" y="602"/>
                  </a:cubicBezTo>
                  <a:cubicBezTo>
                    <a:pt x="502" y="617"/>
                    <a:pt x="510" y="634"/>
                    <a:pt x="514" y="652"/>
                  </a:cubicBezTo>
                  <a:cubicBezTo>
                    <a:pt x="516" y="663"/>
                    <a:pt x="518" y="673"/>
                    <a:pt x="517" y="682"/>
                  </a:cubicBezTo>
                  <a:cubicBezTo>
                    <a:pt x="518" y="703"/>
                    <a:pt x="514" y="722"/>
                    <a:pt x="505" y="740"/>
                  </a:cubicBezTo>
                  <a:cubicBezTo>
                    <a:pt x="497" y="757"/>
                    <a:pt x="486" y="771"/>
                    <a:pt x="471" y="782"/>
                  </a:cubicBezTo>
                  <a:cubicBezTo>
                    <a:pt x="462" y="789"/>
                    <a:pt x="451" y="794"/>
                    <a:pt x="440" y="796"/>
                  </a:cubicBezTo>
                  <a:cubicBezTo>
                    <a:pt x="641" y="776"/>
                    <a:pt x="798" y="606"/>
                    <a:pt x="798" y="399"/>
                  </a:cubicBezTo>
                  <a:cubicBezTo>
                    <a:pt x="798" y="179"/>
                    <a:pt x="620" y="0"/>
                    <a:pt x="39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5" name="Freeform 64">
              <a:extLst>
                <a:ext uri="{FF2B5EF4-FFF2-40B4-BE49-F238E27FC236}">
                  <a16:creationId xmlns:a16="http://schemas.microsoft.com/office/drawing/2014/main" id="{7A2B4DCB-EAEC-3E4E-B6AD-94A668B38713}"/>
                </a:ext>
              </a:extLst>
            </p:cNvPr>
            <p:cNvSpPr>
              <a:spLocks noEditPoints="1"/>
            </p:cNvSpPr>
            <p:nvPr/>
          </p:nvSpPr>
          <p:spPr bwMode="auto">
            <a:xfrm>
              <a:off x="4692650" y="133350"/>
              <a:ext cx="311150" cy="509588"/>
            </a:xfrm>
            <a:custGeom>
              <a:avLst/>
              <a:gdLst>
                <a:gd name="T0" fmla="*/ 83 w 480"/>
                <a:gd name="T1" fmla="*/ 672 h 785"/>
                <a:gd name="T2" fmla="*/ 80 w 480"/>
                <a:gd name="T3" fmla="*/ 639 h 785"/>
                <a:gd name="T4" fmla="*/ 20 w 480"/>
                <a:gd name="T5" fmla="*/ 562 h 785"/>
                <a:gd name="T6" fmla="*/ 383 w 480"/>
                <a:gd name="T7" fmla="*/ 740 h 785"/>
                <a:gd name="T8" fmla="*/ 357 w 480"/>
                <a:gd name="T9" fmla="*/ 729 h 785"/>
                <a:gd name="T10" fmla="*/ 335 w 480"/>
                <a:gd name="T11" fmla="*/ 686 h 785"/>
                <a:gd name="T12" fmla="*/ 350 w 480"/>
                <a:gd name="T13" fmla="*/ 619 h 785"/>
                <a:gd name="T14" fmla="*/ 384 w 480"/>
                <a:gd name="T15" fmla="*/ 601 h 785"/>
                <a:gd name="T16" fmla="*/ 402 w 480"/>
                <a:gd name="T17" fmla="*/ 606 h 785"/>
                <a:gd name="T18" fmla="*/ 429 w 480"/>
                <a:gd name="T19" fmla="*/ 645 h 785"/>
                <a:gd name="T20" fmla="*/ 425 w 480"/>
                <a:gd name="T21" fmla="*/ 708 h 785"/>
                <a:gd name="T22" fmla="*/ 397 w 480"/>
                <a:gd name="T23" fmla="*/ 737 h 785"/>
                <a:gd name="T24" fmla="*/ 384 w 480"/>
                <a:gd name="T25" fmla="*/ 555 h 785"/>
                <a:gd name="T26" fmla="*/ 333 w 480"/>
                <a:gd name="T27" fmla="*/ 573 h 785"/>
                <a:gd name="T28" fmla="*/ 287 w 480"/>
                <a:gd name="T29" fmla="*/ 661 h 785"/>
                <a:gd name="T30" fmla="*/ 317 w 480"/>
                <a:gd name="T31" fmla="*/ 754 h 785"/>
                <a:gd name="T32" fmla="*/ 376 w 480"/>
                <a:gd name="T33" fmla="*/ 785 h 785"/>
                <a:gd name="T34" fmla="*/ 433 w 480"/>
                <a:gd name="T35" fmla="*/ 769 h 785"/>
                <a:gd name="T36" fmla="*/ 479 w 480"/>
                <a:gd name="T37" fmla="*/ 669 h 785"/>
                <a:gd name="T38" fmla="*/ 452 w 480"/>
                <a:gd name="T39" fmla="*/ 589 h 785"/>
                <a:gd name="T40" fmla="*/ 393 w 480"/>
                <a:gd name="T41" fmla="*/ 556 h 785"/>
                <a:gd name="T42" fmla="*/ 256 w 480"/>
                <a:gd name="T43" fmla="*/ 466 h 785"/>
                <a:gd name="T44" fmla="*/ 230 w 480"/>
                <a:gd name="T45" fmla="*/ 455 h 785"/>
                <a:gd name="T46" fmla="*/ 208 w 480"/>
                <a:gd name="T47" fmla="*/ 413 h 785"/>
                <a:gd name="T48" fmla="*/ 223 w 480"/>
                <a:gd name="T49" fmla="*/ 346 h 785"/>
                <a:gd name="T50" fmla="*/ 256 w 480"/>
                <a:gd name="T51" fmla="*/ 328 h 785"/>
                <a:gd name="T52" fmla="*/ 274 w 480"/>
                <a:gd name="T53" fmla="*/ 333 h 785"/>
                <a:gd name="T54" fmla="*/ 302 w 480"/>
                <a:gd name="T55" fmla="*/ 371 h 785"/>
                <a:gd name="T56" fmla="*/ 298 w 480"/>
                <a:gd name="T57" fmla="*/ 434 h 785"/>
                <a:gd name="T58" fmla="*/ 270 w 480"/>
                <a:gd name="T59" fmla="*/ 463 h 785"/>
                <a:gd name="T60" fmla="*/ 256 w 480"/>
                <a:gd name="T61" fmla="*/ 282 h 785"/>
                <a:gd name="T62" fmla="*/ 205 w 480"/>
                <a:gd name="T63" fmla="*/ 299 h 785"/>
                <a:gd name="T64" fmla="*/ 160 w 480"/>
                <a:gd name="T65" fmla="*/ 388 h 785"/>
                <a:gd name="T66" fmla="*/ 190 w 480"/>
                <a:gd name="T67" fmla="*/ 481 h 785"/>
                <a:gd name="T68" fmla="*/ 256 w 480"/>
                <a:gd name="T69" fmla="*/ 512 h 785"/>
                <a:gd name="T70" fmla="*/ 306 w 480"/>
                <a:gd name="T71" fmla="*/ 496 h 785"/>
                <a:gd name="T72" fmla="*/ 352 w 480"/>
                <a:gd name="T73" fmla="*/ 396 h 785"/>
                <a:gd name="T74" fmla="*/ 324 w 480"/>
                <a:gd name="T75" fmla="*/ 316 h 785"/>
                <a:gd name="T76" fmla="*/ 265 w 480"/>
                <a:gd name="T77" fmla="*/ 282 h 785"/>
                <a:gd name="T78" fmla="*/ 384 w 480"/>
                <a:gd name="T79" fmla="*/ 184 h 785"/>
                <a:gd name="T80" fmla="*/ 358 w 480"/>
                <a:gd name="T81" fmla="*/ 173 h 785"/>
                <a:gd name="T82" fmla="*/ 336 w 480"/>
                <a:gd name="T83" fmla="*/ 131 h 785"/>
                <a:gd name="T84" fmla="*/ 351 w 480"/>
                <a:gd name="T85" fmla="*/ 64 h 785"/>
                <a:gd name="T86" fmla="*/ 384 w 480"/>
                <a:gd name="T87" fmla="*/ 46 h 785"/>
                <a:gd name="T88" fmla="*/ 402 w 480"/>
                <a:gd name="T89" fmla="*/ 51 h 785"/>
                <a:gd name="T90" fmla="*/ 430 w 480"/>
                <a:gd name="T91" fmla="*/ 89 h 785"/>
                <a:gd name="T92" fmla="*/ 425 w 480"/>
                <a:gd name="T93" fmla="*/ 152 h 785"/>
                <a:gd name="T94" fmla="*/ 398 w 480"/>
                <a:gd name="T95" fmla="*/ 181 h 785"/>
                <a:gd name="T96" fmla="*/ 384 w 480"/>
                <a:gd name="T97" fmla="*/ 0 h 785"/>
                <a:gd name="T98" fmla="*/ 333 w 480"/>
                <a:gd name="T99" fmla="*/ 17 h 785"/>
                <a:gd name="T100" fmla="*/ 288 w 480"/>
                <a:gd name="T101" fmla="*/ 106 h 785"/>
                <a:gd name="T102" fmla="*/ 318 w 480"/>
                <a:gd name="T103" fmla="*/ 199 h 785"/>
                <a:gd name="T104" fmla="*/ 384 w 480"/>
                <a:gd name="T105" fmla="*/ 230 h 785"/>
                <a:gd name="T106" fmla="*/ 434 w 480"/>
                <a:gd name="T107" fmla="*/ 214 h 785"/>
                <a:gd name="T108" fmla="*/ 480 w 480"/>
                <a:gd name="T109" fmla="*/ 114 h 785"/>
                <a:gd name="T110" fmla="*/ 452 w 480"/>
                <a:gd name="T111" fmla="*/ 34 h 785"/>
                <a:gd name="T112" fmla="*/ 393 w 480"/>
                <a:gd name="T113" fmla="*/ 0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0" h="785">
                  <a:moveTo>
                    <a:pt x="0" y="556"/>
                  </a:moveTo>
                  <a:cubicBezTo>
                    <a:pt x="21" y="600"/>
                    <a:pt x="49" y="639"/>
                    <a:pt x="83" y="672"/>
                  </a:cubicBezTo>
                  <a:cubicBezTo>
                    <a:pt x="83" y="671"/>
                    <a:pt x="83" y="670"/>
                    <a:pt x="83" y="669"/>
                  </a:cubicBezTo>
                  <a:cubicBezTo>
                    <a:pt x="83" y="660"/>
                    <a:pt x="82" y="650"/>
                    <a:pt x="80" y="639"/>
                  </a:cubicBezTo>
                  <a:cubicBezTo>
                    <a:pt x="75" y="621"/>
                    <a:pt x="67" y="604"/>
                    <a:pt x="55" y="589"/>
                  </a:cubicBezTo>
                  <a:cubicBezTo>
                    <a:pt x="46" y="578"/>
                    <a:pt x="34" y="569"/>
                    <a:pt x="20" y="562"/>
                  </a:cubicBezTo>
                  <a:cubicBezTo>
                    <a:pt x="14" y="559"/>
                    <a:pt x="7" y="558"/>
                    <a:pt x="0" y="556"/>
                  </a:cubicBezTo>
                  <a:moveTo>
                    <a:pt x="383" y="740"/>
                  </a:moveTo>
                  <a:cubicBezTo>
                    <a:pt x="379" y="740"/>
                    <a:pt x="374" y="739"/>
                    <a:pt x="370" y="737"/>
                  </a:cubicBezTo>
                  <a:cubicBezTo>
                    <a:pt x="365" y="735"/>
                    <a:pt x="361" y="732"/>
                    <a:pt x="357" y="729"/>
                  </a:cubicBezTo>
                  <a:cubicBezTo>
                    <a:pt x="352" y="724"/>
                    <a:pt x="348" y="719"/>
                    <a:pt x="345" y="713"/>
                  </a:cubicBezTo>
                  <a:cubicBezTo>
                    <a:pt x="340" y="705"/>
                    <a:pt x="337" y="696"/>
                    <a:pt x="335" y="686"/>
                  </a:cubicBezTo>
                  <a:cubicBezTo>
                    <a:pt x="333" y="672"/>
                    <a:pt x="334" y="657"/>
                    <a:pt x="338" y="642"/>
                  </a:cubicBezTo>
                  <a:cubicBezTo>
                    <a:pt x="341" y="634"/>
                    <a:pt x="345" y="626"/>
                    <a:pt x="350" y="619"/>
                  </a:cubicBezTo>
                  <a:cubicBezTo>
                    <a:pt x="354" y="615"/>
                    <a:pt x="359" y="610"/>
                    <a:pt x="364" y="607"/>
                  </a:cubicBezTo>
                  <a:cubicBezTo>
                    <a:pt x="370" y="603"/>
                    <a:pt x="377" y="601"/>
                    <a:pt x="384" y="601"/>
                  </a:cubicBezTo>
                  <a:cubicBezTo>
                    <a:pt x="384" y="601"/>
                    <a:pt x="385" y="601"/>
                    <a:pt x="385" y="601"/>
                  </a:cubicBezTo>
                  <a:cubicBezTo>
                    <a:pt x="391" y="602"/>
                    <a:pt x="397" y="603"/>
                    <a:pt x="402" y="606"/>
                  </a:cubicBezTo>
                  <a:cubicBezTo>
                    <a:pt x="408" y="610"/>
                    <a:pt x="413" y="614"/>
                    <a:pt x="417" y="620"/>
                  </a:cubicBezTo>
                  <a:cubicBezTo>
                    <a:pt x="423" y="627"/>
                    <a:pt x="427" y="636"/>
                    <a:pt x="429" y="645"/>
                  </a:cubicBezTo>
                  <a:cubicBezTo>
                    <a:pt x="432" y="653"/>
                    <a:pt x="433" y="662"/>
                    <a:pt x="433" y="670"/>
                  </a:cubicBezTo>
                  <a:cubicBezTo>
                    <a:pt x="433" y="683"/>
                    <a:pt x="430" y="696"/>
                    <a:pt x="425" y="708"/>
                  </a:cubicBezTo>
                  <a:cubicBezTo>
                    <a:pt x="421" y="715"/>
                    <a:pt x="417" y="722"/>
                    <a:pt x="411" y="728"/>
                  </a:cubicBezTo>
                  <a:cubicBezTo>
                    <a:pt x="407" y="731"/>
                    <a:pt x="402" y="735"/>
                    <a:pt x="397" y="737"/>
                  </a:cubicBezTo>
                  <a:cubicBezTo>
                    <a:pt x="393" y="739"/>
                    <a:pt x="388" y="740"/>
                    <a:pt x="383" y="740"/>
                  </a:cubicBezTo>
                  <a:moveTo>
                    <a:pt x="384" y="555"/>
                  </a:moveTo>
                  <a:cubicBezTo>
                    <a:pt x="378" y="555"/>
                    <a:pt x="373" y="556"/>
                    <a:pt x="368" y="557"/>
                  </a:cubicBezTo>
                  <a:cubicBezTo>
                    <a:pt x="355" y="559"/>
                    <a:pt x="343" y="565"/>
                    <a:pt x="333" y="573"/>
                  </a:cubicBezTo>
                  <a:cubicBezTo>
                    <a:pt x="321" y="581"/>
                    <a:pt x="312" y="592"/>
                    <a:pt x="304" y="605"/>
                  </a:cubicBezTo>
                  <a:cubicBezTo>
                    <a:pt x="294" y="622"/>
                    <a:pt x="289" y="641"/>
                    <a:pt x="287" y="661"/>
                  </a:cubicBezTo>
                  <a:cubicBezTo>
                    <a:pt x="286" y="677"/>
                    <a:pt x="288" y="693"/>
                    <a:pt x="292" y="708"/>
                  </a:cubicBezTo>
                  <a:cubicBezTo>
                    <a:pt x="297" y="725"/>
                    <a:pt x="305" y="741"/>
                    <a:pt x="317" y="754"/>
                  </a:cubicBezTo>
                  <a:cubicBezTo>
                    <a:pt x="326" y="764"/>
                    <a:pt x="336" y="771"/>
                    <a:pt x="347" y="777"/>
                  </a:cubicBezTo>
                  <a:cubicBezTo>
                    <a:pt x="357" y="782"/>
                    <a:pt x="366" y="784"/>
                    <a:pt x="376" y="785"/>
                  </a:cubicBezTo>
                  <a:cubicBezTo>
                    <a:pt x="385" y="785"/>
                    <a:pt x="393" y="784"/>
                    <a:pt x="402" y="783"/>
                  </a:cubicBezTo>
                  <a:cubicBezTo>
                    <a:pt x="413" y="781"/>
                    <a:pt x="424" y="776"/>
                    <a:pt x="433" y="769"/>
                  </a:cubicBezTo>
                  <a:cubicBezTo>
                    <a:pt x="448" y="758"/>
                    <a:pt x="459" y="744"/>
                    <a:pt x="467" y="727"/>
                  </a:cubicBezTo>
                  <a:cubicBezTo>
                    <a:pt x="476" y="709"/>
                    <a:pt x="480" y="690"/>
                    <a:pt x="479" y="669"/>
                  </a:cubicBezTo>
                  <a:cubicBezTo>
                    <a:pt x="480" y="660"/>
                    <a:pt x="478" y="650"/>
                    <a:pt x="476" y="639"/>
                  </a:cubicBezTo>
                  <a:cubicBezTo>
                    <a:pt x="472" y="621"/>
                    <a:pt x="464" y="604"/>
                    <a:pt x="452" y="589"/>
                  </a:cubicBezTo>
                  <a:cubicBezTo>
                    <a:pt x="442" y="578"/>
                    <a:pt x="430" y="569"/>
                    <a:pt x="416" y="562"/>
                  </a:cubicBezTo>
                  <a:cubicBezTo>
                    <a:pt x="409" y="559"/>
                    <a:pt x="401" y="557"/>
                    <a:pt x="393" y="556"/>
                  </a:cubicBezTo>
                  <a:cubicBezTo>
                    <a:pt x="390" y="556"/>
                    <a:pt x="387" y="555"/>
                    <a:pt x="384" y="555"/>
                  </a:cubicBezTo>
                  <a:moveTo>
                    <a:pt x="256" y="466"/>
                  </a:moveTo>
                  <a:cubicBezTo>
                    <a:pt x="251" y="466"/>
                    <a:pt x="247" y="465"/>
                    <a:pt x="242" y="464"/>
                  </a:cubicBezTo>
                  <a:cubicBezTo>
                    <a:pt x="238" y="462"/>
                    <a:pt x="234" y="459"/>
                    <a:pt x="230" y="455"/>
                  </a:cubicBezTo>
                  <a:cubicBezTo>
                    <a:pt x="224" y="451"/>
                    <a:pt x="220" y="446"/>
                    <a:pt x="217" y="440"/>
                  </a:cubicBezTo>
                  <a:cubicBezTo>
                    <a:pt x="212" y="431"/>
                    <a:pt x="209" y="422"/>
                    <a:pt x="208" y="413"/>
                  </a:cubicBezTo>
                  <a:cubicBezTo>
                    <a:pt x="205" y="398"/>
                    <a:pt x="206" y="383"/>
                    <a:pt x="211" y="369"/>
                  </a:cubicBezTo>
                  <a:cubicBezTo>
                    <a:pt x="213" y="360"/>
                    <a:pt x="217" y="353"/>
                    <a:pt x="223" y="346"/>
                  </a:cubicBezTo>
                  <a:cubicBezTo>
                    <a:pt x="227" y="341"/>
                    <a:pt x="231" y="337"/>
                    <a:pt x="236" y="334"/>
                  </a:cubicBezTo>
                  <a:cubicBezTo>
                    <a:pt x="243" y="330"/>
                    <a:pt x="249" y="328"/>
                    <a:pt x="256" y="328"/>
                  </a:cubicBezTo>
                  <a:cubicBezTo>
                    <a:pt x="257" y="328"/>
                    <a:pt x="257" y="328"/>
                    <a:pt x="258" y="328"/>
                  </a:cubicBezTo>
                  <a:cubicBezTo>
                    <a:pt x="263" y="328"/>
                    <a:pt x="269" y="330"/>
                    <a:pt x="274" y="333"/>
                  </a:cubicBezTo>
                  <a:cubicBezTo>
                    <a:pt x="280" y="336"/>
                    <a:pt x="285" y="341"/>
                    <a:pt x="289" y="346"/>
                  </a:cubicBezTo>
                  <a:cubicBezTo>
                    <a:pt x="295" y="354"/>
                    <a:pt x="299" y="362"/>
                    <a:pt x="302" y="371"/>
                  </a:cubicBezTo>
                  <a:cubicBezTo>
                    <a:pt x="304" y="380"/>
                    <a:pt x="305" y="388"/>
                    <a:pt x="305" y="397"/>
                  </a:cubicBezTo>
                  <a:cubicBezTo>
                    <a:pt x="305" y="410"/>
                    <a:pt x="303" y="422"/>
                    <a:pt x="298" y="434"/>
                  </a:cubicBezTo>
                  <a:cubicBezTo>
                    <a:pt x="294" y="442"/>
                    <a:pt x="289" y="449"/>
                    <a:pt x="283" y="454"/>
                  </a:cubicBezTo>
                  <a:cubicBezTo>
                    <a:pt x="279" y="458"/>
                    <a:pt x="275" y="461"/>
                    <a:pt x="270" y="463"/>
                  </a:cubicBezTo>
                  <a:cubicBezTo>
                    <a:pt x="265" y="465"/>
                    <a:pt x="260" y="466"/>
                    <a:pt x="256" y="466"/>
                  </a:cubicBezTo>
                  <a:moveTo>
                    <a:pt x="256" y="282"/>
                  </a:moveTo>
                  <a:cubicBezTo>
                    <a:pt x="251" y="282"/>
                    <a:pt x="246" y="282"/>
                    <a:pt x="241" y="283"/>
                  </a:cubicBezTo>
                  <a:cubicBezTo>
                    <a:pt x="228" y="286"/>
                    <a:pt x="216" y="291"/>
                    <a:pt x="205" y="299"/>
                  </a:cubicBezTo>
                  <a:cubicBezTo>
                    <a:pt x="193" y="308"/>
                    <a:pt x="184" y="319"/>
                    <a:pt x="177" y="331"/>
                  </a:cubicBezTo>
                  <a:cubicBezTo>
                    <a:pt x="166" y="349"/>
                    <a:pt x="161" y="368"/>
                    <a:pt x="160" y="388"/>
                  </a:cubicBezTo>
                  <a:cubicBezTo>
                    <a:pt x="159" y="404"/>
                    <a:pt x="160" y="419"/>
                    <a:pt x="165" y="435"/>
                  </a:cubicBezTo>
                  <a:cubicBezTo>
                    <a:pt x="170" y="452"/>
                    <a:pt x="178" y="467"/>
                    <a:pt x="190" y="481"/>
                  </a:cubicBezTo>
                  <a:cubicBezTo>
                    <a:pt x="198" y="490"/>
                    <a:pt x="208" y="498"/>
                    <a:pt x="220" y="504"/>
                  </a:cubicBezTo>
                  <a:cubicBezTo>
                    <a:pt x="231" y="509"/>
                    <a:pt x="243" y="512"/>
                    <a:pt x="256" y="512"/>
                  </a:cubicBezTo>
                  <a:cubicBezTo>
                    <a:pt x="260" y="512"/>
                    <a:pt x="265" y="512"/>
                    <a:pt x="269" y="511"/>
                  </a:cubicBezTo>
                  <a:cubicBezTo>
                    <a:pt x="283" y="509"/>
                    <a:pt x="295" y="503"/>
                    <a:pt x="306" y="496"/>
                  </a:cubicBezTo>
                  <a:cubicBezTo>
                    <a:pt x="321" y="484"/>
                    <a:pt x="332" y="470"/>
                    <a:pt x="340" y="454"/>
                  </a:cubicBezTo>
                  <a:cubicBezTo>
                    <a:pt x="348" y="435"/>
                    <a:pt x="352" y="417"/>
                    <a:pt x="352" y="396"/>
                  </a:cubicBezTo>
                  <a:cubicBezTo>
                    <a:pt x="352" y="387"/>
                    <a:pt x="351" y="376"/>
                    <a:pt x="349" y="366"/>
                  </a:cubicBezTo>
                  <a:cubicBezTo>
                    <a:pt x="344" y="347"/>
                    <a:pt x="336" y="330"/>
                    <a:pt x="324" y="316"/>
                  </a:cubicBezTo>
                  <a:cubicBezTo>
                    <a:pt x="315" y="304"/>
                    <a:pt x="303" y="295"/>
                    <a:pt x="289" y="289"/>
                  </a:cubicBezTo>
                  <a:cubicBezTo>
                    <a:pt x="281" y="285"/>
                    <a:pt x="273" y="283"/>
                    <a:pt x="265" y="282"/>
                  </a:cubicBezTo>
                  <a:cubicBezTo>
                    <a:pt x="262" y="282"/>
                    <a:pt x="259" y="282"/>
                    <a:pt x="256" y="282"/>
                  </a:cubicBezTo>
                  <a:moveTo>
                    <a:pt x="384" y="184"/>
                  </a:moveTo>
                  <a:cubicBezTo>
                    <a:pt x="379" y="184"/>
                    <a:pt x="375" y="183"/>
                    <a:pt x="370" y="182"/>
                  </a:cubicBezTo>
                  <a:cubicBezTo>
                    <a:pt x="366" y="180"/>
                    <a:pt x="361" y="177"/>
                    <a:pt x="358" y="173"/>
                  </a:cubicBezTo>
                  <a:cubicBezTo>
                    <a:pt x="352" y="169"/>
                    <a:pt x="348" y="164"/>
                    <a:pt x="345" y="158"/>
                  </a:cubicBezTo>
                  <a:cubicBezTo>
                    <a:pt x="340" y="149"/>
                    <a:pt x="337" y="140"/>
                    <a:pt x="336" y="131"/>
                  </a:cubicBezTo>
                  <a:cubicBezTo>
                    <a:pt x="333" y="116"/>
                    <a:pt x="334" y="101"/>
                    <a:pt x="339" y="87"/>
                  </a:cubicBezTo>
                  <a:cubicBezTo>
                    <a:pt x="341" y="78"/>
                    <a:pt x="345" y="71"/>
                    <a:pt x="351" y="64"/>
                  </a:cubicBezTo>
                  <a:cubicBezTo>
                    <a:pt x="354" y="59"/>
                    <a:pt x="359" y="55"/>
                    <a:pt x="364" y="52"/>
                  </a:cubicBezTo>
                  <a:cubicBezTo>
                    <a:pt x="370" y="48"/>
                    <a:pt x="377" y="46"/>
                    <a:pt x="384" y="46"/>
                  </a:cubicBezTo>
                  <a:cubicBezTo>
                    <a:pt x="385" y="46"/>
                    <a:pt x="385" y="46"/>
                    <a:pt x="385" y="46"/>
                  </a:cubicBezTo>
                  <a:cubicBezTo>
                    <a:pt x="391" y="46"/>
                    <a:pt x="397" y="48"/>
                    <a:pt x="402" y="51"/>
                  </a:cubicBezTo>
                  <a:cubicBezTo>
                    <a:pt x="408" y="54"/>
                    <a:pt x="413" y="59"/>
                    <a:pt x="417" y="64"/>
                  </a:cubicBezTo>
                  <a:cubicBezTo>
                    <a:pt x="423" y="72"/>
                    <a:pt x="427" y="80"/>
                    <a:pt x="430" y="89"/>
                  </a:cubicBezTo>
                  <a:cubicBezTo>
                    <a:pt x="432" y="98"/>
                    <a:pt x="433" y="106"/>
                    <a:pt x="433" y="115"/>
                  </a:cubicBezTo>
                  <a:cubicBezTo>
                    <a:pt x="433" y="128"/>
                    <a:pt x="431" y="140"/>
                    <a:pt x="425" y="152"/>
                  </a:cubicBezTo>
                  <a:cubicBezTo>
                    <a:pt x="422" y="160"/>
                    <a:pt x="417" y="167"/>
                    <a:pt x="411" y="172"/>
                  </a:cubicBezTo>
                  <a:cubicBezTo>
                    <a:pt x="407" y="176"/>
                    <a:pt x="403" y="179"/>
                    <a:pt x="398" y="181"/>
                  </a:cubicBezTo>
                  <a:cubicBezTo>
                    <a:pt x="393" y="183"/>
                    <a:pt x="388" y="184"/>
                    <a:pt x="384" y="184"/>
                  </a:cubicBezTo>
                  <a:moveTo>
                    <a:pt x="384" y="0"/>
                  </a:moveTo>
                  <a:cubicBezTo>
                    <a:pt x="379" y="0"/>
                    <a:pt x="374" y="0"/>
                    <a:pt x="369" y="1"/>
                  </a:cubicBezTo>
                  <a:cubicBezTo>
                    <a:pt x="356" y="4"/>
                    <a:pt x="344" y="9"/>
                    <a:pt x="333" y="17"/>
                  </a:cubicBezTo>
                  <a:cubicBezTo>
                    <a:pt x="321" y="26"/>
                    <a:pt x="312" y="37"/>
                    <a:pt x="305" y="49"/>
                  </a:cubicBezTo>
                  <a:cubicBezTo>
                    <a:pt x="294" y="67"/>
                    <a:pt x="289" y="86"/>
                    <a:pt x="288" y="106"/>
                  </a:cubicBezTo>
                  <a:cubicBezTo>
                    <a:pt x="287" y="122"/>
                    <a:pt x="288" y="137"/>
                    <a:pt x="293" y="153"/>
                  </a:cubicBezTo>
                  <a:cubicBezTo>
                    <a:pt x="298" y="170"/>
                    <a:pt x="306" y="185"/>
                    <a:pt x="318" y="199"/>
                  </a:cubicBezTo>
                  <a:cubicBezTo>
                    <a:pt x="326" y="208"/>
                    <a:pt x="336" y="216"/>
                    <a:pt x="348" y="222"/>
                  </a:cubicBezTo>
                  <a:cubicBezTo>
                    <a:pt x="359" y="227"/>
                    <a:pt x="371" y="230"/>
                    <a:pt x="384" y="230"/>
                  </a:cubicBezTo>
                  <a:cubicBezTo>
                    <a:pt x="388" y="230"/>
                    <a:pt x="393" y="230"/>
                    <a:pt x="397" y="229"/>
                  </a:cubicBezTo>
                  <a:cubicBezTo>
                    <a:pt x="411" y="227"/>
                    <a:pt x="423" y="221"/>
                    <a:pt x="434" y="214"/>
                  </a:cubicBezTo>
                  <a:cubicBezTo>
                    <a:pt x="449" y="202"/>
                    <a:pt x="460" y="188"/>
                    <a:pt x="468" y="172"/>
                  </a:cubicBezTo>
                  <a:cubicBezTo>
                    <a:pt x="476" y="153"/>
                    <a:pt x="480" y="135"/>
                    <a:pt x="480" y="114"/>
                  </a:cubicBezTo>
                  <a:cubicBezTo>
                    <a:pt x="480" y="105"/>
                    <a:pt x="479" y="94"/>
                    <a:pt x="476" y="84"/>
                  </a:cubicBezTo>
                  <a:cubicBezTo>
                    <a:pt x="472" y="65"/>
                    <a:pt x="464" y="48"/>
                    <a:pt x="452" y="34"/>
                  </a:cubicBezTo>
                  <a:cubicBezTo>
                    <a:pt x="442" y="22"/>
                    <a:pt x="431" y="13"/>
                    <a:pt x="417" y="7"/>
                  </a:cubicBezTo>
                  <a:cubicBezTo>
                    <a:pt x="409" y="3"/>
                    <a:pt x="401" y="1"/>
                    <a:pt x="393" y="0"/>
                  </a:cubicBezTo>
                  <a:cubicBezTo>
                    <a:pt x="390" y="0"/>
                    <a:pt x="387" y="0"/>
                    <a:pt x="384"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6" name="Freeform 65">
              <a:extLst>
                <a:ext uri="{FF2B5EF4-FFF2-40B4-BE49-F238E27FC236}">
                  <a16:creationId xmlns:a16="http://schemas.microsoft.com/office/drawing/2014/main" id="{086B385E-7FE2-BC45-B83F-5419931D84D8}"/>
                </a:ext>
              </a:extLst>
            </p:cNvPr>
            <p:cNvSpPr>
              <a:spLocks noEditPoints="1"/>
            </p:cNvSpPr>
            <p:nvPr/>
          </p:nvSpPr>
          <p:spPr bwMode="auto">
            <a:xfrm>
              <a:off x="4689475" y="142875"/>
              <a:ext cx="482600" cy="493713"/>
            </a:xfrm>
            <a:custGeom>
              <a:avLst/>
              <a:gdLst>
                <a:gd name="T0" fmla="*/ 172 w 744"/>
                <a:gd name="T1" fmla="*/ 545 h 762"/>
                <a:gd name="T2" fmla="*/ 177 w 744"/>
                <a:gd name="T3" fmla="*/ 590 h 762"/>
                <a:gd name="T4" fmla="*/ 193 w 744"/>
                <a:gd name="T5" fmla="*/ 591 h 762"/>
                <a:gd name="T6" fmla="*/ 193 w 744"/>
                <a:gd name="T7" fmla="*/ 723 h 762"/>
                <a:gd name="T8" fmla="*/ 187 w 744"/>
                <a:gd name="T9" fmla="*/ 726 h 762"/>
                <a:gd name="T10" fmla="*/ 283 w 744"/>
                <a:gd name="T11" fmla="*/ 742 h 762"/>
                <a:gd name="T12" fmla="*/ 242 w 744"/>
                <a:gd name="T13" fmla="*/ 726 h 762"/>
                <a:gd name="T14" fmla="*/ 239 w 744"/>
                <a:gd name="T15" fmla="*/ 645 h 762"/>
                <a:gd name="T16" fmla="*/ 239 w 744"/>
                <a:gd name="T17" fmla="*/ 564 h 762"/>
                <a:gd name="T18" fmla="*/ 86 w 744"/>
                <a:gd name="T19" fmla="*/ 269 h 762"/>
                <a:gd name="T20" fmla="*/ 25 w 744"/>
                <a:gd name="T21" fmla="*/ 293 h 762"/>
                <a:gd name="T22" fmla="*/ 64 w 744"/>
                <a:gd name="T23" fmla="*/ 315 h 762"/>
                <a:gd name="T24" fmla="*/ 68 w 744"/>
                <a:gd name="T25" fmla="*/ 325 h 762"/>
                <a:gd name="T26" fmla="*/ 67 w 744"/>
                <a:gd name="T27" fmla="*/ 450 h 762"/>
                <a:gd name="T28" fmla="*/ 44 w 744"/>
                <a:gd name="T29" fmla="*/ 451 h 762"/>
                <a:gd name="T30" fmla="*/ 40 w 744"/>
                <a:gd name="T31" fmla="*/ 496 h 762"/>
                <a:gd name="T32" fmla="*/ 140 w 744"/>
                <a:gd name="T33" fmla="*/ 496 h 762"/>
                <a:gd name="T34" fmla="*/ 125 w 744"/>
                <a:gd name="T35" fmla="*/ 451 h 762"/>
                <a:gd name="T36" fmla="*/ 114 w 744"/>
                <a:gd name="T37" fmla="*/ 441 h 762"/>
                <a:gd name="T38" fmla="*/ 114 w 744"/>
                <a:gd name="T39" fmla="*/ 293 h 762"/>
                <a:gd name="T40" fmla="*/ 86 w 744"/>
                <a:gd name="T41" fmla="*/ 269 h 762"/>
                <a:gd name="T42" fmla="*/ 433 w 744"/>
                <a:gd name="T43" fmla="*/ 270 h 762"/>
                <a:gd name="T44" fmla="*/ 437 w 744"/>
                <a:gd name="T45" fmla="*/ 315 h 762"/>
                <a:gd name="T46" fmla="*/ 453 w 744"/>
                <a:gd name="T47" fmla="*/ 316 h 762"/>
                <a:gd name="T48" fmla="*/ 453 w 744"/>
                <a:gd name="T49" fmla="*/ 448 h 762"/>
                <a:gd name="T50" fmla="*/ 448 w 744"/>
                <a:gd name="T51" fmla="*/ 451 h 762"/>
                <a:gd name="T52" fmla="*/ 406 w 744"/>
                <a:gd name="T53" fmla="*/ 478 h 762"/>
                <a:gd name="T54" fmla="*/ 518 w 744"/>
                <a:gd name="T55" fmla="*/ 497 h 762"/>
                <a:gd name="T56" fmla="*/ 523 w 744"/>
                <a:gd name="T57" fmla="*/ 451 h 762"/>
                <a:gd name="T58" fmla="*/ 499 w 744"/>
                <a:gd name="T59" fmla="*/ 448 h 762"/>
                <a:gd name="T60" fmla="*/ 499 w 744"/>
                <a:gd name="T61" fmla="*/ 370 h 762"/>
                <a:gd name="T62" fmla="*/ 480 w 744"/>
                <a:gd name="T63" fmla="*/ 270 h 762"/>
                <a:gd name="T64" fmla="*/ 632 w 744"/>
                <a:gd name="T65" fmla="*/ 270 h 762"/>
                <a:gd name="T66" fmla="*/ 628 w 744"/>
                <a:gd name="T67" fmla="*/ 315 h 762"/>
                <a:gd name="T68" fmla="*/ 648 w 744"/>
                <a:gd name="T69" fmla="*/ 315 h 762"/>
                <a:gd name="T70" fmla="*/ 650 w 744"/>
                <a:gd name="T71" fmla="*/ 442 h 762"/>
                <a:gd name="T72" fmla="*/ 648 w 744"/>
                <a:gd name="T73" fmla="*/ 451 h 762"/>
                <a:gd name="T74" fmla="*/ 616 w 744"/>
                <a:gd name="T75" fmla="*/ 454 h 762"/>
                <a:gd name="T76" fmla="*/ 628 w 744"/>
                <a:gd name="T77" fmla="*/ 497 h 762"/>
                <a:gd name="T78" fmla="*/ 740 w 744"/>
                <a:gd name="T79" fmla="*/ 468 h 762"/>
                <a:gd name="T80" fmla="*/ 699 w 744"/>
                <a:gd name="T81" fmla="*/ 451 h 762"/>
                <a:gd name="T82" fmla="*/ 695 w 744"/>
                <a:gd name="T83" fmla="*/ 370 h 762"/>
                <a:gd name="T84" fmla="*/ 696 w 744"/>
                <a:gd name="T85" fmla="*/ 290 h 762"/>
                <a:gd name="T86" fmla="*/ 33 w 744"/>
                <a:gd name="T87" fmla="*/ 152 h 762"/>
                <a:gd name="T88" fmla="*/ 60 w 744"/>
                <a:gd name="T89" fmla="*/ 213 h 762"/>
                <a:gd name="T90" fmla="*/ 45 w 744"/>
                <a:gd name="T91" fmla="*/ 168 h 762"/>
                <a:gd name="T92" fmla="*/ 33 w 744"/>
                <a:gd name="T93" fmla="*/ 158 h 762"/>
                <a:gd name="T94" fmla="*/ 158 w 744"/>
                <a:gd name="T95" fmla="*/ 32 h 762"/>
                <a:gd name="T96" fmla="*/ 177 w 744"/>
                <a:gd name="T97" fmla="*/ 32 h 762"/>
                <a:gd name="T98" fmla="*/ 178 w 744"/>
                <a:gd name="T99" fmla="*/ 158 h 762"/>
                <a:gd name="T100" fmla="*/ 177 w 744"/>
                <a:gd name="T101" fmla="*/ 168 h 762"/>
                <a:gd name="T102" fmla="*/ 144 w 744"/>
                <a:gd name="T103" fmla="*/ 170 h 762"/>
                <a:gd name="T104" fmla="*/ 156 w 744"/>
                <a:gd name="T105" fmla="*/ 214 h 762"/>
                <a:gd name="T106" fmla="*/ 268 w 744"/>
                <a:gd name="T107" fmla="*/ 184 h 762"/>
                <a:gd name="T108" fmla="*/ 227 w 744"/>
                <a:gd name="T109" fmla="*/ 168 h 762"/>
                <a:gd name="T110" fmla="*/ 224 w 744"/>
                <a:gd name="T111" fmla="*/ 87 h 762"/>
                <a:gd name="T112" fmla="*/ 224 w 744"/>
                <a:gd name="T113" fmla="*/ 7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4" h="762">
                  <a:moveTo>
                    <a:pt x="212" y="544"/>
                  </a:moveTo>
                  <a:cubicBezTo>
                    <a:pt x="200" y="544"/>
                    <a:pt x="188" y="544"/>
                    <a:pt x="176" y="545"/>
                  </a:cubicBezTo>
                  <a:cubicBezTo>
                    <a:pt x="175" y="545"/>
                    <a:pt x="174" y="545"/>
                    <a:pt x="172" y="545"/>
                  </a:cubicBezTo>
                  <a:cubicBezTo>
                    <a:pt x="161" y="545"/>
                    <a:pt x="150" y="554"/>
                    <a:pt x="150" y="568"/>
                  </a:cubicBezTo>
                  <a:cubicBezTo>
                    <a:pt x="151" y="580"/>
                    <a:pt x="161" y="589"/>
                    <a:pt x="172" y="590"/>
                  </a:cubicBezTo>
                  <a:cubicBezTo>
                    <a:pt x="173" y="590"/>
                    <a:pt x="175" y="590"/>
                    <a:pt x="177" y="590"/>
                  </a:cubicBezTo>
                  <a:cubicBezTo>
                    <a:pt x="181" y="590"/>
                    <a:pt x="185" y="590"/>
                    <a:pt x="189" y="589"/>
                  </a:cubicBezTo>
                  <a:cubicBezTo>
                    <a:pt x="190" y="589"/>
                    <a:pt x="191" y="590"/>
                    <a:pt x="192" y="590"/>
                  </a:cubicBezTo>
                  <a:cubicBezTo>
                    <a:pt x="193" y="591"/>
                    <a:pt x="193" y="591"/>
                    <a:pt x="193" y="591"/>
                  </a:cubicBezTo>
                  <a:cubicBezTo>
                    <a:pt x="193" y="594"/>
                    <a:pt x="193" y="597"/>
                    <a:pt x="193" y="599"/>
                  </a:cubicBezTo>
                  <a:cubicBezTo>
                    <a:pt x="193" y="638"/>
                    <a:pt x="193" y="677"/>
                    <a:pt x="193" y="716"/>
                  </a:cubicBezTo>
                  <a:cubicBezTo>
                    <a:pt x="193" y="718"/>
                    <a:pt x="193" y="720"/>
                    <a:pt x="193" y="723"/>
                  </a:cubicBezTo>
                  <a:cubicBezTo>
                    <a:pt x="193" y="723"/>
                    <a:pt x="193" y="724"/>
                    <a:pt x="193" y="725"/>
                  </a:cubicBezTo>
                  <a:cubicBezTo>
                    <a:pt x="192" y="725"/>
                    <a:pt x="192" y="725"/>
                    <a:pt x="192" y="725"/>
                  </a:cubicBezTo>
                  <a:cubicBezTo>
                    <a:pt x="191" y="726"/>
                    <a:pt x="189" y="726"/>
                    <a:pt x="187" y="726"/>
                  </a:cubicBezTo>
                  <a:cubicBezTo>
                    <a:pt x="185" y="726"/>
                    <a:pt x="183" y="726"/>
                    <a:pt x="181" y="726"/>
                  </a:cubicBezTo>
                  <a:cubicBezTo>
                    <a:pt x="212" y="742"/>
                    <a:pt x="245" y="754"/>
                    <a:pt x="280" y="762"/>
                  </a:cubicBezTo>
                  <a:cubicBezTo>
                    <a:pt x="284" y="757"/>
                    <a:pt x="286" y="750"/>
                    <a:pt x="283" y="742"/>
                  </a:cubicBezTo>
                  <a:cubicBezTo>
                    <a:pt x="280" y="733"/>
                    <a:pt x="272" y="726"/>
                    <a:pt x="262" y="726"/>
                  </a:cubicBezTo>
                  <a:cubicBezTo>
                    <a:pt x="258" y="726"/>
                    <a:pt x="254" y="726"/>
                    <a:pt x="250" y="726"/>
                  </a:cubicBezTo>
                  <a:cubicBezTo>
                    <a:pt x="248" y="726"/>
                    <a:pt x="245" y="726"/>
                    <a:pt x="242" y="726"/>
                  </a:cubicBezTo>
                  <a:cubicBezTo>
                    <a:pt x="240" y="726"/>
                    <a:pt x="239" y="725"/>
                    <a:pt x="239" y="723"/>
                  </a:cubicBezTo>
                  <a:cubicBezTo>
                    <a:pt x="239" y="720"/>
                    <a:pt x="239" y="718"/>
                    <a:pt x="239" y="715"/>
                  </a:cubicBezTo>
                  <a:cubicBezTo>
                    <a:pt x="239" y="692"/>
                    <a:pt x="239" y="668"/>
                    <a:pt x="239" y="645"/>
                  </a:cubicBezTo>
                  <a:cubicBezTo>
                    <a:pt x="239" y="645"/>
                    <a:pt x="239" y="645"/>
                    <a:pt x="239" y="645"/>
                  </a:cubicBezTo>
                  <a:cubicBezTo>
                    <a:pt x="239" y="619"/>
                    <a:pt x="239" y="593"/>
                    <a:pt x="239" y="568"/>
                  </a:cubicBezTo>
                  <a:cubicBezTo>
                    <a:pt x="239" y="567"/>
                    <a:pt x="239" y="566"/>
                    <a:pt x="239" y="564"/>
                  </a:cubicBezTo>
                  <a:cubicBezTo>
                    <a:pt x="239" y="554"/>
                    <a:pt x="229" y="545"/>
                    <a:pt x="220" y="544"/>
                  </a:cubicBezTo>
                  <a:cubicBezTo>
                    <a:pt x="217" y="544"/>
                    <a:pt x="215" y="544"/>
                    <a:pt x="212" y="544"/>
                  </a:cubicBezTo>
                  <a:moveTo>
                    <a:pt x="86" y="269"/>
                  </a:moveTo>
                  <a:cubicBezTo>
                    <a:pt x="75" y="269"/>
                    <a:pt x="62" y="270"/>
                    <a:pt x="50" y="270"/>
                  </a:cubicBezTo>
                  <a:cubicBezTo>
                    <a:pt x="49" y="270"/>
                    <a:pt x="48" y="270"/>
                    <a:pt x="47" y="270"/>
                  </a:cubicBezTo>
                  <a:cubicBezTo>
                    <a:pt x="36" y="270"/>
                    <a:pt x="25" y="279"/>
                    <a:pt x="25" y="293"/>
                  </a:cubicBezTo>
                  <a:cubicBezTo>
                    <a:pt x="26" y="305"/>
                    <a:pt x="36" y="315"/>
                    <a:pt x="46" y="315"/>
                  </a:cubicBezTo>
                  <a:cubicBezTo>
                    <a:pt x="48" y="315"/>
                    <a:pt x="50" y="315"/>
                    <a:pt x="52" y="315"/>
                  </a:cubicBezTo>
                  <a:cubicBezTo>
                    <a:pt x="56" y="315"/>
                    <a:pt x="60" y="315"/>
                    <a:pt x="64" y="315"/>
                  </a:cubicBezTo>
                  <a:cubicBezTo>
                    <a:pt x="65" y="315"/>
                    <a:pt x="65" y="315"/>
                    <a:pt x="66" y="315"/>
                  </a:cubicBezTo>
                  <a:cubicBezTo>
                    <a:pt x="67" y="316"/>
                    <a:pt x="67" y="316"/>
                    <a:pt x="67" y="316"/>
                  </a:cubicBezTo>
                  <a:cubicBezTo>
                    <a:pt x="68" y="319"/>
                    <a:pt x="68" y="322"/>
                    <a:pt x="68" y="325"/>
                  </a:cubicBezTo>
                  <a:cubicBezTo>
                    <a:pt x="68" y="364"/>
                    <a:pt x="68" y="403"/>
                    <a:pt x="68" y="442"/>
                  </a:cubicBezTo>
                  <a:cubicBezTo>
                    <a:pt x="68" y="444"/>
                    <a:pt x="68" y="446"/>
                    <a:pt x="68" y="448"/>
                  </a:cubicBezTo>
                  <a:cubicBezTo>
                    <a:pt x="68" y="449"/>
                    <a:pt x="68" y="450"/>
                    <a:pt x="67" y="450"/>
                  </a:cubicBezTo>
                  <a:cubicBezTo>
                    <a:pt x="66" y="451"/>
                    <a:pt x="66" y="451"/>
                    <a:pt x="66" y="451"/>
                  </a:cubicBezTo>
                  <a:cubicBezTo>
                    <a:pt x="65" y="451"/>
                    <a:pt x="63" y="451"/>
                    <a:pt x="62" y="451"/>
                  </a:cubicBezTo>
                  <a:cubicBezTo>
                    <a:pt x="56" y="451"/>
                    <a:pt x="50" y="451"/>
                    <a:pt x="44" y="451"/>
                  </a:cubicBezTo>
                  <a:cubicBezTo>
                    <a:pt x="40" y="451"/>
                    <a:pt x="37" y="452"/>
                    <a:pt x="34" y="454"/>
                  </a:cubicBezTo>
                  <a:cubicBezTo>
                    <a:pt x="23" y="458"/>
                    <a:pt x="19" y="469"/>
                    <a:pt x="21" y="478"/>
                  </a:cubicBezTo>
                  <a:cubicBezTo>
                    <a:pt x="22" y="487"/>
                    <a:pt x="31" y="496"/>
                    <a:pt x="40" y="496"/>
                  </a:cubicBezTo>
                  <a:cubicBezTo>
                    <a:pt x="42" y="496"/>
                    <a:pt x="44" y="497"/>
                    <a:pt x="46" y="497"/>
                  </a:cubicBezTo>
                  <a:cubicBezTo>
                    <a:pt x="75" y="497"/>
                    <a:pt x="104" y="497"/>
                    <a:pt x="133" y="497"/>
                  </a:cubicBezTo>
                  <a:cubicBezTo>
                    <a:pt x="135" y="497"/>
                    <a:pt x="137" y="496"/>
                    <a:pt x="140" y="496"/>
                  </a:cubicBezTo>
                  <a:cubicBezTo>
                    <a:pt x="151" y="495"/>
                    <a:pt x="163" y="483"/>
                    <a:pt x="158" y="468"/>
                  </a:cubicBezTo>
                  <a:cubicBezTo>
                    <a:pt x="155" y="458"/>
                    <a:pt x="147" y="452"/>
                    <a:pt x="137" y="451"/>
                  </a:cubicBezTo>
                  <a:cubicBezTo>
                    <a:pt x="133" y="451"/>
                    <a:pt x="129" y="451"/>
                    <a:pt x="125" y="451"/>
                  </a:cubicBezTo>
                  <a:cubicBezTo>
                    <a:pt x="122" y="451"/>
                    <a:pt x="119" y="451"/>
                    <a:pt x="117" y="451"/>
                  </a:cubicBezTo>
                  <a:cubicBezTo>
                    <a:pt x="115" y="451"/>
                    <a:pt x="114" y="450"/>
                    <a:pt x="114" y="448"/>
                  </a:cubicBezTo>
                  <a:cubicBezTo>
                    <a:pt x="114" y="446"/>
                    <a:pt x="114" y="443"/>
                    <a:pt x="114" y="441"/>
                  </a:cubicBezTo>
                  <a:cubicBezTo>
                    <a:pt x="114" y="417"/>
                    <a:pt x="114" y="394"/>
                    <a:pt x="114" y="370"/>
                  </a:cubicBezTo>
                  <a:cubicBezTo>
                    <a:pt x="114" y="370"/>
                    <a:pt x="114" y="370"/>
                    <a:pt x="114" y="370"/>
                  </a:cubicBezTo>
                  <a:cubicBezTo>
                    <a:pt x="114" y="344"/>
                    <a:pt x="114" y="319"/>
                    <a:pt x="114" y="293"/>
                  </a:cubicBezTo>
                  <a:cubicBezTo>
                    <a:pt x="114" y="292"/>
                    <a:pt x="114" y="291"/>
                    <a:pt x="114" y="290"/>
                  </a:cubicBezTo>
                  <a:cubicBezTo>
                    <a:pt x="113" y="279"/>
                    <a:pt x="104" y="271"/>
                    <a:pt x="95" y="270"/>
                  </a:cubicBezTo>
                  <a:cubicBezTo>
                    <a:pt x="92" y="269"/>
                    <a:pt x="90" y="269"/>
                    <a:pt x="86" y="269"/>
                  </a:cubicBezTo>
                  <a:moveTo>
                    <a:pt x="472" y="269"/>
                  </a:moveTo>
                  <a:cubicBezTo>
                    <a:pt x="460" y="269"/>
                    <a:pt x="448" y="270"/>
                    <a:pt x="436" y="270"/>
                  </a:cubicBezTo>
                  <a:cubicBezTo>
                    <a:pt x="435" y="270"/>
                    <a:pt x="434" y="270"/>
                    <a:pt x="433" y="270"/>
                  </a:cubicBezTo>
                  <a:cubicBezTo>
                    <a:pt x="422" y="270"/>
                    <a:pt x="411" y="279"/>
                    <a:pt x="411" y="293"/>
                  </a:cubicBezTo>
                  <a:cubicBezTo>
                    <a:pt x="411" y="305"/>
                    <a:pt x="422" y="315"/>
                    <a:pt x="432" y="315"/>
                  </a:cubicBezTo>
                  <a:cubicBezTo>
                    <a:pt x="434" y="315"/>
                    <a:pt x="436" y="315"/>
                    <a:pt x="437" y="315"/>
                  </a:cubicBezTo>
                  <a:cubicBezTo>
                    <a:pt x="442" y="315"/>
                    <a:pt x="445" y="315"/>
                    <a:pt x="450" y="315"/>
                  </a:cubicBezTo>
                  <a:cubicBezTo>
                    <a:pt x="450" y="315"/>
                    <a:pt x="451" y="315"/>
                    <a:pt x="452" y="315"/>
                  </a:cubicBezTo>
                  <a:cubicBezTo>
                    <a:pt x="453" y="316"/>
                    <a:pt x="453" y="316"/>
                    <a:pt x="453" y="316"/>
                  </a:cubicBezTo>
                  <a:cubicBezTo>
                    <a:pt x="453" y="319"/>
                    <a:pt x="453" y="322"/>
                    <a:pt x="453" y="325"/>
                  </a:cubicBezTo>
                  <a:cubicBezTo>
                    <a:pt x="453" y="364"/>
                    <a:pt x="453" y="403"/>
                    <a:pt x="453" y="442"/>
                  </a:cubicBezTo>
                  <a:cubicBezTo>
                    <a:pt x="453" y="444"/>
                    <a:pt x="453" y="446"/>
                    <a:pt x="453" y="448"/>
                  </a:cubicBezTo>
                  <a:cubicBezTo>
                    <a:pt x="453" y="449"/>
                    <a:pt x="453" y="450"/>
                    <a:pt x="453" y="450"/>
                  </a:cubicBezTo>
                  <a:cubicBezTo>
                    <a:pt x="452" y="451"/>
                    <a:pt x="452" y="451"/>
                    <a:pt x="452" y="451"/>
                  </a:cubicBezTo>
                  <a:cubicBezTo>
                    <a:pt x="451" y="451"/>
                    <a:pt x="449" y="451"/>
                    <a:pt x="448" y="451"/>
                  </a:cubicBezTo>
                  <a:cubicBezTo>
                    <a:pt x="442" y="451"/>
                    <a:pt x="436" y="451"/>
                    <a:pt x="429" y="451"/>
                  </a:cubicBezTo>
                  <a:cubicBezTo>
                    <a:pt x="426" y="451"/>
                    <a:pt x="423" y="452"/>
                    <a:pt x="419" y="454"/>
                  </a:cubicBezTo>
                  <a:cubicBezTo>
                    <a:pt x="409" y="458"/>
                    <a:pt x="405" y="469"/>
                    <a:pt x="406" y="478"/>
                  </a:cubicBezTo>
                  <a:cubicBezTo>
                    <a:pt x="408" y="487"/>
                    <a:pt x="416" y="496"/>
                    <a:pt x="426" y="496"/>
                  </a:cubicBezTo>
                  <a:cubicBezTo>
                    <a:pt x="428" y="496"/>
                    <a:pt x="430" y="497"/>
                    <a:pt x="432" y="497"/>
                  </a:cubicBezTo>
                  <a:cubicBezTo>
                    <a:pt x="461" y="497"/>
                    <a:pt x="490" y="497"/>
                    <a:pt x="518" y="497"/>
                  </a:cubicBezTo>
                  <a:cubicBezTo>
                    <a:pt x="521" y="497"/>
                    <a:pt x="523" y="496"/>
                    <a:pt x="525" y="496"/>
                  </a:cubicBezTo>
                  <a:cubicBezTo>
                    <a:pt x="537" y="495"/>
                    <a:pt x="548" y="483"/>
                    <a:pt x="544" y="468"/>
                  </a:cubicBezTo>
                  <a:cubicBezTo>
                    <a:pt x="541" y="458"/>
                    <a:pt x="532" y="452"/>
                    <a:pt x="523" y="451"/>
                  </a:cubicBezTo>
                  <a:cubicBezTo>
                    <a:pt x="519" y="451"/>
                    <a:pt x="515" y="451"/>
                    <a:pt x="511" y="451"/>
                  </a:cubicBezTo>
                  <a:cubicBezTo>
                    <a:pt x="508" y="451"/>
                    <a:pt x="505" y="451"/>
                    <a:pt x="502" y="451"/>
                  </a:cubicBezTo>
                  <a:cubicBezTo>
                    <a:pt x="501" y="451"/>
                    <a:pt x="499" y="450"/>
                    <a:pt x="499" y="448"/>
                  </a:cubicBezTo>
                  <a:cubicBezTo>
                    <a:pt x="499" y="446"/>
                    <a:pt x="499" y="443"/>
                    <a:pt x="499" y="441"/>
                  </a:cubicBezTo>
                  <a:cubicBezTo>
                    <a:pt x="499" y="417"/>
                    <a:pt x="499" y="394"/>
                    <a:pt x="499" y="370"/>
                  </a:cubicBezTo>
                  <a:cubicBezTo>
                    <a:pt x="499" y="370"/>
                    <a:pt x="499" y="370"/>
                    <a:pt x="499" y="370"/>
                  </a:cubicBezTo>
                  <a:cubicBezTo>
                    <a:pt x="499" y="344"/>
                    <a:pt x="499" y="319"/>
                    <a:pt x="499" y="293"/>
                  </a:cubicBezTo>
                  <a:cubicBezTo>
                    <a:pt x="499" y="292"/>
                    <a:pt x="499" y="291"/>
                    <a:pt x="499" y="290"/>
                  </a:cubicBezTo>
                  <a:cubicBezTo>
                    <a:pt x="499" y="279"/>
                    <a:pt x="490" y="271"/>
                    <a:pt x="480" y="270"/>
                  </a:cubicBezTo>
                  <a:cubicBezTo>
                    <a:pt x="478" y="269"/>
                    <a:pt x="475" y="269"/>
                    <a:pt x="472" y="269"/>
                  </a:cubicBezTo>
                  <a:moveTo>
                    <a:pt x="668" y="269"/>
                  </a:moveTo>
                  <a:cubicBezTo>
                    <a:pt x="656" y="269"/>
                    <a:pt x="644" y="270"/>
                    <a:pt x="632" y="270"/>
                  </a:cubicBezTo>
                  <a:cubicBezTo>
                    <a:pt x="631" y="270"/>
                    <a:pt x="630" y="270"/>
                    <a:pt x="629" y="270"/>
                  </a:cubicBezTo>
                  <a:cubicBezTo>
                    <a:pt x="618" y="270"/>
                    <a:pt x="607" y="279"/>
                    <a:pt x="607" y="293"/>
                  </a:cubicBezTo>
                  <a:cubicBezTo>
                    <a:pt x="607" y="305"/>
                    <a:pt x="618" y="315"/>
                    <a:pt x="628" y="315"/>
                  </a:cubicBezTo>
                  <a:cubicBezTo>
                    <a:pt x="630" y="315"/>
                    <a:pt x="632" y="315"/>
                    <a:pt x="634" y="315"/>
                  </a:cubicBezTo>
                  <a:cubicBezTo>
                    <a:pt x="638" y="315"/>
                    <a:pt x="642" y="315"/>
                    <a:pt x="646" y="315"/>
                  </a:cubicBezTo>
                  <a:cubicBezTo>
                    <a:pt x="647" y="315"/>
                    <a:pt x="647" y="315"/>
                    <a:pt x="648" y="315"/>
                  </a:cubicBezTo>
                  <a:cubicBezTo>
                    <a:pt x="649" y="316"/>
                    <a:pt x="649" y="316"/>
                    <a:pt x="649" y="316"/>
                  </a:cubicBezTo>
                  <a:cubicBezTo>
                    <a:pt x="650" y="319"/>
                    <a:pt x="650" y="322"/>
                    <a:pt x="650" y="325"/>
                  </a:cubicBezTo>
                  <a:cubicBezTo>
                    <a:pt x="650" y="364"/>
                    <a:pt x="650" y="403"/>
                    <a:pt x="650" y="442"/>
                  </a:cubicBezTo>
                  <a:cubicBezTo>
                    <a:pt x="650" y="444"/>
                    <a:pt x="650" y="446"/>
                    <a:pt x="650" y="448"/>
                  </a:cubicBezTo>
                  <a:cubicBezTo>
                    <a:pt x="650" y="449"/>
                    <a:pt x="650" y="450"/>
                    <a:pt x="649" y="450"/>
                  </a:cubicBezTo>
                  <a:cubicBezTo>
                    <a:pt x="648" y="451"/>
                    <a:pt x="648" y="451"/>
                    <a:pt x="648" y="451"/>
                  </a:cubicBezTo>
                  <a:cubicBezTo>
                    <a:pt x="647" y="451"/>
                    <a:pt x="645" y="451"/>
                    <a:pt x="644" y="451"/>
                  </a:cubicBezTo>
                  <a:cubicBezTo>
                    <a:pt x="638" y="451"/>
                    <a:pt x="632" y="451"/>
                    <a:pt x="625" y="451"/>
                  </a:cubicBezTo>
                  <a:cubicBezTo>
                    <a:pt x="622" y="451"/>
                    <a:pt x="619" y="452"/>
                    <a:pt x="616" y="454"/>
                  </a:cubicBezTo>
                  <a:cubicBezTo>
                    <a:pt x="605" y="458"/>
                    <a:pt x="601" y="469"/>
                    <a:pt x="602" y="478"/>
                  </a:cubicBezTo>
                  <a:cubicBezTo>
                    <a:pt x="604" y="487"/>
                    <a:pt x="612" y="496"/>
                    <a:pt x="622" y="496"/>
                  </a:cubicBezTo>
                  <a:cubicBezTo>
                    <a:pt x="624" y="496"/>
                    <a:pt x="626" y="497"/>
                    <a:pt x="628" y="497"/>
                  </a:cubicBezTo>
                  <a:cubicBezTo>
                    <a:pt x="657" y="497"/>
                    <a:pt x="686" y="497"/>
                    <a:pt x="715" y="497"/>
                  </a:cubicBezTo>
                  <a:cubicBezTo>
                    <a:pt x="717" y="497"/>
                    <a:pt x="719" y="496"/>
                    <a:pt x="721" y="496"/>
                  </a:cubicBezTo>
                  <a:cubicBezTo>
                    <a:pt x="733" y="495"/>
                    <a:pt x="744" y="483"/>
                    <a:pt x="740" y="468"/>
                  </a:cubicBezTo>
                  <a:cubicBezTo>
                    <a:pt x="737" y="458"/>
                    <a:pt x="729" y="452"/>
                    <a:pt x="719" y="451"/>
                  </a:cubicBezTo>
                  <a:cubicBezTo>
                    <a:pt x="715" y="451"/>
                    <a:pt x="711" y="451"/>
                    <a:pt x="707" y="451"/>
                  </a:cubicBezTo>
                  <a:cubicBezTo>
                    <a:pt x="704" y="451"/>
                    <a:pt x="701" y="451"/>
                    <a:pt x="699" y="451"/>
                  </a:cubicBezTo>
                  <a:cubicBezTo>
                    <a:pt x="697" y="451"/>
                    <a:pt x="696" y="450"/>
                    <a:pt x="696" y="448"/>
                  </a:cubicBezTo>
                  <a:cubicBezTo>
                    <a:pt x="695" y="446"/>
                    <a:pt x="695" y="443"/>
                    <a:pt x="695" y="441"/>
                  </a:cubicBezTo>
                  <a:cubicBezTo>
                    <a:pt x="695" y="417"/>
                    <a:pt x="695" y="394"/>
                    <a:pt x="695" y="370"/>
                  </a:cubicBezTo>
                  <a:cubicBezTo>
                    <a:pt x="696" y="370"/>
                    <a:pt x="696" y="370"/>
                    <a:pt x="696" y="370"/>
                  </a:cubicBezTo>
                  <a:cubicBezTo>
                    <a:pt x="696" y="344"/>
                    <a:pt x="696" y="319"/>
                    <a:pt x="696" y="293"/>
                  </a:cubicBezTo>
                  <a:cubicBezTo>
                    <a:pt x="696" y="292"/>
                    <a:pt x="696" y="291"/>
                    <a:pt x="696" y="290"/>
                  </a:cubicBezTo>
                  <a:cubicBezTo>
                    <a:pt x="695" y="279"/>
                    <a:pt x="686" y="271"/>
                    <a:pt x="676" y="270"/>
                  </a:cubicBezTo>
                  <a:cubicBezTo>
                    <a:pt x="674" y="269"/>
                    <a:pt x="671" y="269"/>
                    <a:pt x="668" y="269"/>
                  </a:cubicBezTo>
                  <a:moveTo>
                    <a:pt x="33" y="152"/>
                  </a:moveTo>
                  <a:cubicBezTo>
                    <a:pt x="21" y="171"/>
                    <a:pt x="9" y="192"/>
                    <a:pt x="0" y="214"/>
                  </a:cubicBezTo>
                  <a:cubicBezTo>
                    <a:pt x="18" y="214"/>
                    <a:pt x="35" y="214"/>
                    <a:pt x="53" y="214"/>
                  </a:cubicBezTo>
                  <a:cubicBezTo>
                    <a:pt x="55" y="214"/>
                    <a:pt x="57" y="213"/>
                    <a:pt x="60" y="213"/>
                  </a:cubicBezTo>
                  <a:cubicBezTo>
                    <a:pt x="71" y="212"/>
                    <a:pt x="83" y="200"/>
                    <a:pt x="78" y="184"/>
                  </a:cubicBezTo>
                  <a:cubicBezTo>
                    <a:pt x="75" y="175"/>
                    <a:pt x="67" y="169"/>
                    <a:pt x="57" y="168"/>
                  </a:cubicBezTo>
                  <a:cubicBezTo>
                    <a:pt x="53" y="168"/>
                    <a:pt x="49" y="168"/>
                    <a:pt x="45" y="168"/>
                  </a:cubicBezTo>
                  <a:cubicBezTo>
                    <a:pt x="42" y="168"/>
                    <a:pt x="39" y="168"/>
                    <a:pt x="37" y="168"/>
                  </a:cubicBezTo>
                  <a:cubicBezTo>
                    <a:pt x="35" y="168"/>
                    <a:pt x="34" y="167"/>
                    <a:pt x="34" y="165"/>
                  </a:cubicBezTo>
                  <a:cubicBezTo>
                    <a:pt x="33" y="162"/>
                    <a:pt x="33" y="160"/>
                    <a:pt x="33" y="158"/>
                  </a:cubicBezTo>
                  <a:cubicBezTo>
                    <a:pt x="33" y="156"/>
                    <a:pt x="33" y="154"/>
                    <a:pt x="33" y="152"/>
                  </a:cubicBezTo>
                  <a:moveTo>
                    <a:pt x="222" y="0"/>
                  </a:moveTo>
                  <a:cubicBezTo>
                    <a:pt x="200" y="9"/>
                    <a:pt x="179" y="19"/>
                    <a:pt x="158" y="32"/>
                  </a:cubicBezTo>
                  <a:cubicBezTo>
                    <a:pt x="160" y="32"/>
                    <a:pt x="161" y="32"/>
                    <a:pt x="162" y="32"/>
                  </a:cubicBezTo>
                  <a:cubicBezTo>
                    <a:pt x="166" y="32"/>
                    <a:pt x="170" y="32"/>
                    <a:pt x="174" y="32"/>
                  </a:cubicBezTo>
                  <a:cubicBezTo>
                    <a:pt x="175" y="32"/>
                    <a:pt x="176" y="32"/>
                    <a:pt x="177" y="32"/>
                  </a:cubicBezTo>
                  <a:cubicBezTo>
                    <a:pt x="178" y="33"/>
                    <a:pt x="178" y="33"/>
                    <a:pt x="178" y="33"/>
                  </a:cubicBezTo>
                  <a:cubicBezTo>
                    <a:pt x="178" y="36"/>
                    <a:pt x="178" y="39"/>
                    <a:pt x="178" y="41"/>
                  </a:cubicBezTo>
                  <a:cubicBezTo>
                    <a:pt x="178" y="80"/>
                    <a:pt x="178" y="119"/>
                    <a:pt x="178" y="158"/>
                  </a:cubicBezTo>
                  <a:cubicBezTo>
                    <a:pt x="178" y="161"/>
                    <a:pt x="178" y="163"/>
                    <a:pt x="178" y="165"/>
                  </a:cubicBezTo>
                  <a:cubicBezTo>
                    <a:pt x="178" y="166"/>
                    <a:pt x="178" y="166"/>
                    <a:pt x="178" y="167"/>
                  </a:cubicBezTo>
                  <a:cubicBezTo>
                    <a:pt x="177" y="168"/>
                    <a:pt x="177" y="168"/>
                    <a:pt x="177" y="168"/>
                  </a:cubicBezTo>
                  <a:cubicBezTo>
                    <a:pt x="175" y="168"/>
                    <a:pt x="174" y="168"/>
                    <a:pt x="172" y="168"/>
                  </a:cubicBezTo>
                  <a:cubicBezTo>
                    <a:pt x="166" y="168"/>
                    <a:pt x="160" y="168"/>
                    <a:pt x="154" y="168"/>
                  </a:cubicBezTo>
                  <a:cubicBezTo>
                    <a:pt x="151" y="168"/>
                    <a:pt x="147" y="169"/>
                    <a:pt x="144" y="170"/>
                  </a:cubicBezTo>
                  <a:cubicBezTo>
                    <a:pt x="133" y="175"/>
                    <a:pt x="130" y="186"/>
                    <a:pt x="131" y="194"/>
                  </a:cubicBezTo>
                  <a:cubicBezTo>
                    <a:pt x="132" y="204"/>
                    <a:pt x="141" y="213"/>
                    <a:pt x="151" y="213"/>
                  </a:cubicBezTo>
                  <a:cubicBezTo>
                    <a:pt x="153" y="213"/>
                    <a:pt x="155" y="214"/>
                    <a:pt x="156" y="214"/>
                  </a:cubicBezTo>
                  <a:cubicBezTo>
                    <a:pt x="185" y="214"/>
                    <a:pt x="214" y="214"/>
                    <a:pt x="243" y="214"/>
                  </a:cubicBezTo>
                  <a:cubicBezTo>
                    <a:pt x="245" y="214"/>
                    <a:pt x="248" y="213"/>
                    <a:pt x="250" y="213"/>
                  </a:cubicBezTo>
                  <a:cubicBezTo>
                    <a:pt x="261" y="212"/>
                    <a:pt x="273" y="200"/>
                    <a:pt x="268" y="184"/>
                  </a:cubicBezTo>
                  <a:cubicBezTo>
                    <a:pt x="265" y="175"/>
                    <a:pt x="257" y="169"/>
                    <a:pt x="247" y="168"/>
                  </a:cubicBezTo>
                  <a:cubicBezTo>
                    <a:pt x="243" y="168"/>
                    <a:pt x="239" y="168"/>
                    <a:pt x="235" y="168"/>
                  </a:cubicBezTo>
                  <a:cubicBezTo>
                    <a:pt x="233" y="168"/>
                    <a:pt x="230" y="168"/>
                    <a:pt x="227" y="168"/>
                  </a:cubicBezTo>
                  <a:cubicBezTo>
                    <a:pt x="225" y="168"/>
                    <a:pt x="224" y="167"/>
                    <a:pt x="224" y="165"/>
                  </a:cubicBezTo>
                  <a:cubicBezTo>
                    <a:pt x="224" y="162"/>
                    <a:pt x="224" y="160"/>
                    <a:pt x="224" y="158"/>
                  </a:cubicBezTo>
                  <a:cubicBezTo>
                    <a:pt x="224" y="134"/>
                    <a:pt x="224" y="110"/>
                    <a:pt x="224" y="87"/>
                  </a:cubicBezTo>
                  <a:cubicBezTo>
                    <a:pt x="224" y="87"/>
                    <a:pt x="224" y="87"/>
                    <a:pt x="224" y="87"/>
                  </a:cubicBezTo>
                  <a:cubicBezTo>
                    <a:pt x="224" y="61"/>
                    <a:pt x="224" y="35"/>
                    <a:pt x="224" y="10"/>
                  </a:cubicBezTo>
                  <a:cubicBezTo>
                    <a:pt x="224" y="9"/>
                    <a:pt x="224" y="8"/>
                    <a:pt x="224" y="7"/>
                  </a:cubicBezTo>
                  <a:cubicBezTo>
                    <a:pt x="224" y="4"/>
                    <a:pt x="223" y="2"/>
                    <a:pt x="222"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7" name="Freeform 66">
              <a:extLst>
                <a:ext uri="{FF2B5EF4-FFF2-40B4-BE49-F238E27FC236}">
                  <a16:creationId xmlns:a16="http://schemas.microsoft.com/office/drawing/2014/main" id="{117ED6C3-8037-8A40-9021-4474E15C374D}"/>
                </a:ext>
              </a:extLst>
            </p:cNvPr>
            <p:cNvSpPr>
              <a:spLocks noEditPoints="1"/>
            </p:cNvSpPr>
            <p:nvPr/>
          </p:nvSpPr>
          <p:spPr bwMode="auto">
            <a:xfrm>
              <a:off x="4613275" y="65088"/>
              <a:ext cx="633413" cy="628650"/>
            </a:xfrm>
            <a:custGeom>
              <a:avLst/>
              <a:gdLst>
                <a:gd name="T0" fmla="*/ 488 w 977"/>
                <a:gd name="T1" fmla="*/ 969 h 969"/>
                <a:gd name="T2" fmla="*/ 0 w 977"/>
                <a:gd name="T3" fmla="*/ 484 h 969"/>
                <a:gd name="T4" fmla="*/ 488 w 977"/>
                <a:gd name="T5" fmla="*/ 0 h 969"/>
                <a:gd name="T6" fmla="*/ 977 w 977"/>
                <a:gd name="T7" fmla="*/ 484 h 969"/>
                <a:gd name="T8" fmla="*/ 488 w 977"/>
                <a:gd name="T9" fmla="*/ 969 h 969"/>
                <a:gd name="T10" fmla="*/ 488 w 977"/>
                <a:gd name="T11" fmla="*/ 116 h 969"/>
                <a:gd name="T12" fmla="*/ 115 w 977"/>
                <a:gd name="T13" fmla="*/ 484 h 969"/>
                <a:gd name="T14" fmla="*/ 488 w 977"/>
                <a:gd name="T15" fmla="*/ 853 h 969"/>
                <a:gd name="T16" fmla="*/ 862 w 977"/>
                <a:gd name="T17" fmla="*/ 484 h 969"/>
                <a:gd name="T18" fmla="*/ 488 w 977"/>
                <a:gd name="T19" fmla="*/ 116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7" h="969">
                  <a:moveTo>
                    <a:pt x="488" y="969"/>
                  </a:moveTo>
                  <a:cubicBezTo>
                    <a:pt x="219" y="969"/>
                    <a:pt x="0" y="751"/>
                    <a:pt x="0" y="484"/>
                  </a:cubicBezTo>
                  <a:cubicBezTo>
                    <a:pt x="0" y="217"/>
                    <a:pt x="219" y="0"/>
                    <a:pt x="488" y="0"/>
                  </a:cubicBezTo>
                  <a:cubicBezTo>
                    <a:pt x="758" y="0"/>
                    <a:pt x="977" y="217"/>
                    <a:pt x="977" y="484"/>
                  </a:cubicBezTo>
                  <a:cubicBezTo>
                    <a:pt x="977" y="751"/>
                    <a:pt x="758" y="969"/>
                    <a:pt x="488" y="969"/>
                  </a:cubicBezTo>
                  <a:close/>
                  <a:moveTo>
                    <a:pt x="488" y="116"/>
                  </a:moveTo>
                  <a:cubicBezTo>
                    <a:pt x="282" y="116"/>
                    <a:pt x="115" y="281"/>
                    <a:pt x="115" y="484"/>
                  </a:cubicBezTo>
                  <a:cubicBezTo>
                    <a:pt x="115" y="688"/>
                    <a:pt x="282" y="853"/>
                    <a:pt x="488" y="853"/>
                  </a:cubicBezTo>
                  <a:cubicBezTo>
                    <a:pt x="695" y="853"/>
                    <a:pt x="862" y="688"/>
                    <a:pt x="862" y="484"/>
                  </a:cubicBezTo>
                  <a:cubicBezTo>
                    <a:pt x="862" y="281"/>
                    <a:pt x="695" y="116"/>
                    <a:pt x="488" y="116"/>
                  </a:cubicBezTo>
                  <a:close/>
                </a:path>
              </a:pathLst>
            </a:custGeom>
            <a:solidFill>
              <a:srgbClr val="122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68" name="Freeform 67">
              <a:extLst>
                <a:ext uri="{FF2B5EF4-FFF2-40B4-BE49-F238E27FC236}">
                  <a16:creationId xmlns:a16="http://schemas.microsoft.com/office/drawing/2014/main" id="{B0CDD5B5-978A-964E-A0D6-E796DB287023}"/>
                </a:ext>
              </a:extLst>
            </p:cNvPr>
            <p:cNvSpPr>
              <a:spLocks/>
            </p:cNvSpPr>
            <p:nvPr/>
          </p:nvSpPr>
          <p:spPr bwMode="auto">
            <a:xfrm>
              <a:off x="5083175" y="538163"/>
              <a:ext cx="339725" cy="323850"/>
            </a:xfrm>
            <a:custGeom>
              <a:avLst/>
              <a:gdLst>
                <a:gd name="T0" fmla="*/ 444 w 524"/>
                <a:gd name="T1" fmla="*/ 497 h 497"/>
                <a:gd name="T2" fmla="*/ 395 w 524"/>
                <a:gd name="T3" fmla="*/ 478 h 497"/>
                <a:gd name="T4" fmla="*/ 30 w 524"/>
                <a:gd name="T5" fmla="*/ 132 h 497"/>
                <a:gd name="T6" fmla="*/ 27 w 524"/>
                <a:gd name="T7" fmla="*/ 30 h 497"/>
                <a:gd name="T8" fmla="*/ 129 w 524"/>
                <a:gd name="T9" fmla="*/ 27 h 497"/>
                <a:gd name="T10" fmla="*/ 493 w 524"/>
                <a:gd name="T11" fmla="*/ 373 h 497"/>
                <a:gd name="T12" fmla="*/ 496 w 524"/>
                <a:gd name="T13" fmla="*/ 475 h 497"/>
                <a:gd name="T14" fmla="*/ 444 w 524"/>
                <a:gd name="T15" fmla="*/ 497 h 4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497">
                  <a:moveTo>
                    <a:pt x="444" y="497"/>
                  </a:moveTo>
                  <a:cubicBezTo>
                    <a:pt x="426" y="497"/>
                    <a:pt x="409" y="491"/>
                    <a:pt x="395" y="478"/>
                  </a:cubicBezTo>
                  <a:cubicBezTo>
                    <a:pt x="30" y="132"/>
                    <a:pt x="30" y="132"/>
                    <a:pt x="30" y="132"/>
                  </a:cubicBezTo>
                  <a:cubicBezTo>
                    <a:pt x="2" y="105"/>
                    <a:pt x="0" y="59"/>
                    <a:pt x="27" y="30"/>
                  </a:cubicBezTo>
                  <a:cubicBezTo>
                    <a:pt x="55" y="1"/>
                    <a:pt x="100" y="0"/>
                    <a:pt x="129" y="27"/>
                  </a:cubicBezTo>
                  <a:cubicBezTo>
                    <a:pt x="493" y="373"/>
                    <a:pt x="493" y="373"/>
                    <a:pt x="493" y="373"/>
                  </a:cubicBezTo>
                  <a:cubicBezTo>
                    <a:pt x="522" y="400"/>
                    <a:pt x="524" y="446"/>
                    <a:pt x="496" y="475"/>
                  </a:cubicBezTo>
                  <a:cubicBezTo>
                    <a:pt x="482" y="490"/>
                    <a:pt x="463" y="497"/>
                    <a:pt x="444" y="497"/>
                  </a:cubicBezTo>
                  <a:close/>
                </a:path>
              </a:pathLst>
            </a:custGeom>
            <a:solidFill>
              <a:srgbClr val="1228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sp>
        <p:nvSpPr>
          <p:cNvPr id="69" name="TextBox 68">
            <a:extLst>
              <a:ext uri="{FF2B5EF4-FFF2-40B4-BE49-F238E27FC236}">
                <a16:creationId xmlns:a16="http://schemas.microsoft.com/office/drawing/2014/main" id="{1B3C7F1A-B11F-904E-AD46-C6367987BE3C}"/>
              </a:ext>
            </a:extLst>
          </p:cNvPr>
          <p:cNvSpPr txBox="1"/>
          <p:nvPr/>
        </p:nvSpPr>
        <p:spPr>
          <a:xfrm>
            <a:off x="283527" y="3275314"/>
            <a:ext cx="1695817" cy="307777"/>
          </a:xfrm>
          <a:prstGeom prst="rect">
            <a:avLst/>
          </a:prstGeom>
          <a:noFill/>
        </p:spPr>
        <p:txBody>
          <a:bodyPr wrap="square" rtlCol="0">
            <a:spAutoFit/>
          </a:bodyPr>
          <a:lstStyle/>
          <a:p>
            <a:r>
              <a:rPr lang="en-US" sz="1400">
                <a:solidFill>
                  <a:schemeClr val="bg1"/>
                </a:solidFill>
                <a:latin typeface="+mj-lt"/>
              </a:rPr>
              <a:t>Metrics , KPI’s</a:t>
            </a:r>
          </a:p>
        </p:txBody>
      </p:sp>
      <p:grpSp>
        <p:nvGrpSpPr>
          <p:cNvPr id="70" name="Group 93">
            <a:extLst>
              <a:ext uri="{FF2B5EF4-FFF2-40B4-BE49-F238E27FC236}">
                <a16:creationId xmlns:a16="http://schemas.microsoft.com/office/drawing/2014/main" id="{95C7C20B-8DA3-DB48-94F8-9D9C4B7364CE}"/>
              </a:ext>
            </a:extLst>
          </p:cNvPr>
          <p:cNvGrpSpPr>
            <a:grpSpLocks noChangeAspect="1"/>
          </p:cNvGrpSpPr>
          <p:nvPr/>
        </p:nvGrpSpPr>
        <p:grpSpPr bwMode="auto">
          <a:xfrm>
            <a:off x="282215" y="2506290"/>
            <a:ext cx="776287" cy="479425"/>
            <a:chOff x="3633" y="1536"/>
            <a:chExt cx="489" cy="302"/>
          </a:xfrm>
          <a:solidFill>
            <a:schemeClr val="accent1"/>
          </a:solidFill>
        </p:grpSpPr>
        <p:sp>
          <p:nvSpPr>
            <p:cNvPr id="71" name="Freeform 95">
              <a:extLst>
                <a:ext uri="{FF2B5EF4-FFF2-40B4-BE49-F238E27FC236}">
                  <a16:creationId xmlns:a16="http://schemas.microsoft.com/office/drawing/2014/main" id="{3146A2FA-A758-EF43-B03C-6062E4712DE1}"/>
                </a:ext>
              </a:extLst>
            </p:cNvPr>
            <p:cNvSpPr>
              <a:spLocks/>
            </p:cNvSpPr>
            <p:nvPr/>
          </p:nvSpPr>
          <p:spPr bwMode="auto">
            <a:xfrm>
              <a:off x="3633" y="1536"/>
              <a:ext cx="244" cy="302"/>
            </a:xfrm>
            <a:custGeom>
              <a:avLst/>
              <a:gdLst>
                <a:gd name="T0" fmla="*/ 88 w 88"/>
                <a:gd name="T1" fmla="*/ 111 h 111"/>
                <a:gd name="T2" fmla="*/ 44 w 88"/>
                <a:gd name="T3" fmla="*/ 102 h 111"/>
                <a:gd name="T4" fmla="*/ 0 w 88"/>
                <a:gd name="T5" fmla="*/ 111 h 111"/>
                <a:gd name="T6" fmla="*/ 0 w 88"/>
                <a:gd name="T7" fmla="*/ 9 h 111"/>
                <a:gd name="T8" fmla="*/ 44 w 88"/>
                <a:gd name="T9" fmla="*/ 0 h 111"/>
                <a:gd name="T10" fmla="*/ 88 w 88"/>
                <a:gd name="T11" fmla="*/ 9 h 111"/>
                <a:gd name="T12" fmla="*/ 88 w 8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88" h="111">
                  <a:moveTo>
                    <a:pt x="88" y="111"/>
                  </a:moveTo>
                  <a:cubicBezTo>
                    <a:pt x="88" y="111"/>
                    <a:pt x="77" y="102"/>
                    <a:pt x="44" y="102"/>
                  </a:cubicBezTo>
                  <a:cubicBezTo>
                    <a:pt x="12" y="102"/>
                    <a:pt x="0" y="111"/>
                    <a:pt x="0" y="111"/>
                  </a:cubicBezTo>
                  <a:cubicBezTo>
                    <a:pt x="0" y="9"/>
                    <a:pt x="0" y="9"/>
                    <a:pt x="0" y="9"/>
                  </a:cubicBezTo>
                  <a:cubicBezTo>
                    <a:pt x="0" y="9"/>
                    <a:pt x="11" y="0"/>
                    <a:pt x="44" y="0"/>
                  </a:cubicBezTo>
                  <a:cubicBezTo>
                    <a:pt x="78" y="0"/>
                    <a:pt x="88" y="9"/>
                    <a:pt x="88" y="9"/>
                  </a:cubicBezTo>
                  <a:lnTo>
                    <a:pt x="88" y="111"/>
                  </a:lnTo>
                  <a:close/>
                </a:path>
              </a:pathLst>
            </a:custGeom>
            <a:grpFill/>
            <a:ln w="4762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 name="Freeform 96">
              <a:extLst>
                <a:ext uri="{FF2B5EF4-FFF2-40B4-BE49-F238E27FC236}">
                  <a16:creationId xmlns:a16="http://schemas.microsoft.com/office/drawing/2014/main" id="{B92AB17E-9D24-CA45-B3DC-B58E282CA6B3}"/>
                </a:ext>
              </a:extLst>
            </p:cNvPr>
            <p:cNvSpPr>
              <a:spLocks/>
            </p:cNvSpPr>
            <p:nvPr/>
          </p:nvSpPr>
          <p:spPr bwMode="auto">
            <a:xfrm>
              <a:off x="3688" y="1601"/>
              <a:ext cx="134" cy="14"/>
            </a:xfrm>
            <a:custGeom>
              <a:avLst/>
              <a:gdLst>
                <a:gd name="T0" fmla="*/ 48 w 48"/>
                <a:gd name="T1" fmla="*/ 5 h 5"/>
                <a:gd name="T2" fmla="*/ 24 w 48"/>
                <a:gd name="T3" fmla="*/ 0 h 5"/>
                <a:gd name="T4" fmla="*/ 0 w 48"/>
                <a:gd name="T5" fmla="*/ 5 h 5"/>
              </a:gdLst>
              <a:ahLst/>
              <a:cxnLst>
                <a:cxn ang="0">
                  <a:pos x="T0" y="T1"/>
                </a:cxn>
                <a:cxn ang="0">
                  <a:pos x="T2" y="T3"/>
                </a:cxn>
                <a:cxn ang="0">
                  <a:pos x="T4" y="T5"/>
                </a:cxn>
              </a:cxnLst>
              <a:rect l="0" t="0" r="r" b="b"/>
              <a:pathLst>
                <a:path w="48" h="5">
                  <a:moveTo>
                    <a:pt x="48" y="5"/>
                  </a:moveTo>
                  <a:cubicBezTo>
                    <a:pt x="48" y="5"/>
                    <a:pt x="42" y="0"/>
                    <a:pt x="24" y="0"/>
                  </a:cubicBezTo>
                  <a:cubicBezTo>
                    <a:pt x="6" y="0"/>
                    <a:pt x="0" y="5"/>
                    <a:pt x="0" y="5"/>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 name="Freeform 97">
              <a:extLst>
                <a:ext uri="{FF2B5EF4-FFF2-40B4-BE49-F238E27FC236}">
                  <a16:creationId xmlns:a16="http://schemas.microsoft.com/office/drawing/2014/main" id="{34B9ADBB-6FF7-8848-B0EE-7EAF1F8DFEF2}"/>
                </a:ext>
              </a:extLst>
            </p:cNvPr>
            <p:cNvSpPr>
              <a:spLocks/>
            </p:cNvSpPr>
            <p:nvPr/>
          </p:nvSpPr>
          <p:spPr bwMode="auto">
            <a:xfrm>
              <a:off x="3688" y="1672"/>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 name="Freeform 98">
              <a:extLst>
                <a:ext uri="{FF2B5EF4-FFF2-40B4-BE49-F238E27FC236}">
                  <a16:creationId xmlns:a16="http://schemas.microsoft.com/office/drawing/2014/main" id="{DDB545AE-769B-BF4A-8122-98FF96F5A99C}"/>
                </a:ext>
              </a:extLst>
            </p:cNvPr>
            <p:cNvSpPr>
              <a:spLocks/>
            </p:cNvSpPr>
            <p:nvPr/>
          </p:nvSpPr>
          <p:spPr bwMode="auto">
            <a:xfrm>
              <a:off x="3688" y="1740"/>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 name="Freeform 99">
              <a:extLst>
                <a:ext uri="{FF2B5EF4-FFF2-40B4-BE49-F238E27FC236}">
                  <a16:creationId xmlns:a16="http://schemas.microsoft.com/office/drawing/2014/main" id="{EFD46F7F-B2CA-7244-A71A-476B9B59D6C2}"/>
                </a:ext>
              </a:extLst>
            </p:cNvPr>
            <p:cNvSpPr>
              <a:spLocks/>
            </p:cNvSpPr>
            <p:nvPr/>
          </p:nvSpPr>
          <p:spPr bwMode="auto">
            <a:xfrm>
              <a:off x="3877" y="1536"/>
              <a:ext cx="245" cy="302"/>
            </a:xfrm>
            <a:custGeom>
              <a:avLst/>
              <a:gdLst>
                <a:gd name="T0" fmla="*/ 88 w 88"/>
                <a:gd name="T1" fmla="*/ 111 h 111"/>
                <a:gd name="T2" fmla="*/ 44 w 88"/>
                <a:gd name="T3" fmla="*/ 102 h 111"/>
                <a:gd name="T4" fmla="*/ 0 w 88"/>
                <a:gd name="T5" fmla="*/ 111 h 111"/>
                <a:gd name="T6" fmla="*/ 0 w 88"/>
                <a:gd name="T7" fmla="*/ 9 h 111"/>
                <a:gd name="T8" fmla="*/ 44 w 88"/>
                <a:gd name="T9" fmla="*/ 0 h 111"/>
                <a:gd name="T10" fmla="*/ 88 w 88"/>
                <a:gd name="T11" fmla="*/ 9 h 111"/>
                <a:gd name="T12" fmla="*/ 88 w 88"/>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88" h="111">
                  <a:moveTo>
                    <a:pt x="88" y="111"/>
                  </a:moveTo>
                  <a:cubicBezTo>
                    <a:pt x="88" y="111"/>
                    <a:pt x="77" y="102"/>
                    <a:pt x="44" y="102"/>
                  </a:cubicBezTo>
                  <a:cubicBezTo>
                    <a:pt x="12" y="102"/>
                    <a:pt x="0" y="111"/>
                    <a:pt x="0" y="111"/>
                  </a:cubicBezTo>
                  <a:cubicBezTo>
                    <a:pt x="0" y="9"/>
                    <a:pt x="0" y="9"/>
                    <a:pt x="0" y="9"/>
                  </a:cubicBezTo>
                  <a:cubicBezTo>
                    <a:pt x="0" y="9"/>
                    <a:pt x="11" y="0"/>
                    <a:pt x="44" y="0"/>
                  </a:cubicBezTo>
                  <a:cubicBezTo>
                    <a:pt x="78" y="0"/>
                    <a:pt x="88" y="9"/>
                    <a:pt x="88" y="9"/>
                  </a:cubicBezTo>
                  <a:lnTo>
                    <a:pt x="88" y="111"/>
                  </a:lnTo>
                  <a:close/>
                </a:path>
              </a:pathLst>
            </a:custGeom>
            <a:grpFill/>
            <a:ln w="47625" cap="rnd">
              <a:solidFill>
                <a:schemeClr val="accent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 name="Freeform 100">
              <a:extLst>
                <a:ext uri="{FF2B5EF4-FFF2-40B4-BE49-F238E27FC236}">
                  <a16:creationId xmlns:a16="http://schemas.microsoft.com/office/drawing/2014/main" id="{27D82907-00F2-B740-A8B8-4D491B1E47CD}"/>
                </a:ext>
              </a:extLst>
            </p:cNvPr>
            <p:cNvSpPr>
              <a:spLocks/>
            </p:cNvSpPr>
            <p:nvPr/>
          </p:nvSpPr>
          <p:spPr bwMode="auto">
            <a:xfrm>
              <a:off x="3933" y="1601"/>
              <a:ext cx="134" cy="14"/>
            </a:xfrm>
            <a:custGeom>
              <a:avLst/>
              <a:gdLst>
                <a:gd name="T0" fmla="*/ 48 w 48"/>
                <a:gd name="T1" fmla="*/ 5 h 5"/>
                <a:gd name="T2" fmla="*/ 24 w 48"/>
                <a:gd name="T3" fmla="*/ 0 h 5"/>
                <a:gd name="T4" fmla="*/ 0 w 48"/>
                <a:gd name="T5" fmla="*/ 5 h 5"/>
              </a:gdLst>
              <a:ahLst/>
              <a:cxnLst>
                <a:cxn ang="0">
                  <a:pos x="T0" y="T1"/>
                </a:cxn>
                <a:cxn ang="0">
                  <a:pos x="T2" y="T3"/>
                </a:cxn>
                <a:cxn ang="0">
                  <a:pos x="T4" y="T5"/>
                </a:cxn>
              </a:cxnLst>
              <a:rect l="0" t="0" r="r" b="b"/>
              <a:pathLst>
                <a:path w="48" h="5">
                  <a:moveTo>
                    <a:pt x="48" y="5"/>
                  </a:moveTo>
                  <a:cubicBezTo>
                    <a:pt x="48" y="5"/>
                    <a:pt x="42" y="0"/>
                    <a:pt x="24" y="0"/>
                  </a:cubicBezTo>
                  <a:cubicBezTo>
                    <a:pt x="6" y="0"/>
                    <a:pt x="0" y="5"/>
                    <a:pt x="0" y="5"/>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7" name="Freeform 101">
              <a:extLst>
                <a:ext uri="{FF2B5EF4-FFF2-40B4-BE49-F238E27FC236}">
                  <a16:creationId xmlns:a16="http://schemas.microsoft.com/office/drawing/2014/main" id="{BF6A7AD6-4F9A-7B4C-8E09-75F078F79464}"/>
                </a:ext>
              </a:extLst>
            </p:cNvPr>
            <p:cNvSpPr>
              <a:spLocks/>
            </p:cNvSpPr>
            <p:nvPr/>
          </p:nvSpPr>
          <p:spPr bwMode="auto">
            <a:xfrm>
              <a:off x="3933" y="1672"/>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8" name="Freeform 102">
              <a:extLst>
                <a:ext uri="{FF2B5EF4-FFF2-40B4-BE49-F238E27FC236}">
                  <a16:creationId xmlns:a16="http://schemas.microsoft.com/office/drawing/2014/main" id="{7657A44C-8EBA-E94C-87A7-2EAFF7601852}"/>
                </a:ext>
              </a:extLst>
            </p:cNvPr>
            <p:cNvSpPr>
              <a:spLocks/>
            </p:cNvSpPr>
            <p:nvPr/>
          </p:nvSpPr>
          <p:spPr bwMode="auto">
            <a:xfrm>
              <a:off x="3933" y="1740"/>
              <a:ext cx="134" cy="11"/>
            </a:xfrm>
            <a:custGeom>
              <a:avLst/>
              <a:gdLst>
                <a:gd name="T0" fmla="*/ 48 w 48"/>
                <a:gd name="T1" fmla="*/ 4 h 4"/>
                <a:gd name="T2" fmla="*/ 24 w 48"/>
                <a:gd name="T3" fmla="*/ 0 h 4"/>
                <a:gd name="T4" fmla="*/ 0 w 48"/>
                <a:gd name="T5" fmla="*/ 4 h 4"/>
              </a:gdLst>
              <a:ahLst/>
              <a:cxnLst>
                <a:cxn ang="0">
                  <a:pos x="T0" y="T1"/>
                </a:cxn>
                <a:cxn ang="0">
                  <a:pos x="T2" y="T3"/>
                </a:cxn>
                <a:cxn ang="0">
                  <a:pos x="T4" y="T5"/>
                </a:cxn>
              </a:cxnLst>
              <a:rect l="0" t="0" r="r" b="b"/>
              <a:pathLst>
                <a:path w="48" h="4">
                  <a:moveTo>
                    <a:pt x="48" y="4"/>
                  </a:moveTo>
                  <a:cubicBezTo>
                    <a:pt x="48" y="4"/>
                    <a:pt x="42" y="0"/>
                    <a:pt x="24" y="0"/>
                  </a:cubicBezTo>
                  <a:cubicBezTo>
                    <a:pt x="6" y="0"/>
                    <a:pt x="0" y="4"/>
                    <a:pt x="0" y="4"/>
                  </a:cubicBezTo>
                </a:path>
              </a:pathLst>
            </a:custGeom>
            <a:grpFill/>
            <a:ln w="47625" cap="rnd">
              <a:solidFill>
                <a:srgbClr val="005073"/>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79" name="TextBox 78">
            <a:extLst>
              <a:ext uri="{FF2B5EF4-FFF2-40B4-BE49-F238E27FC236}">
                <a16:creationId xmlns:a16="http://schemas.microsoft.com/office/drawing/2014/main" id="{143D98D9-1DE4-0043-BA51-72A6FD4E2301}"/>
              </a:ext>
            </a:extLst>
          </p:cNvPr>
          <p:cNvSpPr txBox="1"/>
          <p:nvPr/>
        </p:nvSpPr>
        <p:spPr>
          <a:xfrm>
            <a:off x="1989014" y="3347234"/>
            <a:ext cx="1468672" cy="307777"/>
          </a:xfrm>
          <a:prstGeom prst="rect">
            <a:avLst/>
          </a:prstGeom>
          <a:noFill/>
        </p:spPr>
        <p:txBody>
          <a:bodyPr wrap="none" rtlCol="0">
            <a:spAutoFit/>
          </a:bodyPr>
          <a:lstStyle/>
          <a:p>
            <a:r>
              <a:rPr lang="en-US" sz="1400">
                <a:solidFill>
                  <a:schemeClr val="bg1"/>
                </a:solidFill>
                <a:latin typeface="+mj-lt"/>
              </a:rPr>
              <a:t>Define Data Set</a:t>
            </a:r>
          </a:p>
        </p:txBody>
      </p:sp>
      <p:grpSp>
        <p:nvGrpSpPr>
          <p:cNvPr id="80" name="Group 79">
            <a:extLst>
              <a:ext uri="{FF2B5EF4-FFF2-40B4-BE49-F238E27FC236}">
                <a16:creationId xmlns:a16="http://schemas.microsoft.com/office/drawing/2014/main" id="{96FDB572-303F-3D4E-8372-A8D7F6CCFCC0}"/>
              </a:ext>
            </a:extLst>
          </p:cNvPr>
          <p:cNvGrpSpPr/>
          <p:nvPr/>
        </p:nvGrpSpPr>
        <p:grpSpPr>
          <a:xfrm>
            <a:off x="1951381" y="2056978"/>
            <a:ext cx="1051368" cy="1200329"/>
            <a:chOff x="2284413" y="1358900"/>
            <a:chExt cx="657225" cy="869951"/>
          </a:xfrm>
        </p:grpSpPr>
        <p:sp>
          <p:nvSpPr>
            <p:cNvPr id="81" name="Oval 80">
              <a:extLst>
                <a:ext uri="{FF2B5EF4-FFF2-40B4-BE49-F238E27FC236}">
                  <a16:creationId xmlns:a16="http://schemas.microsoft.com/office/drawing/2014/main" id="{2EF5772F-74A9-E84F-9A8A-689459D69B55}"/>
                </a:ext>
              </a:extLst>
            </p:cNvPr>
            <p:cNvSpPr>
              <a:spLocks noChangeArrowheads="1"/>
            </p:cNvSpPr>
            <p:nvPr/>
          </p:nvSpPr>
          <p:spPr bwMode="auto">
            <a:xfrm>
              <a:off x="2624138" y="1517650"/>
              <a:ext cx="44450" cy="619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 name="Oval 81">
              <a:extLst>
                <a:ext uri="{FF2B5EF4-FFF2-40B4-BE49-F238E27FC236}">
                  <a16:creationId xmlns:a16="http://schemas.microsoft.com/office/drawing/2014/main" id="{3FB88A64-0780-C94A-8792-4513AE62035B}"/>
                </a:ext>
              </a:extLst>
            </p:cNvPr>
            <p:cNvSpPr>
              <a:spLocks noChangeArrowheads="1"/>
            </p:cNvSpPr>
            <p:nvPr/>
          </p:nvSpPr>
          <p:spPr bwMode="auto">
            <a:xfrm>
              <a:off x="2519363" y="1517650"/>
              <a:ext cx="44450" cy="619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3" name="Oval 82">
              <a:extLst>
                <a:ext uri="{FF2B5EF4-FFF2-40B4-BE49-F238E27FC236}">
                  <a16:creationId xmlns:a16="http://schemas.microsoft.com/office/drawing/2014/main" id="{C1B4EC47-01CB-304F-994D-4C5A8E638468}"/>
                </a:ext>
              </a:extLst>
            </p:cNvPr>
            <p:cNvSpPr>
              <a:spLocks noChangeArrowheads="1"/>
            </p:cNvSpPr>
            <p:nvPr/>
          </p:nvSpPr>
          <p:spPr bwMode="auto">
            <a:xfrm>
              <a:off x="2428875" y="1643063"/>
              <a:ext cx="46038"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4" name="Oval 83">
              <a:extLst>
                <a:ext uri="{FF2B5EF4-FFF2-40B4-BE49-F238E27FC236}">
                  <a16:creationId xmlns:a16="http://schemas.microsoft.com/office/drawing/2014/main" id="{495FEB08-7765-3946-9538-75F8154543FA}"/>
                </a:ext>
              </a:extLst>
            </p:cNvPr>
            <p:cNvSpPr>
              <a:spLocks noChangeArrowheads="1"/>
            </p:cNvSpPr>
            <p:nvPr/>
          </p:nvSpPr>
          <p:spPr bwMode="auto">
            <a:xfrm>
              <a:off x="2711450" y="1379538"/>
              <a:ext cx="4445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5" name="Oval 84">
              <a:extLst>
                <a:ext uri="{FF2B5EF4-FFF2-40B4-BE49-F238E27FC236}">
                  <a16:creationId xmlns:a16="http://schemas.microsoft.com/office/drawing/2014/main" id="{AC6C8C83-9015-7543-AF4B-7013B55FCD66}"/>
                </a:ext>
              </a:extLst>
            </p:cNvPr>
            <p:cNvSpPr>
              <a:spLocks noChangeArrowheads="1"/>
            </p:cNvSpPr>
            <p:nvPr/>
          </p:nvSpPr>
          <p:spPr bwMode="auto">
            <a:xfrm>
              <a:off x="2420938" y="1379538"/>
              <a:ext cx="4445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6" name="Oval 85">
              <a:extLst>
                <a:ext uri="{FF2B5EF4-FFF2-40B4-BE49-F238E27FC236}">
                  <a16:creationId xmlns:a16="http://schemas.microsoft.com/office/drawing/2014/main" id="{939FB6E3-1775-0242-8264-7552CE1A578D}"/>
                </a:ext>
              </a:extLst>
            </p:cNvPr>
            <p:cNvSpPr>
              <a:spLocks noChangeArrowheads="1"/>
            </p:cNvSpPr>
            <p:nvPr/>
          </p:nvSpPr>
          <p:spPr bwMode="auto">
            <a:xfrm>
              <a:off x="2840038" y="1517650"/>
              <a:ext cx="44450" cy="619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7" name="Oval 86">
              <a:extLst>
                <a:ext uri="{FF2B5EF4-FFF2-40B4-BE49-F238E27FC236}">
                  <a16:creationId xmlns:a16="http://schemas.microsoft.com/office/drawing/2014/main" id="{ED1BC98D-A9E7-7041-BF12-2EF1EB15EB8B}"/>
                </a:ext>
              </a:extLst>
            </p:cNvPr>
            <p:cNvSpPr>
              <a:spLocks noChangeArrowheads="1"/>
            </p:cNvSpPr>
            <p:nvPr/>
          </p:nvSpPr>
          <p:spPr bwMode="auto">
            <a:xfrm>
              <a:off x="2733675" y="1643063"/>
              <a:ext cx="4445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8" name="Freeform 87">
              <a:extLst>
                <a:ext uri="{FF2B5EF4-FFF2-40B4-BE49-F238E27FC236}">
                  <a16:creationId xmlns:a16="http://schemas.microsoft.com/office/drawing/2014/main" id="{634E779E-65F0-714D-88E3-1C2EA98DD23C}"/>
                </a:ext>
              </a:extLst>
            </p:cNvPr>
            <p:cNvSpPr>
              <a:spLocks/>
            </p:cNvSpPr>
            <p:nvPr/>
          </p:nvSpPr>
          <p:spPr bwMode="auto">
            <a:xfrm>
              <a:off x="2513013" y="1624013"/>
              <a:ext cx="63500" cy="103188"/>
            </a:xfrm>
            <a:custGeom>
              <a:avLst/>
              <a:gdLst>
                <a:gd name="T0" fmla="*/ 81 w 98"/>
                <a:gd name="T1" fmla="*/ 126 h 159"/>
                <a:gd name="T2" fmla="*/ 66 w 98"/>
                <a:gd name="T3" fmla="*/ 126 h 159"/>
                <a:gd name="T4" fmla="*/ 66 w 98"/>
                <a:gd name="T5" fmla="*/ 16 h 159"/>
                <a:gd name="T6" fmla="*/ 66 w 98"/>
                <a:gd name="T7" fmla="*/ 16 h 159"/>
                <a:gd name="T8" fmla="*/ 50 w 98"/>
                <a:gd name="T9" fmla="*/ 0 h 159"/>
                <a:gd name="T10" fmla="*/ 19 w 98"/>
                <a:gd name="T11" fmla="*/ 0 h 159"/>
                <a:gd name="T12" fmla="*/ 2 w 98"/>
                <a:gd name="T13" fmla="*/ 16 h 159"/>
                <a:gd name="T14" fmla="*/ 19 w 98"/>
                <a:gd name="T15" fmla="*/ 33 h 159"/>
                <a:gd name="T16" fmla="*/ 33 w 98"/>
                <a:gd name="T17" fmla="*/ 33 h 159"/>
                <a:gd name="T18" fmla="*/ 33 w 98"/>
                <a:gd name="T19" fmla="*/ 126 h 159"/>
                <a:gd name="T20" fmla="*/ 17 w 98"/>
                <a:gd name="T21" fmla="*/ 126 h 159"/>
                <a:gd name="T22" fmla="*/ 0 w 98"/>
                <a:gd name="T23" fmla="*/ 143 h 159"/>
                <a:gd name="T24" fmla="*/ 17 w 98"/>
                <a:gd name="T25" fmla="*/ 159 h 159"/>
                <a:gd name="T26" fmla="*/ 81 w 98"/>
                <a:gd name="T27" fmla="*/ 159 h 159"/>
                <a:gd name="T28" fmla="*/ 98 w 98"/>
                <a:gd name="T29" fmla="*/ 143 h 159"/>
                <a:gd name="T30" fmla="*/ 81 w 98"/>
                <a:gd name="T31" fmla="*/ 12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159">
                  <a:moveTo>
                    <a:pt x="81" y="126"/>
                  </a:moveTo>
                  <a:cubicBezTo>
                    <a:pt x="66" y="126"/>
                    <a:pt x="66" y="126"/>
                    <a:pt x="66" y="126"/>
                  </a:cubicBezTo>
                  <a:cubicBezTo>
                    <a:pt x="66" y="16"/>
                    <a:pt x="66" y="16"/>
                    <a:pt x="66" y="16"/>
                  </a:cubicBezTo>
                  <a:cubicBezTo>
                    <a:pt x="66" y="16"/>
                    <a:pt x="66" y="16"/>
                    <a:pt x="66" y="16"/>
                  </a:cubicBezTo>
                  <a:cubicBezTo>
                    <a:pt x="66" y="7"/>
                    <a:pt x="59" y="0"/>
                    <a:pt x="50" y="0"/>
                  </a:cubicBezTo>
                  <a:cubicBezTo>
                    <a:pt x="19" y="0"/>
                    <a:pt x="19" y="0"/>
                    <a:pt x="19" y="0"/>
                  </a:cubicBezTo>
                  <a:cubicBezTo>
                    <a:pt x="10" y="0"/>
                    <a:pt x="2" y="7"/>
                    <a:pt x="2" y="16"/>
                  </a:cubicBezTo>
                  <a:cubicBezTo>
                    <a:pt x="2" y="25"/>
                    <a:pt x="10" y="33"/>
                    <a:pt x="19" y="33"/>
                  </a:cubicBezTo>
                  <a:cubicBezTo>
                    <a:pt x="33" y="33"/>
                    <a:pt x="33" y="33"/>
                    <a:pt x="33" y="33"/>
                  </a:cubicBezTo>
                  <a:cubicBezTo>
                    <a:pt x="33" y="126"/>
                    <a:pt x="33" y="126"/>
                    <a:pt x="33" y="126"/>
                  </a:cubicBezTo>
                  <a:cubicBezTo>
                    <a:pt x="17" y="126"/>
                    <a:pt x="17" y="126"/>
                    <a:pt x="17" y="126"/>
                  </a:cubicBezTo>
                  <a:cubicBezTo>
                    <a:pt x="8" y="126"/>
                    <a:pt x="0" y="134"/>
                    <a:pt x="0" y="143"/>
                  </a:cubicBezTo>
                  <a:cubicBezTo>
                    <a:pt x="0" y="152"/>
                    <a:pt x="8" y="159"/>
                    <a:pt x="17" y="159"/>
                  </a:cubicBezTo>
                  <a:cubicBezTo>
                    <a:pt x="81" y="159"/>
                    <a:pt x="81" y="159"/>
                    <a:pt x="81" y="159"/>
                  </a:cubicBezTo>
                  <a:cubicBezTo>
                    <a:pt x="90" y="159"/>
                    <a:pt x="98" y="152"/>
                    <a:pt x="98" y="143"/>
                  </a:cubicBezTo>
                  <a:cubicBezTo>
                    <a:pt x="98" y="134"/>
                    <a:pt x="90" y="126"/>
                    <a:pt x="81" y="1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9" name="Freeform 88">
              <a:extLst>
                <a:ext uri="{FF2B5EF4-FFF2-40B4-BE49-F238E27FC236}">
                  <a16:creationId xmlns:a16="http://schemas.microsoft.com/office/drawing/2014/main" id="{7C8FFF07-080A-7D47-83CF-BDE19559DDFF}"/>
                </a:ext>
              </a:extLst>
            </p:cNvPr>
            <p:cNvSpPr>
              <a:spLocks noEditPoints="1"/>
            </p:cNvSpPr>
            <p:nvPr/>
          </p:nvSpPr>
          <p:spPr bwMode="auto">
            <a:xfrm>
              <a:off x="2408238" y="1622425"/>
              <a:ext cx="87313" cy="106363"/>
            </a:xfrm>
            <a:custGeom>
              <a:avLst/>
              <a:gdLst>
                <a:gd name="T0" fmla="*/ 67 w 135"/>
                <a:gd name="T1" fmla="*/ 0 h 163"/>
                <a:gd name="T2" fmla="*/ 0 w 135"/>
                <a:gd name="T3" fmla="*/ 82 h 163"/>
                <a:gd name="T4" fmla="*/ 67 w 135"/>
                <a:gd name="T5" fmla="*/ 163 h 163"/>
                <a:gd name="T6" fmla="*/ 135 w 135"/>
                <a:gd name="T7" fmla="*/ 82 h 163"/>
                <a:gd name="T8" fmla="*/ 67 w 135"/>
                <a:gd name="T9" fmla="*/ 0 h 163"/>
                <a:gd name="T10" fmla="*/ 67 w 135"/>
                <a:gd name="T11" fmla="*/ 130 h 163"/>
                <a:gd name="T12" fmla="*/ 33 w 135"/>
                <a:gd name="T13" fmla="*/ 82 h 163"/>
                <a:gd name="T14" fmla="*/ 67 w 135"/>
                <a:gd name="T15" fmla="*/ 33 h 163"/>
                <a:gd name="T16" fmla="*/ 102 w 135"/>
                <a:gd name="T17" fmla="*/ 82 h 163"/>
                <a:gd name="T18" fmla="*/ 67 w 135"/>
                <a:gd name="T19" fmla="*/ 13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67" y="0"/>
                  </a:moveTo>
                  <a:cubicBezTo>
                    <a:pt x="30" y="0"/>
                    <a:pt x="0" y="37"/>
                    <a:pt x="0" y="82"/>
                  </a:cubicBezTo>
                  <a:cubicBezTo>
                    <a:pt x="0" y="127"/>
                    <a:pt x="30" y="163"/>
                    <a:pt x="67" y="163"/>
                  </a:cubicBezTo>
                  <a:cubicBezTo>
                    <a:pt x="104" y="163"/>
                    <a:pt x="135" y="127"/>
                    <a:pt x="135" y="82"/>
                  </a:cubicBezTo>
                  <a:cubicBezTo>
                    <a:pt x="135" y="37"/>
                    <a:pt x="104" y="0"/>
                    <a:pt x="67" y="0"/>
                  </a:cubicBezTo>
                  <a:close/>
                  <a:moveTo>
                    <a:pt x="67" y="130"/>
                  </a:moveTo>
                  <a:cubicBezTo>
                    <a:pt x="48" y="130"/>
                    <a:pt x="33" y="108"/>
                    <a:pt x="33" y="82"/>
                  </a:cubicBezTo>
                  <a:cubicBezTo>
                    <a:pt x="33" y="55"/>
                    <a:pt x="48" y="33"/>
                    <a:pt x="67" y="33"/>
                  </a:cubicBezTo>
                  <a:cubicBezTo>
                    <a:pt x="86" y="33"/>
                    <a:pt x="102" y="55"/>
                    <a:pt x="102" y="82"/>
                  </a:cubicBezTo>
                  <a:cubicBezTo>
                    <a:pt x="102" y="108"/>
                    <a:pt x="86" y="130"/>
                    <a:pt x="67" y="1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0" name="Freeform 89">
              <a:extLst>
                <a:ext uri="{FF2B5EF4-FFF2-40B4-BE49-F238E27FC236}">
                  <a16:creationId xmlns:a16="http://schemas.microsoft.com/office/drawing/2014/main" id="{A3604CD8-D235-C34F-A142-F4EBD8EC4671}"/>
                </a:ext>
              </a:extLst>
            </p:cNvPr>
            <p:cNvSpPr>
              <a:spLocks/>
            </p:cNvSpPr>
            <p:nvPr/>
          </p:nvSpPr>
          <p:spPr bwMode="auto">
            <a:xfrm>
              <a:off x="2616200" y="1624013"/>
              <a:ext cx="61913" cy="103188"/>
            </a:xfrm>
            <a:custGeom>
              <a:avLst/>
              <a:gdLst>
                <a:gd name="T0" fmla="*/ 81 w 97"/>
                <a:gd name="T1" fmla="*/ 126 h 159"/>
                <a:gd name="T2" fmla="*/ 66 w 97"/>
                <a:gd name="T3" fmla="*/ 126 h 159"/>
                <a:gd name="T4" fmla="*/ 66 w 97"/>
                <a:gd name="T5" fmla="*/ 16 h 159"/>
                <a:gd name="T6" fmla="*/ 66 w 97"/>
                <a:gd name="T7" fmla="*/ 16 h 159"/>
                <a:gd name="T8" fmla="*/ 49 w 97"/>
                <a:gd name="T9" fmla="*/ 0 h 159"/>
                <a:gd name="T10" fmla="*/ 19 w 97"/>
                <a:gd name="T11" fmla="*/ 0 h 159"/>
                <a:gd name="T12" fmla="*/ 2 w 97"/>
                <a:gd name="T13" fmla="*/ 16 h 159"/>
                <a:gd name="T14" fmla="*/ 19 w 97"/>
                <a:gd name="T15" fmla="*/ 33 h 159"/>
                <a:gd name="T16" fmla="*/ 33 w 97"/>
                <a:gd name="T17" fmla="*/ 33 h 159"/>
                <a:gd name="T18" fmla="*/ 33 w 97"/>
                <a:gd name="T19" fmla="*/ 126 h 159"/>
                <a:gd name="T20" fmla="*/ 17 w 97"/>
                <a:gd name="T21" fmla="*/ 126 h 159"/>
                <a:gd name="T22" fmla="*/ 0 w 97"/>
                <a:gd name="T23" fmla="*/ 143 h 159"/>
                <a:gd name="T24" fmla="*/ 17 w 97"/>
                <a:gd name="T25" fmla="*/ 159 h 159"/>
                <a:gd name="T26" fmla="*/ 81 w 97"/>
                <a:gd name="T27" fmla="*/ 159 h 159"/>
                <a:gd name="T28" fmla="*/ 97 w 97"/>
                <a:gd name="T29" fmla="*/ 143 h 159"/>
                <a:gd name="T30" fmla="*/ 81 w 97"/>
                <a:gd name="T31" fmla="*/ 12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9">
                  <a:moveTo>
                    <a:pt x="81" y="126"/>
                  </a:moveTo>
                  <a:cubicBezTo>
                    <a:pt x="66" y="126"/>
                    <a:pt x="66" y="126"/>
                    <a:pt x="66" y="126"/>
                  </a:cubicBezTo>
                  <a:cubicBezTo>
                    <a:pt x="66" y="16"/>
                    <a:pt x="66" y="16"/>
                    <a:pt x="66" y="16"/>
                  </a:cubicBezTo>
                  <a:cubicBezTo>
                    <a:pt x="66" y="16"/>
                    <a:pt x="66" y="16"/>
                    <a:pt x="66" y="16"/>
                  </a:cubicBezTo>
                  <a:cubicBezTo>
                    <a:pt x="66" y="7"/>
                    <a:pt x="58" y="0"/>
                    <a:pt x="49" y="0"/>
                  </a:cubicBezTo>
                  <a:cubicBezTo>
                    <a:pt x="19" y="0"/>
                    <a:pt x="19" y="0"/>
                    <a:pt x="19" y="0"/>
                  </a:cubicBezTo>
                  <a:cubicBezTo>
                    <a:pt x="10" y="0"/>
                    <a:pt x="2" y="7"/>
                    <a:pt x="2" y="16"/>
                  </a:cubicBezTo>
                  <a:cubicBezTo>
                    <a:pt x="2" y="25"/>
                    <a:pt x="10" y="33"/>
                    <a:pt x="19" y="33"/>
                  </a:cubicBezTo>
                  <a:cubicBezTo>
                    <a:pt x="33" y="33"/>
                    <a:pt x="33" y="33"/>
                    <a:pt x="33" y="33"/>
                  </a:cubicBezTo>
                  <a:cubicBezTo>
                    <a:pt x="33" y="126"/>
                    <a:pt x="33" y="126"/>
                    <a:pt x="33" y="126"/>
                  </a:cubicBezTo>
                  <a:cubicBezTo>
                    <a:pt x="17" y="126"/>
                    <a:pt x="17" y="126"/>
                    <a:pt x="17" y="126"/>
                  </a:cubicBezTo>
                  <a:cubicBezTo>
                    <a:pt x="8" y="126"/>
                    <a:pt x="0" y="134"/>
                    <a:pt x="0" y="143"/>
                  </a:cubicBezTo>
                  <a:cubicBezTo>
                    <a:pt x="0" y="152"/>
                    <a:pt x="8" y="159"/>
                    <a:pt x="17" y="159"/>
                  </a:cubicBezTo>
                  <a:cubicBezTo>
                    <a:pt x="81" y="159"/>
                    <a:pt x="81" y="159"/>
                    <a:pt x="81" y="159"/>
                  </a:cubicBezTo>
                  <a:cubicBezTo>
                    <a:pt x="90" y="159"/>
                    <a:pt x="97" y="152"/>
                    <a:pt x="97" y="143"/>
                  </a:cubicBezTo>
                  <a:cubicBezTo>
                    <a:pt x="97" y="134"/>
                    <a:pt x="90" y="126"/>
                    <a:pt x="81" y="1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1" name="Freeform 90">
              <a:extLst>
                <a:ext uri="{FF2B5EF4-FFF2-40B4-BE49-F238E27FC236}">
                  <a16:creationId xmlns:a16="http://schemas.microsoft.com/office/drawing/2014/main" id="{B78F26E3-A16B-2D47-A61F-83C85F8ABF9B}"/>
                </a:ext>
              </a:extLst>
            </p:cNvPr>
            <p:cNvSpPr>
              <a:spLocks/>
            </p:cNvSpPr>
            <p:nvPr/>
          </p:nvSpPr>
          <p:spPr bwMode="auto">
            <a:xfrm>
              <a:off x="2417763" y="1497013"/>
              <a:ext cx="63500" cy="103188"/>
            </a:xfrm>
            <a:custGeom>
              <a:avLst/>
              <a:gdLst>
                <a:gd name="T0" fmla="*/ 16 w 97"/>
                <a:gd name="T1" fmla="*/ 126 h 159"/>
                <a:gd name="T2" fmla="*/ 0 w 97"/>
                <a:gd name="T3" fmla="*/ 143 h 159"/>
                <a:gd name="T4" fmla="*/ 16 w 97"/>
                <a:gd name="T5" fmla="*/ 159 h 159"/>
                <a:gd name="T6" fmla="*/ 81 w 97"/>
                <a:gd name="T7" fmla="*/ 159 h 159"/>
                <a:gd name="T8" fmla="*/ 97 w 97"/>
                <a:gd name="T9" fmla="*/ 143 h 159"/>
                <a:gd name="T10" fmla="*/ 81 w 97"/>
                <a:gd name="T11" fmla="*/ 126 h 159"/>
                <a:gd name="T12" fmla="*/ 66 w 97"/>
                <a:gd name="T13" fmla="*/ 126 h 159"/>
                <a:gd name="T14" fmla="*/ 66 w 97"/>
                <a:gd name="T15" fmla="*/ 16 h 159"/>
                <a:gd name="T16" fmla="*/ 66 w 97"/>
                <a:gd name="T17" fmla="*/ 16 h 159"/>
                <a:gd name="T18" fmla="*/ 49 w 97"/>
                <a:gd name="T19" fmla="*/ 0 h 159"/>
                <a:gd name="T20" fmla="*/ 19 w 97"/>
                <a:gd name="T21" fmla="*/ 0 h 159"/>
                <a:gd name="T22" fmla="*/ 2 w 97"/>
                <a:gd name="T23" fmla="*/ 16 h 159"/>
                <a:gd name="T24" fmla="*/ 19 w 97"/>
                <a:gd name="T25" fmla="*/ 33 h 159"/>
                <a:gd name="T26" fmla="*/ 33 w 97"/>
                <a:gd name="T27" fmla="*/ 33 h 159"/>
                <a:gd name="T28" fmla="*/ 33 w 97"/>
                <a:gd name="T29" fmla="*/ 126 h 159"/>
                <a:gd name="T30" fmla="*/ 16 w 97"/>
                <a:gd name="T31" fmla="*/ 12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9">
                  <a:moveTo>
                    <a:pt x="16" y="126"/>
                  </a:moveTo>
                  <a:cubicBezTo>
                    <a:pt x="7" y="126"/>
                    <a:pt x="0" y="134"/>
                    <a:pt x="0" y="143"/>
                  </a:cubicBezTo>
                  <a:cubicBezTo>
                    <a:pt x="0" y="152"/>
                    <a:pt x="7" y="159"/>
                    <a:pt x="16" y="159"/>
                  </a:cubicBezTo>
                  <a:cubicBezTo>
                    <a:pt x="81" y="159"/>
                    <a:pt x="81" y="159"/>
                    <a:pt x="81" y="159"/>
                  </a:cubicBezTo>
                  <a:cubicBezTo>
                    <a:pt x="90" y="159"/>
                    <a:pt x="97" y="152"/>
                    <a:pt x="97" y="143"/>
                  </a:cubicBezTo>
                  <a:cubicBezTo>
                    <a:pt x="97" y="134"/>
                    <a:pt x="90" y="126"/>
                    <a:pt x="81" y="126"/>
                  </a:cubicBezTo>
                  <a:cubicBezTo>
                    <a:pt x="66" y="126"/>
                    <a:pt x="66" y="126"/>
                    <a:pt x="66" y="126"/>
                  </a:cubicBezTo>
                  <a:cubicBezTo>
                    <a:pt x="66" y="16"/>
                    <a:pt x="66" y="16"/>
                    <a:pt x="66" y="16"/>
                  </a:cubicBezTo>
                  <a:cubicBezTo>
                    <a:pt x="66" y="16"/>
                    <a:pt x="66" y="16"/>
                    <a:pt x="66" y="16"/>
                  </a:cubicBezTo>
                  <a:cubicBezTo>
                    <a:pt x="66" y="7"/>
                    <a:pt x="58" y="0"/>
                    <a:pt x="49" y="0"/>
                  </a:cubicBezTo>
                  <a:cubicBezTo>
                    <a:pt x="19" y="0"/>
                    <a:pt x="19" y="0"/>
                    <a:pt x="19" y="0"/>
                  </a:cubicBezTo>
                  <a:cubicBezTo>
                    <a:pt x="9" y="0"/>
                    <a:pt x="2" y="7"/>
                    <a:pt x="2" y="16"/>
                  </a:cubicBezTo>
                  <a:cubicBezTo>
                    <a:pt x="2" y="25"/>
                    <a:pt x="9" y="33"/>
                    <a:pt x="19" y="33"/>
                  </a:cubicBezTo>
                  <a:cubicBezTo>
                    <a:pt x="33" y="33"/>
                    <a:pt x="33" y="33"/>
                    <a:pt x="33" y="33"/>
                  </a:cubicBezTo>
                  <a:cubicBezTo>
                    <a:pt x="33" y="126"/>
                    <a:pt x="33" y="126"/>
                    <a:pt x="33" y="126"/>
                  </a:cubicBezTo>
                  <a:lnTo>
                    <a:pt x="16" y="1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2" name="Freeform 91">
              <a:extLst>
                <a:ext uri="{FF2B5EF4-FFF2-40B4-BE49-F238E27FC236}">
                  <a16:creationId xmlns:a16="http://schemas.microsoft.com/office/drawing/2014/main" id="{1F934B85-4570-6445-92E2-FBC895C87275}"/>
                </a:ext>
              </a:extLst>
            </p:cNvPr>
            <p:cNvSpPr>
              <a:spLocks/>
            </p:cNvSpPr>
            <p:nvPr/>
          </p:nvSpPr>
          <p:spPr bwMode="auto">
            <a:xfrm>
              <a:off x="2320925" y="1497013"/>
              <a:ext cx="63500" cy="103188"/>
            </a:xfrm>
            <a:custGeom>
              <a:avLst/>
              <a:gdLst>
                <a:gd name="T0" fmla="*/ 81 w 98"/>
                <a:gd name="T1" fmla="*/ 126 h 159"/>
                <a:gd name="T2" fmla="*/ 66 w 98"/>
                <a:gd name="T3" fmla="*/ 126 h 159"/>
                <a:gd name="T4" fmla="*/ 66 w 98"/>
                <a:gd name="T5" fmla="*/ 16 h 159"/>
                <a:gd name="T6" fmla="*/ 66 w 98"/>
                <a:gd name="T7" fmla="*/ 16 h 159"/>
                <a:gd name="T8" fmla="*/ 50 w 98"/>
                <a:gd name="T9" fmla="*/ 0 h 159"/>
                <a:gd name="T10" fmla="*/ 19 w 98"/>
                <a:gd name="T11" fmla="*/ 0 h 159"/>
                <a:gd name="T12" fmla="*/ 2 w 98"/>
                <a:gd name="T13" fmla="*/ 16 h 159"/>
                <a:gd name="T14" fmla="*/ 19 w 98"/>
                <a:gd name="T15" fmla="*/ 33 h 159"/>
                <a:gd name="T16" fmla="*/ 33 w 98"/>
                <a:gd name="T17" fmla="*/ 33 h 159"/>
                <a:gd name="T18" fmla="*/ 33 w 98"/>
                <a:gd name="T19" fmla="*/ 126 h 159"/>
                <a:gd name="T20" fmla="*/ 17 w 98"/>
                <a:gd name="T21" fmla="*/ 126 h 159"/>
                <a:gd name="T22" fmla="*/ 0 w 98"/>
                <a:gd name="T23" fmla="*/ 143 h 159"/>
                <a:gd name="T24" fmla="*/ 17 w 98"/>
                <a:gd name="T25" fmla="*/ 159 h 159"/>
                <a:gd name="T26" fmla="*/ 81 w 98"/>
                <a:gd name="T27" fmla="*/ 159 h 159"/>
                <a:gd name="T28" fmla="*/ 98 w 98"/>
                <a:gd name="T29" fmla="*/ 143 h 159"/>
                <a:gd name="T30" fmla="*/ 81 w 98"/>
                <a:gd name="T31" fmla="*/ 12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159">
                  <a:moveTo>
                    <a:pt x="81" y="126"/>
                  </a:moveTo>
                  <a:cubicBezTo>
                    <a:pt x="66" y="126"/>
                    <a:pt x="66" y="126"/>
                    <a:pt x="66" y="126"/>
                  </a:cubicBezTo>
                  <a:cubicBezTo>
                    <a:pt x="66" y="16"/>
                    <a:pt x="66" y="16"/>
                    <a:pt x="66" y="16"/>
                  </a:cubicBezTo>
                  <a:cubicBezTo>
                    <a:pt x="66" y="16"/>
                    <a:pt x="66" y="16"/>
                    <a:pt x="66" y="16"/>
                  </a:cubicBezTo>
                  <a:cubicBezTo>
                    <a:pt x="66" y="7"/>
                    <a:pt x="59" y="0"/>
                    <a:pt x="50" y="0"/>
                  </a:cubicBezTo>
                  <a:cubicBezTo>
                    <a:pt x="19" y="0"/>
                    <a:pt x="19" y="0"/>
                    <a:pt x="19" y="0"/>
                  </a:cubicBezTo>
                  <a:cubicBezTo>
                    <a:pt x="10" y="0"/>
                    <a:pt x="2" y="7"/>
                    <a:pt x="2" y="16"/>
                  </a:cubicBezTo>
                  <a:cubicBezTo>
                    <a:pt x="2" y="25"/>
                    <a:pt x="10" y="33"/>
                    <a:pt x="19" y="33"/>
                  </a:cubicBezTo>
                  <a:cubicBezTo>
                    <a:pt x="33" y="33"/>
                    <a:pt x="33" y="33"/>
                    <a:pt x="33" y="33"/>
                  </a:cubicBezTo>
                  <a:cubicBezTo>
                    <a:pt x="33" y="126"/>
                    <a:pt x="33" y="126"/>
                    <a:pt x="33" y="126"/>
                  </a:cubicBezTo>
                  <a:cubicBezTo>
                    <a:pt x="17" y="126"/>
                    <a:pt x="17" y="126"/>
                    <a:pt x="17" y="126"/>
                  </a:cubicBezTo>
                  <a:cubicBezTo>
                    <a:pt x="8" y="126"/>
                    <a:pt x="0" y="134"/>
                    <a:pt x="0" y="143"/>
                  </a:cubicBezTo>
                  <a:cubicBezTo>
                    <a:pt x="0" y="152"/>
                    <a:pt x="8" y="159"/>
                    <a:pt x="17" y="159"/>
                  </a:cubicBezTo>
                  <a:cubicBezTo>
                    <a:pt x="81" y="159"/>
                    <a:pt x="81" y="159"/>
                    <a:pt x="81" y="159"/>
                  </a:cubicBezTo>
                  <a:cubicBezTo>
                    <a:pt x="90" y="159"/>
                    <a:pt x="98" y="152"/>
                    <a:pt x="98" y="143"/>
                  </a:cubicBezTo>
                  <a:cubicBezTo>
                    <a:pt x="98" y="134"/>
                    <a:pt x="90" y="126"/>
                    <a:pt x="81" y="1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3" name="Freeform 92">
              <a:extLst>
                <a:ext uri="{FF2B5EF4-FFF2-40B4-BE49-F238E27FC236}">
                  <a16:creationId xmlns:a16="http://schemas.microsoft.com/office/drawing/2014/main" id="{18CF9FEA-8CC5-D04A-BDEE-DA3807872B15}"/>
                </a:ext>
              </a:extLst>
            </p:cNvPr>
            <p:cNvSpPr>
              <a:spLocks noEditPoints="1"/>
            </p:cNvSpPr>
            <p:nvPr/>
          </p:nvSpPr>
          <p:spPr bwMode="auto">
            <a:xfrm>
              <a:off x="2498725" y="1495425"/>
              <a:ext cx="87313" cy="106363"/>
            </a:xfrm>
            <a:custGeom>
              <a:avLst/>
              <a:gdLst>
                <a:gd name="T0" fmla="*/ 68 w 135"/>
                <a:gd name="T1" fmla="*/ 0 h 163"/>
                <a:gd name="T2" fmla="*/ 0 w 135"/>
                <a:gd name="T3" fmla="*/ 81 h 163"/>
                <a:gd name="T4" fmla="*/ 68 w 135"/>
                <a:gd name="T5" fmla="*/ 163 h 163"/>
                <a:gd name="T6" fmla="*/ 135 w 135"/>
                <a:gd name="T7" fmla="*/ 81 h 163"/>
                <a:gd name="T8" fmla="*/ 68 w 135"/>
                <a:gd name="T9" fmla="*/ 0 h 163"/>
                <a:gd name="T10" fmla="*/ 68 w 135"/>
                <a:gd name="T11" fmla="*/ 130 h 163"/>
                <a:gd name="T12" fmla="*/ 33 w 135"/>
                <a:gd name="T13" fmla="*/ 81 h 163"/>
                <a:gd name="T14" fmla="*/ 68 w 135"/>
                <a:gd name="T15" fmla="*/ 33 h 163"/>
                <a:gd name="T16" fmla="*/ 102 w 135"/>
                <a:gd name="T17" fmla="*/ 81 h 163"/>
                <a:gd name="T18" fmla="*/ 68 w 135"/>
                <a:gd name="T19" fmla="*/ 13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68" y="0"/>
                  </a:moveTo>
                  <a:cubicBezTo>
                    <a:pt x="30" y="0"/>
                    <a:pt x="0" y="36"/>
                    <a:pt x="0" y="81"/>
                  </a:cubicBezTo>
                  <a:cubicBezTo>
                    <a:pt x="0" y="126"/>
                    <a:pt x="30" y="163"/>
                    <a:pt x="68" y="163"/>
                  </a:cubicBezTo>
                  <a:cubicBezTo>
                    <a:pt x="105" y="163"/>
                    <a:pt x="135" y="126"/>
                    <a:pt x="135" y="81"/>
                  </a:cubicBezTo>
                  <a:cubicBezTo>
                    <a:pt x="135" y="36"/>
                    <a:pt x="105" y="0"/>
                    <a:pt x="68" y="0"/>
                  </a:cubicBezTo>
                  <a:close/>
                  <a:moveTo>
                    <a:pt x="68" y="130"/>
                  </a:moveTo>
                  <a:cubicBezTo>
                    <a:pt x="49" y="130"/>
                    <a:pt x="33" y="108"/>
                    <a:pt x="33" y="81"/>
                  </a:cubicBezTo>
                  <a:cubicBezTo>
                    <a:pt x="33" y="55"/>
                    <a:pt x="49" y="33"/>
                    <a:pt x="68" y="33"/>
                  </a:cubicBezTo>
                  <a:cubicBezTo>
                    <a:pt x="86" y="33"/>
                    <a:pt x="102" y="55"/>
                    <a:pt x="102" y="81"/>
                  </a:cubicBezTo>
                  <a:cubicBezTo>
                    <a:pt x="102" y="108"/>
                    <a:pt x="86" y="130"/>
                    <a:pt x="68" y="1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4" name="Freeform 93">
              <a:extLst>
                <a:ext uri="{FF2B5EF4-FFF2-40B4-BE49-F238E27FC236}">
                  <a16:creationId xmlns:a16="http://schemas.microsoft.com/office/drawing/2014/main" id="{F1C89F6B-3F52-B94E-88F5-647307D46437}"/>
                </a:ext>
              </a:extLst>
            </p:cNvPr>
            <p:cNvSpPr>
              <a:spLocks/>
            </p:cNvSpPr>
            <p:nvPr/>
          </p:nvSpPr>
          <p:spPr bwMode="auto">
            <a:xfrm>
              <a:off x="2724150" y="1497013"/>
              <a:ext cx="63500" cy="103188"/>
            </a:xfrm>
            <a:custGeom>
              <a:avLst/>
              <a:gdLst>
                <a:gd name="T0" fmla="*/ 66 w 98"/>
                <a:gd name="T1" fmla="*/ 16 h 159"/>
                <a:gd name="T2" fmla="*/ 66 w 98"/>
                <a:gd name="T3" fmla="*/ 16 h 159"/>
                <a:gd name="T4" fmla="*/ 49 w 98"/>
                <a:gd name="T5" fmla="*/ 0 h 159"/>
                <a:gd name="T6" fmla="*/ 19 w 98"/>
                <a:gd name="T7" fmla="*/ 0 h 159"/>
                <a:gd name="T8" fmla="*/ 2 w 98"/>
                <a:gd name="T9" fmla="*/ 16 h 159"/>
                <a:gd name="T10" fmla="*/ 19 w 98"/>
                <a:gd name="T11" fmla="*/ 33 h 159"/>
                <a:gd name="T12" fmla="*/ 33 w 98"/>
                <a:gd name="T13" fmla="*/ 33 h 159"/>
                <a:gd name="T14" fmla="*/ 33 w 98"/>
                <a:gd name="T15" fmla="*/ 126 h 159"/>
                <a:gd name="T16" fmla="*/ 17 w 98"/>
                <a:gd name="T17" fmla="*/ 126 h 159"/>
                <a:gd name="T18" fmla="*/ 0 w 98"/>
                <a:gd name="T19" fmla="*/ 143 h 159"/>
                <a:gd name="T20" fmla="*/ 17 w 98"/>
                <a:gd name="T21" fmla="*/ 159 h 159"/>
                <a:gd name="T22" fmla="*/ 81 w 98"/>
                <a:gd name="T23" fmla="*/ 159 h 159"/>
                <a:gd name="T24" fmla="*/ 98 w 98"/>
                <a:gd name="T25" fmla="*/ 143 h 159"/>
                <a:gd name="T26" fmla="*/ 81 w 98"/>
                <a:gd name="T27" fmla="*/ 126 h 159"/>
                <a:gd name="T28" fmla="*/ 66 w 98"/>
                <a:gd name="T29" fmla="*/ 126 h 159"/>
                <a:gd name="T30" fmla="*/ 66 w 98"/>
                <a:gd name="T31"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159">
                  <a:moveTo>
                    <a:pt x="66" y="16"/>
                  </a:moveTo>
                  <a:cubicBezTo>
                    <a:pt x="66" y="16"/>
                    <a:pt x="66" y="16"/>
                    <a:pt x="66" y="16"/>
                  </a:cubicBezTo>
                  <a:cubicBezTo>
                    <a:pt x="66" y="7"/>
                    <a:pt x="59" y="0"/>
                    <a:pt x="49" y="0"/>
                  </a:cubicBezTo>
                  <a:cubicBezTo>
                    <a:pt x="19" y="0"/>
                    <a:pt x="19" y="0"/>
                    <a:pt x="19" y="0"/>
                  </a:cubicBezTo>
                  <a:cubicBezTo>
                    <a:pt x="10" y="0"/>
                    <a:pt x="2" y="7"/>
                    <a:pt x="2" y="16"/>
                  </a:cubicBezTo>
                  <a:cubicBezTo>
                    <a:pt x="2" y="25"/>
                    <a:pt x="10" y="33"/>
                    <a:pt x="19" y="33"/>
                  </a:cubicBezTo>
                  <a:cubicBezTo>
                    <a:pt x="33" y="33"/>
                    <a:pt x="33" y="33"/>
                    <a:pt x="33" y="33"/>
                  </a:cubicBezTo>
                  <a:cubicBezTo>
                    <a:pt x="33" y="126"/>
                    <a:pt x="33" y="126"/>
                    <a:pt x="33" y="126"/>
                  </a:cubicBezTo>
                  <a:cubicBezTo>
                    <a:pt x="17" y="126"/>
                    <a:pt x="17" y="126"/>
                    <a:pt x="17" y="126"/>
                  </a:cubicBezTo>
                  <a:cubicBezTo>
                    <a:pt x="8" y="126"/>
                    <a:pt x="0" y="134"/>
                    <a:pt x="0" y="143"/>
                  </a:cubicBezTo>
                  <a:cubicBezTo>
                    <a:pt x="0" y="152"/>
                    <a:pt x="8" y="159"/>
                    <a:pt x="17" y="159"/>
                  </a:cubicBezTo>
                  <a:cubicBezTo>
                    <a:pt x="81" y="159"/>
                    <a:pt x="81" y="159"/>
                    <a:pt x="81" y="159"/>
                  </a:cubicBezTo>
                  <a:cubicBezTo>
                    <a:pt x="90" y="159"/>
                    <a:pt x="98" y="152"/>
                    <a:pt x="98" y="143"/>
                  </a:cubicBezTo>
                  <a:cubicBezTo>
                    <a:pt x="98" y="134"/>
                    <a:pt x="90" y="126"/>
                    <a:pt x="81" y="126"/>
                  </a:cubicBezTo>
                  <a:cubicBezTo>
                    <a:pt x="66" y="126"/>
                    <a:pt x="66" y="126"/>
                    <a:pt x="66" y="126"/>
                  </a:cubicBezTo>
                  <a:lnTo>
                    <a:pt x="66"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5" name="Freeform 94">
              <a:extLst>
                <a:ext uri="{FF2B5EF4-FFF2-40B4-BE49-F238E27FC236}">
                  <a16:creationId xmlns:a16="http://schemas.microsoft.com/office/drawing/2014/main" id="{99F03504-2CD5-7144-81E0-FCB3CAEBB9E5}"/>
                </a:ext>
              </a:extLst>
            </p:cNvPr>
            <p:cNvSpPr>
              <a:spLocks noEditPoints="1"/>
            </p:cNvSpPr>
            <p:nvPr/>
          </p:nvSpPr>
          <p:spPr bwMode="auto">
            <a:xfrm>
              <a:off x="2398713" y="1358900"/>
              <a:ext cx="87313" cy="104775"/>
            </a:xfrm>
            <a:custGeom>
              <a:avLst/>
              <a:gdLst>
                <a:gd name="T0" fmla="*/ 67 w 135"/>
                <a:gd name="T1" fmla="*/ 163 h 163"/>
                <a:gd name="T2" fmla="*/ 135 w 135"/>
                <a:gd name="T3" fmla="*/ 82 h 163"/>
                <a:gd name="T4" fmla="*/ 67 w 135"/>
                <a:gd name="T5" fmla="*/ 0 h 163"/>
                <a:gd name="T6" fmla="*/ 0 w 135"/>
                <a:gd name="T7" fmla="*/ 82 h 163"/>
                <a:gd name="T8" fmla="*/ 67 w 135"/>
                <a:gd name="T9" fmla="*/ 163 h 163"/>
                <a:gd name="T10" fmla="*/ 67 w 135"/>
                <a:gd name="T11" fmla="*/ 33 h 163"/>
                <a:gd name="T12" fmla="*/ 102 w 135"/>
                <a:gd name="T13" fmla="*/ 82 h 163"/>
                <a:gd name="T14" fmla="*/ 67 w 135"/>
                <a:gd name="T15" fmla="*/ 130 h 163"/>
                <a:gd name="T16" fmla="*/ 33 w 135"/>
                <a:gd name="T17" fmla="*/ 82 h 163"/>
                <a:gd name="T18" fmla="*/ 67 w 135"/>
                <a:gd name="T19" fmla="*/ 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67" y="163"/>
                  </a:moveTo>
                  <a:cubicBezTo>
                    <a:pt x="104" y="163"/>
                    <a:pt x="135" y="127"/>
                    <a:pt x="135" y="82"/>
                  </a:cubicBezTo>
                  <a:cubicBezTo>
                    <a:pt x="135" y="37"/>
                    <a:pt x="104" y="0"/>
                    <a:pt x="67" y="0"/>
                  </a:cubicBezTo>
                  <a:cubicBezTo>
                    <a:pt x="30" y="0"/>
                    <a:pt x="0" y="37"/>
                    <a:pt x="0" y="82"/>
                  </a:cubicBezTo>
                  <a:cubicBezTo>
                    <a:pt x="0" y="127"/>
                    <a:pt x="30" y="163"/>
                    <a:pt x="67" y="163"/>
                  </a:cubicBezTo>
                  <a:close/>
                  <a:moveTo>
                    <a:pt x="67" y="33"/>
                  </a:moveTo>
                  <a:cubicBezTo>
                    <a:pt x="86" y="33"/>
                    <a:pt x="102" y="55"/>
                    <a:pt x="102" y="82"/>
                  </a:cubicBezTo>
                  <a:cubicBezTo>
                    <a:pt x="102" y="108"/>
                    <a:pt x="86" y="130"/>
                    <a:pt x="67" y="130"/>
                  </a:cubicBezTo>
                  <a:cubicBezTo>
                    <a:pt x="48" y="130"/>
                    <a:pt x="33" y="108"/>
                    <a:pt x="33" y="82"/>
                  </a:cubicBezTo>
                  <a:cubicBezTo>
                    <a:pt x="33" y="55"/>
                    <a:pt x="48" y="33"/>
                    <a:pt x="67"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6" name="Freeform 95">
              <a:extLst>
                <a:ext uri="{FF2B5EF4-FFF2-40B4-BE49-F238E27FC236}">
                  <a16:creationId xmlns:a16="http://schemas.microsoft.com/office/drawing/2014/main" id="{DB2A8E17-4217-F945-84D6-13AED07CE802}"/>
                </a:ext>
              </a:extLst>
            </p:cNvPr>
            <p:cNvSpPr>
              <a:spLocks/>
            </p:cNvSpPr>
            <p:nvPr/>
          </p:nvSpPr>
          <p:spPr bwMode="auto">
            <a:xfrm>
              <a:off x="2514600" y="1360488"/>
              <a:ext cx="63500" cy="103188"/>
            </a:xfrm>
            <a:custGeom>
              <a:avLst/>
              <a:gdLst>
                <a:gd name="T0" fmla="*/ 16 w 97"/>
                <a:gd name="T1" fmla="*/ 126 h 159"/>
                <a:gd name="T2" fmla="*/ 0 w 97"/>
                <a:gd name="T3" fmla="*/ 143 h 159"/>
                <a:gd name="T4" fmla="*/ 16 w 97"/>
                <a:gd name="T5" fmla="*/ 159 h 159"/>
                <a:gd name="T6" fmla="*/ 81 w 97"/>
                <a:gd name="T7" fmla="*/ 159 h 159"/>
                <a:gd name="T8" fmla="*/ 97 w 97"/>
                <a:gd name="T9" fmla="*/ 143 h 159"/>
                <a:gd name="T10" fmla="*/ 81 w 97"/>
                <a:gd name="T11" fmla="*/ 126 h 159"/>
                <a:gd name="T12" fmla="*/ 66 w 97"/>
                <a:gd name="T13" fmla="*/ 126 h 159"/>
                <a:gd name="T14" fmla="*/ 66 w 97"/>
                <a:gd name="T15" fmla="*/ 16 h 159"/>
                <a:gd name="T16" fmla="*/ 66 w 97"/>
                <a:gd name="T17" fmla="*/ 16 h 159"/>
                <a:gd name="T18" fmla="*/ 49 w 97"/>
                <a:gd name="T19" fmla="*/ 0 h 159"/>
                <a:gd name="T20" fmla="*/ 19 w 97"/>
                <a:gd name="T21" fmla="*/ 0 h 159"/>
                <a:gd name="T22" fmla="*/ 2 w 97"/>
                <a:gd name="T23" fmla="*/ 16 h 159"/>
                <a:gd name="T24" fmla="*/ 19 w 97"/>
                <a:gd name="T25" fmla="*/ 33 h 159"/>
                <a:gd name="T26" fmla="*/ 33 w 97"/>
                <a:gd name="T27" fmla="*/ 33 h 159"/>
                <a:gd name="T28" fmla="*/ 33 w 97"/>
                <a:gd name="T29" fmla="*/ 126 h 159"/>
                <a:gd name="T30" fmla="*/ 16 w 97"/>
                <a:gd name="T31" fmla="*/ 12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9">
                  <a:moveTo>
                    <a:pt x="16" y="126"/>
                  </a:moveTo>
                  <a:cubicBezTo>
                    <a:pt x="7" y="126"/>
                    <a:pt x="0" y="134"/>
                    <a:pt x="0" y="143"/>
                  </a:cubicBezTo>
                  <a:cubicBezTo>
                    <a:pt x="0" y="152"/>
                    <a:pt x="7" y="159"/>
                    <a:pt x="16" y="159"/>
                  </a:cubicBezTo>
                  <a:cubicBezTo>
                    <a:pt x="81" y="159"/>
                    <a:pt x="81" y="159"/>
                    <a:pt x="81" y="159"/>
                  </a:cubicBezTo>
                  <a:cubicBezTo>
                    <a:pt x="90" y="159"/>
                    <a:pt x="97" y="152"/>
                    <a:pt x="97" y="143"/>
                  </a:cubicBezTo>
                  <a:cubicBezTo>
                    <a:pt x="97" y="134"/>
                    <a:pt x="90" y="126"/>
                    <a:pt x="81" y="126"/>
                  </a:cubicBezTo>
                  <a:cubicBezTo>
                    <a:pt x="66" y="126"/>
                    <a:pt x="66" y="126"/>
                    <a:pt x="66" y="126"/>
                  </a:cubicBezTo>
                  <a:cubicBezTo>
                    <a:pt x="66" y="16"/>
                    <a:pt x="66" y="16"/>
                    <a:pt x="66" y="16"/>
                  </a:cubicBezTo>
                  <a:cubicBezTo>
                    <a:pt x="66" y="16"/>
                    <a:pt x="66" y="16"/>
                    <a:pt x="66" y="16"/>
                  </a:cubicBezTo>
                  <a:cubicBezTo>
                    <a:pt x="66" y="7"/>
                    <a:pt x="58" y="0"/>
                    <a:pt x="49" y="0"/>
                  </a:cubicBezTo>
                  <a:cubicBezTo>
                    <a:pt x="19" y="0"/>
                    <a:pt x="19" y="0"/>
                    <a:pt x="19" y="0"/>
                  </a:cubicBezTo>
                  <a:cubicBezTo>
                    <a:pt x="9" y="0"/>
                    <a:pt x="2" y="7"/>
                    <a:pt x="2" y="16"/>
                  </a:cubicBezTo>
                  <a:cubicBezTo>
                    <a:pt x="2" y="25"/>
                    <a:pt x="9" y="33"/>
                    <a:pt x="19" y="33"/>
                  </a:cubicBezTo>
                  <a:cubicBezTo>
                    <a:pt x="33" y="33"/>
                    <a:pt x="33" y="33"/>
                    <a:pt x="33" y="33"/>
                  </a:cubicBezTo>
                  <a:cubicBezTo>
                    <a:pt x="33" y="126"/>
                    <a:pt x="33" y="126"/>
                    <a:pt x="33" y="126"/>
                  </a:cubicBezTo>
                  <a:lnTo>
                    <a:pt x="16" y="1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7" name="Freeform 96">
              <a:extLst>
                <a:ext uri="{FF2B5EF4-FFF2-40B4-BE49-F238E27FC236}">
                  <a16:creationId xmlns:a16="http://schemas.microsoft.com/office/drawing/2014/main" id="{591CB989-566B-9041-9D93-62679AF4748C}"/>
                </a:ext>
              </a:extLst>
            </p:cNvPr>
            <p:cNvSpPr>
              <a:spLocks/>
            </p:cNvSpPr>
            <p:nvPr/>
          </p:nvSpPr>
          <p:spPr bwMode="auto">
            <a:xfrm>
              <a:off x="2608263" y="1360488"/>
              <a:ext cx="63500" cy="103188"/>
            </a:xfrm>
            <a:custGeom>
              <a:avLst/>
              <a:gdLst>
                <a:gd name="T0" fmla="*/ 16 w 97"/>
                <a:gd name="T1" fmla="*/ 126 h 159"/>
                <a:gd name="T2" fmla="*/ 0 w 97"/>
                <a:gd name="T3" fmla="*/ 143 h 159"/>
                <a:gd name="T4" fmla="*/ 16 w 97"/>
                <a:gd name="T5" fmla="*/ 159 h 159"/>
                <a:gd name="T6" fmla="*/ 81 w 97"/>
                <a:gd name="T7" fmla="*/ 159 h 159"/>
                <a:gd name="T8" fmla="*/ 97 w 97"/>
                <a:gd name="T9" fmla="*/ 143 h 159"/>
                <a:gd name="T10" fmla="*/ 81 w 97"/>
                <a:gd name="T11" fmla="*/ 126 h 159"/>
                <a:gd name="T12" fmla="*/ 66 w 97"/>
                <a:gd name="T13" fmla="*/ 126 h 159"/>
                <a:gd name="T14" fmla="*/ 66 w 97"/>
                <a:gd name="T15" fmla="*/ 16 h 159"/>
                <a:gd name="T16" fmla="*/ 66 w 97"/>
                <a:gd name="T17" fmla="*/ 16 h 159"/>
                <a:gd name="T18" fmla="*/ 49 w 97"/>
                <a:gd name="T19" fmla="*/ 0 h 159"/>
                <a:gd name="T20" fmla="*/ 19 w 97"/>
                <a:gd name="T21" fmla="*/ 0 h 159"/>
                <a:gd name="T22" fmla="*/ 2 w 97"/>
                <a:gd name="T23" fmla="*/ 16 h 159"/>
                <a:gd name="T24" fmla="*/ 19 w 97"/>
                <a:gd name="T25" fmla="*/ 33 h 159"/>
                <a:gd name="T26" fmla="*/ 33 w 97"/>
                <a:gd name="T27" fmla="*/ 33 h 159"/>
                <a:gd name="T28" fmla="*/ 33 w 97"/>
                <a:gd name="T29" fmla="*/ 126 h 159"/>
                <a:gd name="T30" fmla="*/ 16 w 97"/>
                <a:gd name="T31" fmla="*/ 12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9">
                  <a:moveTo>
                    <a:pt x="16" y="126"/>
                  </a:moveTo>
                  <a:cubicBezTo>
                    <a:pt x="7" y="126"/>
                    <a:pt x="0" y="134"/>
                    <a:pt x="0" y="143"/>
                  </a:cubicBezTo>
                  <a:cubicBezTo>
                    <a:pt x="0" y="152"/>
                    <a:pt x="7" y="159"/>
                    <a:pt x="16" y="159"/>
                  </a:cubicBezTo>
                  <a:cubicBezTo>
                    <a:pt x="81" y="159"/>
                    <a:pt x="81" y="159"/>
                    <a:pt x="81" y="159"/>
                  </a:cubicBezTo>
                  <a:cubicBezTo>
                    <a:pt x="90" y="159"/>
                    <a:pt x="97" y="152"/>
                    <a:pt x="97" y="143"/>
                  </a:cubicBezTo>
                  <a:cubicBezTo>
                    <a:pt x="97" y="134"/>
                    <a:pt x="90" y="126"/>
                    <a:pt x="81" y="126"/>
                  </a:cubicBezTo>
                  <a:cubicBezTo>
                    <a:pt x="66" y="126"/>
                    <a:pt x="66" y="126"/>
                    <a:pt x="66" y="126"/>
                  </a:cubicBezTo>
                  <a:cubicBezTo>
                    <a:pt x="66" y="16"/>
                    <a:pt x="66" y="16"/>
                    <a:pt x="66" y="16"/>
                  </a:cubicBezTo>
                  <a:cubicBezTo>
                    <a:pt x="66" y="16"/>
                    <a:pt x="66" y="16"/>
                    <a:pt x="66" y="16"/>
                  </a:cubicBezTo>
                  <a:cubicBezTo>
                    <a:pt x="66" y="7"/>
                    <a:pt x="58" y="0"/>
                    <a:pt x="49" y="0"/>
                  </a:cubicBezTo>
                  <a:cubicBezTo>
                    <a:pt x="19" y="0"/>
                    <a:pt x="19" y="0"/>
                    <a:pt x="19" y="0"/>
                  </a:cubicBezTo>
                  <a:cubicBezTo>
                    <a:pt x="9" y="0"/>
                    <a:pt x="2" y="7"/>
                    <a:pt x="2" y="16"/>
                  </a:cubicBezTo>
                  <a:cubicBezTo>
                    <a:pt x="2" y="25"/>
                    <a:pt x="9" y="33"/>
                    <a:pt x="19" y="33"/>
                  </a:cubicBezTo>
                  <a:cubicBezTo>
                    <a:pt x="33" y="33"/>
                    <a:pt x="33" y="33"/>
                    <a:pt x="33" y="33"/>
                  </a:cubicBezTo>
                  <a:cubicBezTo>
                    <a:pt x="33" y="126"/>
                    <a:pt x="33" y="126"/>
                    <a:pt x="33" y="126"/>
                  </a:cubicBezTo>
                  <a:lnTo>
                    <a:pt x="16" y="12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8" name="Freeform 97">
              <a:extLst>
                <a:ext uri="{FF2B5EF4-FFF2-40B4-BE49-F238E27FC236}">
                  <a16:creationId xmlns:a16="http://schemas.microsoft.com/office/drawing/2014/main" id="{5CAD73E5-0F2D-E244-AE0B-DF2FC6E6D774}"/>
                </a:ext>
              </a:extLst>
            </p:cNvPr>
            <p:cNvSpPr>
              <a:spLocks noEditPoints="1"/>
            </p:cNvSpPr>
            <p:nvPr/>
          </p:nvSpPr>
          <p:spPr bwMode="auto">
            <a:xfrm>
              <a:off x="2689225" y="1358900"/>
              <a:ext cx="87313" cy="104775"/>
            </a:xfrm>
            <a:custGeom>
              <a:avLst/>
              <a:gdLst>
                <a:gd name="T0" fmla="*/ 135 w 135"/>
                <a:gd name="T1" fmla="*/ 82 h 163"/>
                <a:gd name="T2" fmla="*/ 67 w 135"/>
                <a:gd name="T3" fmla="*/ 0 h 163"/>
                <a:gd name="T4" fmla="*/ 0 w 135"/>
                <a:gd name="T5" fmla="*/ 82 h 163"/>
                <a:gd name="T6" fmla="*/ 67 w 135"/>
                <a:gd name="T7" fmla="*/ 163 h 163"/>
                <a:gd name="T8" fmla="*/ 135 w 135"/>
                <a:gd name="T9" fmla="*/ 82 h 163"/>
                <a:gd name="T10" fmla="*/ 33 w 135"/>
                <a:gd name="T11" fmla="*/ 82 h 163"/>
                <a:gd name="T12" fmla="*/ 67 w 135"/>
                <a:gd name="T13" fmla="*/ 33 h 163"/>
                <a:gd name="T14" fmla="*/ 102 w 135"/>
                <a:gd name="T15" fmla="*/ 82 h 163"/>
                <a:gd name="T16" fmla="*/ 67 w 135"/>
                <a:gd name="T17" fmla="*/ 130 h 163"/>
                <a:gd name="T18" fmla="*/ 33 w 135"/>
                <a:gd name="T19" fmla="*/ 8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135" y="82"/>
                  </a:moveTo>
                  <a:cubicBezTo>
                    <a:pt x="135" y="37"/>
                    <a:pt x="105" y="0"/>
                    <a:pt x="67" y="0"/>
                  </a:cubicBezTo>
                  <a:cubicBezTo>
                    <a:pt x="30" y="0"/>
                    <a:pt x="0" y="37"/>
                    <a:pt x="0" y="82"/>
                  </a:cubicBezTo>
                  <a:cubicBezTo>
                    <a:pt x="0" y="127"/>
                    <a:pt x="30" y="163"/>
                    <a:pt x="67" y="163"/>
                  </a:cubicBezTo>
                  <a:cubicBezTo>
                    <a:pt x="105" y="163"/>
                    <a:pt x="135" y="127"/>
                    <a:pt x="135" y="82"/>
                  </a:cubicBezTo>
                  <a:close/>
                  <a:moveTo>
                    <a:pt x="33" y="82"/>
                  </a:moveTo>
                  <a:cubicBezTo>
                    <a:pt x="33" y="55"/>
                    <a:pt x="49" y="33"/>
                    <a:pt x="67" y="33"/>
                  </a:cubicBezTo>
                  <a:cubicBezTo>
                    <a:pt x="86" y="33"/>
                    <a:pt x="102" y="55"/>
                    <a:pt x="102" y="82"/>
                  </a:cubicBezTo>
                  <a:cubicBezTo>
                    <a:pt x="102" y="108"/>
                    <a:pt x="86" y="130"/>
                    <a:pt x="67" y="130"/>
                  </a:cubicBezTo>
                  <a:cubicBezTo>
                    <a:pt x="49" y="130"/>
                    <a:pt x="33" y="108"/>
                    <a:pt x="33" y="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Freeform 98">
              <a:extLst>
                <a:ext uri="{FF2B5EF4-FFF2-40B4-BE49-F238E27FC236}">
                  <a16:creationId xmlns:a16="http://schemas.microsoft.com/office/drawing/2014/main" id="{55DC8D90-0C2A-974D-8EF8-BD8EF60BB32A}"/>
                </a:ext>
              </a:extLst>
            </p:cNvPr>
            <p:cNvSpPr>
              <a:spLocks noEditPoints="1"/>
            </p:cNvSpPr>
            <p:nvPr/>
          </p:nvSpPr>
          <p:spPr bwMode="auto">
            <a:xfrm>
              <a:off x="2601913" y="1495425"/>
              <a:ext cx="87313" cy="106363"/>
            </a:xfrm>
            <a:custGeom>
              <a:avLst/>
              <a:gdLst>
                <a:gd name="T0" fmla="*/ 68 w 135"/>
                <a:gd name="T1" fmla="*/ 0 h 163"/>
                <a:gd name="T2" fmla="*/ 0 w 135"/>
                <a:gd name="T3" fmla="*/ 81 h 163"/>
                <a:gd name="T4" fmla="*/ 68 w 135"/>
                <a:gd name="T5" fmla="*/ 163 h 163"/>
                <a:gd name="T6" fmla="*/ 135 w 135"/>
                <a:gd name="T7" fmla="*/ 81 h 163"/>
                <a:gd name="T8" fmla="*/ 68 w 135"/>
                <a:gd name="T9" fmla="*/ 0 h 163"/>
                <a:gd name="T10" fmla="*/ 68 w 135"/>
                <a:gd name="T11" fmla="*/ 130 h 163"/>
                <a:gd name="T12" fmla="*/ 34 w 135"/>
                <a:gd name="T13" fmla="*/ 81 h 163"/>
                <a:gd name="T14" fmla="*/ 68 w 135"/>
                <a:gd name="T15" fmla="*/ 33 h 163"/>
                <a:gd name="T16" fmla="*/ 102 w 135"/>
                <a:gd name="T17" fmla="*/ 81 h 163"/>
                <a:gd name="T18" fmla="*/ 68 w 135"/>
                <a:gd name="T19" fmla="*/ 13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68" y="0"/>
                  </a:moveTo>
                  <a:cubicBezTo>
                    <a:pt x="31" y="0"/>
                    <a:pt x="0" y="36"/>
                    <a:pt x="0" y="81"/>
                  </a:cubicBezTo>
                  <a:cubicBezTo>
                    <a:pt x="0" y="126"/>
                    <a:pt x="31" y="163"/>
                    <a:pt x="68" y="163"/>
                  </a:cubicBezTo>
                  <a:cubicBezTo>
                    <a:pt x="105" y="163"/>
                    <a:pt x="135" y="126"/>
                    <a:pt x="135" y="81"/>
                  </a:cubicBezTo>
                  <a:cubicBezTo>
                    <a:pt x="135" y="36"/>
                    <a:pt x="105" y="0"/>
                    <a:pt x="68" y="0"/>
                  </a:cubicBezTo>
                  <a:close/>
                  <a:moveTo>
                    <a:pt x="68" y="130"/>
                  </a:moveTo>
                  <a:cubicBezTo>
                    <a:pt x="49" y="130"/>
                    <a:pt x="34" y="108"/>
                    <a:pt x="34" y="81"/>
                  </a:cubicBezTo>
                  <a:cubicBezTo>
                    <a:pt x="34" y="55"/>
                    <a:pt x="49" y="33"/>
                    <a:pt x="68" y="33"/>
                  </a:cubicBezTo>
                  <a:cubicBezTo>
                    <a:pt x="87" y="33"/>
                    <a:pt x="102" y="55"/>
                    <a:pt x="102" y="81"/>
                  </a:cubicBezTo>
                  <a:cubicBezTo>
                    <a:pt x="102" y="108"/>
                    <a:pt x="87" y="130"/>
                    <a:pt x="68" y="1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0" name="Freeform 99">
              <a:extLst>
                <a:ext uri="{FF2B5EF4-FFF2-40B4-BE49-F238E27FC236}">
                  <a16:creationId xmlns:a16="http://schemas.microsoft.com/office/drawing/2014/main" id="{2282622E-3BDC-024C-9AAD-E7A41ED7CBA7}"/>
                </a:ext>
              </a:extLst>
            </p:cNvPr>
            <p:cNvSpPr>
              <a:spLocks noEditPoints="1"/>
            </p:cNvSpPr>
            <p:nvPr/>
          </p:nvSpPr>
          <p:spPr bwMode="auto">
            <a:xfrm>
              <a:off x="2817813" y="1495425"/>
              <a:ext cx="87313" cy="106363"/>
            </a:xfrm>
            <a:custGeom>
              <a:avLst/>
              <a:gdLst>
                <a:gd name="T0" fmla="*/ 68 w 135"/>
                <a:gd name="T1" fmla="*/ 0 h 163"/>
                <a:gd name="T2" fmla="*/ 0 w 135"/>
                <a:gd name="T3" fmla="*/ 81 h 163"/>
                <a:gd name="T4" fmla="*/ 68 w 135"/>
                <a:gd name="T5" fmla="*/ 163 h 163"/>
                <a:gd name="T6" fmla="*/ 135 w 135"/>
                <a:gd name="T7" fmla="*/ 81 h 163"/>
                <a:gd name="T8" fmla="*/ 68 w 135"/>
                <a:gd name="T9" fmla="*/ 0 h 163"/>
                <a:gd name="T10" fmla="*/ 68 w 135"/>
                <a:gd name="T11" fmla="*/ 130 h 163"/>
                <a:gd name="T12" fmla="*/ 33 w 135"/>
                <a:gd name="T13" fmla="*/ 81 h 163"/>
                <a:gd name="T14" fmla="*/ 68 w 135"/>
                <a:gd name="T15" fmla="*/ 33 h 163"/>
                <a:gd name="T16" fmla="*/ 102 w 135"/>
                <a:gd name="T17" fmla="*/ 81 h 163"/>
                <a:gd name="T18" fmla="*/ 68 w 135"/>
                <a:gd name="T19" fmla="*/ 13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68" y="0"/>
                  </a:moveTo>
                  <a:cubicBezTo>
                    <a:pt x="30" y="0"/>
                    <a:pt x="0" y="36"/>
                    <a:pt x="0" y="81"/>
                  </a:cubicBezTo>
                  <a:cubicBezTo>
                    <a:pt x="0" y="126"/>
                    <a:pt x="30" y="163"/>
                    <a:pt x="68" y="163"/>
                  </a:cubicBezTo>
                  <a:cubicBezTo>
                    <a:pt x="105" y="163"/>
                    <a:pt x="135" y="126"/>
                    <a:pt x="135" y="81"/>
                  </a:cubicBezTo>
                  <a:cubicBezTo>
                    <a:pt x="135" y="36"/>
                    <a:pt x="105" y="0"/>
                    <a:pt x="68" y="0"/>
                  </a:cubicBezTo>
                  <a:close/>
                  <a:moveTo>
                    <a:pt x="68" y="130"/>
                  </a:moveTo>
                  <a:cubicBezTo>
                    <a:pt x="49" y="130"/>
                    <a:pt x="33" y="108"/>
                    <a:pt x="33" y="81"/>
                  </a:cubicBezTo>
                  <a:cubicBezTo>
                    <a:pt x="33" y="55"/>
                    <a:pt x="49" y="33"/>
                    <a:pt x="68" y="33"/>
                  </a:cubicBezTo>
                  <a:cubicBezTo>
                    <a:pt x="86" y="33"/>
                    <a:pt x="102" y="55"/>
                    <a:pt x="102" y="81"/>
                  </a:cubicBezTo>
                  <a:cubicBezTo>
                    <a:pt x="102" y="108"/>
                    <a:pt x="86" y="130"/>
                    <a:pt x="68" y="1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1" name="Freeform 100">
              <a:extLst>
                <a:ext uri="{FF2B5EF4-FFF2-40B4-BE49-F238E27FC236}">
                  <a16:creationId xmlns:a16="http://schemas.microsoft.com/office/drawing/2014/main" id="{457802AB-D6FE-7B4C-B1E7-F775C59886F3}"/>
                </a:ext>
              </a:extLst>
            </p:cNvPr>
            <p:cNvSpPr>
              <a:spLocks noEditPoints="1"/>
            </p:cNvSpPr>
            <p:nvPr/>
          </p:nvSpPr>
          <p:spPr bwMode="auto">
            <a:xfrm>
              <a:off x="2711450" y="1622425"/>
              <a:ext cx="87313" cy="106363"/>
            </a:xfrm>
            <a:custGeom>
              <a:avLst/>
              <a:gdLst>
                <a:gd name="T0" fmla="*/ 68 w 135"/>
                <a:gd name="T1" fmla="*/ 0 h 163"/>
                <a:gd name="T2" fmla="*/ 0 w 135"/>
                <a:gd name="T3" fmla="*/ 82 h 163"/>
                <a:gd name="T4" fmla="*/ 68 w 135"/>
                <a:gd name="T5" fmla="*/ 163 h 163"/>
                <a:gd name="T6" fmla="*/ 135 w 135"/>
                <a:gd name="T7" fmla="*/ 82 h 163"/>
                <a:gd name="T8" fmla="*/ 68 w 135"/>
                <a:gd name="T9" fmla="*/ 0 h 163"/>
                <a:gd name="T10" fmla="*/ 68 w 135"/>
                <a:gd name="T11" fmla="*/ 130 h 163"/>
                <a:gd name="T12" fmla="*/ 33 w 135"/>
                <a:gd name="T13" fmla="*/ 82 h 163"/>
                <a:gd name="T14" fmla="*/ 68 w 135"/>
                <a:gd name="T15" fmla="*/ 33 h 163"/>
                <a:gd name="T16" fmla="*/ 102 w 135"/>
                <a:gd name="T17" fmla="*/ 82 h 163"/>
                <a:gd name="T18" fmla="*/ 68 w 135"/>
                <a:gd name="T19" fmla="*/ 13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63">
                  <a:moveTo>
                    <a:pt x="68" y="0"/>
                  </a:moveTo>
                  <a:cubicBezTo>
                    <a:pt x="31" y="0"/>
                    <a:pt x="0" y="37"/>
                    <a:pt x="0" y="82"/>
                  </a:cubicBezTo>
                  <a:cubicBezTo>
                    <a:pt x="0" y="127"/>
                    <a:pt x="31" y="163"/>
                    <a:pt x="68" y="163"/>
                  </a:cubicBezTo>
                  <a:cubicBezTo>
                    <a:pt x="105" y="163"/>
                    <a:pt x="135" y="127"/>
                    <a:pt x="135" y="82"/>
                  </a:cubicBezTo>
                  <a:cubicBezTo>
                    <a:pt x="135" y="37"/>
                    <a:pt x="105" y="0"/>
                    <a:pt x="68" y="0"/>
                  </a:cubicBezTo>
                  <a:close/>
                  <a:moveTo>
                    <a:pt x="68" y="130"/>
                  </a:moveTo>
                  <a:cubicBezTo>
                    <a:pt x="49" y="130"/>
                    <a:pt x="33" y="108"/>
                    <a:pt x="33" y="82"/>
                  </a:cubicBezTo>
                  <a:cubicBezTo>
                    <a:pt x="33" y="55"/>
                    <a:pt x="49" y="33"/>
                    <a:pt x="68" y="33"/>
                  </a:cubicBezTo>
                  <a:cubicBezTo>
                    <a:pt x="87" y="33"/>
                    <a:pt x="102" y="55"/>
                    <a:pt x="102" y="82"/>
                  </a:cubicBezTo>
                  <a:cubicBezTo>
                    <a:pt x="102" y="108"/>
                    <a:pt x="87" y="130"/>
                    <a:pt x="68" y="1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2" name="Freeform 101">
              <a:extLst>
                <a:ext uri="{FF2B5EF4-FFF2-40B4-BE49-F238E27FC236}">
                  <a16:creationId xmlns:a16="http://schemas.microsoft.com/office/drawing/2014/main" id="{5165EF19-E646-974E-B5A2-95D7A7AD1A23}"/>
                </a:ext>
              </a:extLst>
            </p:cNvPr>
            <p:cNvSpPr>
              <a:spLocks/>
            </p:cNvSpPr>
            <p:nvPr/>
          </p:nvSpPr>
          <p:spPr bwMode="auto">
            <a:xfrm>
              <a:off x="2284413" y="1855788"/>
              <a:ext cx="657225" cy="373063"/>
            </a:xfrm>
            <a:custGeom>
              <a:avLst/>
              <a:gdLst>
                <a:gd name="T0" fmla="*/ 652 w 1014"/>
                <a:gd name="T1" fmla="*/ 362 h 573"/>
                <a:gd name="T2" fmla="*/ 1014 w 1014"/>
                <a:gd name="T3" fmla="*/ 0 h 573"/>
                <a:gd name="T4" fmla="*/ 0 w 1014"/>
                <a:gd name="T5" fmla="*/ 0 h 573"/>
                <a:gd name="T6" fmla="*/ 362 w 1014"/>
                <a:gd name="T7" fmla="*/ 362 h 573"/>
                <a:gd name="T8" fmla="*/ 411 w 1014"/>
                <a:gd name="T9" fmla="*/ 480 h 573"/>
                <a:gd name="T10" fmla="*/ 411 w 1014"/>
                <a:gd name="T11" fmla="*/ 566 h 573"/>
                <a:gd name="T12" fmla="*/ 507 w 1014"/>
                <a:gd name="T13" fmla="*/ 573 h 573"/>
                <a:gd name="T14" fmla="*/ 603 w 1014"/>
                <a:gd name="T15" fmla="*/ 566 h 573"/>
                <a:gd name="T16" fmla="*/ 603 w 1014"/>
                <a:gd name="T17" fmla="*/ 480 h 573"/>
                <a:gd name="T18" fmla="*/ 652 w 1014"/>
                <a:gd name="T19" fmla="*/ 3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4" h="573">
                  <a:moveTo>
                    <a:pt x="652" y="362"/>
                  </a:moveTo>
                  <a:cubicBezTo>
                    <a:pt x="1014" y="0"/>
                    <a:pt x="1014" y="0"/>
                    <a:pt x="1014" y="0"/>
                  </a:cubicBezTo>
                  <a:cubicBezTo>
                    <a:pt x="0" y="0"/>
                    <a:pt x="0" y="0"/>
                    <a:pt x="0" y="0"/>
                  </a:cubicBezTo>
                  <a:cubicBezTo>
                    <a:pt x="362" y="362"/>
                    <a:pt x="362" y="362"/>
                    <a:pt x="362" y="362"/>
                  </a:cubicBezTo>
                  <a:cubicBezTo>
                    <a:pt x="393" y="393"/>
                    <a:pt x="411" y="436"/>
                    <a:pt x="411" y="480"/>
                  </a:cubicBezTo>
                  <a:cubicBezTo>
                    <a:pt x="411" y="566"/>
                    <a:pt x="411" y="566"/>
                    <a:pt x="411" y="566"/>
                  </a:cubicBezTo>
                  <a:cubicBezTo>
                    <a:pt x="443" y="571"/>
                    <a:pt x="475" y="573"/>
                    <a:pt x="507" y="573"/>
                  </a:cubicBezTo>
                  <a:cubicBezTo>
                    <a:pt x="540" y="573"/>
                    <a:pt x="572" y="571"/>
                    <a:pt x="603" y="566"/>
                  </a:cubicBezTo>
                  <a:cubicBezTo>
                    <a:pt x="603" y="480"/>
                    <a:pt x="603" y="480"/>
                    <a:pt x="603" y="480"/>
                  </a:cubicBezTo>
                  <a:cubicBezTo>
                    <a:pt x="603" y="436"/>
                    <a:pt x="621" y="393"/>
                    <a:pt x="652" y="362"/>
                  </a:cubicBezTo>
                  <a:close/>
                </a:path>
              </a:pathLst>
            </a:custGeom>
            <a:solidFill>
              <a:srgbClr val="08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 name="Freeform 102">
              <a:extLst>
                <a:ext uri="{FF2B5EF4-FFF2-40B4-BE49-F238E27FC236}">
                  <a16:creationId xmlns:a16="http://schemas.microsoft.com/office/drawing/2014/main" id="{3B05BAF4-93A6-0446-9FA2-0E8D43AAEECA}"/>
                </a:ext>
              </a:extLst>
            </p:cNvPr>
            <p:cNvSpPr>
              <a:spLocks/>
            </p:cNvSpPr>
            <p:nvPr/>
          </p:nvSpPr>
          <p:spPr bwMode="auto">
            <a:xfrm>
              <a:off x="2547938" y="1884363"/>
              <a:ext cx="130175" cy="204788"/>
            </a:xfrm>
            <a:custGeom>
              <a:avLst/>
              <a:gdLst>
                <a:gd name="T0" fmla="*/ 190 w 199"/>
                <a:gd name="T1" fmla="*/ 201 h 315"/>
                <a:gd name="T2" fmla="*/ 157 w 199"/>
                <a:gd name="T3" fmla="*/ 201 h 315"/>
                <a:gd name="T4" fmla="*/ 124 w 199"/>
                <a:gd name="T5" fmla="*/ 234 h 315"/>
                <a:gd name="T6" fmla="*/ 124 w 199"/>
                <a:gd name="T7" fmla="*/ 23 h 315"/>
                <a:gd name="T8" fmla="*/ 100 w 199"/>
                <a:gd name="T9" fmla="*/ 0 h 315"/>
                <a:gd name="T10" fmla="*/ 76 w 199"/>
                <a:gd name="T11" fmla="*/ 23 h 315"/>
                <a:gd name="T12" fmla="*/ 76 w 199"/>
                <a:gd name="T13" fmla="*/ 234 h 315"/>
                <a:gd name="T14" fmla="*/ 43 w 199"/>
                <a:gd name="T15" fmla="*/ 201 h 315"/>
                <a:gd name="T16" fmla="*/ 10 w 199"/>
                <a:gd name="T17" fmla="*/ 201 h 315"/>
                <a:gd name="T18" fmla="*/ 10 w 199"/>
                <a:gd name="T19" fmla="*/ 234 h 315"/>
                <a:gd name="T20" fmla="*/ 83 w 199"/>
                <a:gd name="T21" fmla="*/ 308 h 315"/>
                <a:gd name="T22" fmla="*/ 85 w 199"/>
                <a:gd name="T23" fmla="*/ 309 h 315"/>
                <a:gd name="T24" fmla="*/ 85 w 199"/>
                <a:gd name="T25" fmla="*/ 310 h 315"/>
                <a:gd name="T26" fmla="*/ 87 w 199"/>
                <a:gd name="T27" fmla="*/ 311 h 315"/>
                <a:gd name="T28" fmla="*/ 87 w 199"/>
                <a:gd name="T29" fmla="*/ 311 h 315"/>
                <a:gd name="T30" fmla="*/ 89 w 199"/>
                <a:gd name="T31" fmla="*/ 312 h 315"/>
                <a:gd name="T32" fmla="*/ 89 w 199"/>
                <a:gd name="T33" fmla="*/ 312 h 315"/>
                <a:gd name="T34" fmla="*/ 91 w 199"/>
                <a:gd name="T35" fmla="*/ 313 h 315"/>
                <a:gd name="T36" fmla="*/ 91 w 199"/>
                <a:gd name="T37" fmla="*/ 313 h 315"/>
                <a:gd name="T38" fmla="*/ 93 w 199"/>
                <a:gd name="T39" fmla="*/ 314 h 315"/>
                <a:gd name="T40" fmla="*/ 93 w 199"/>
                <a:gd name="T41" fmla="*/ 314 h 315"/>
                <a:gd name="T42" fmla="*/ 95 w 199"/>
                <a:gd name="T43" fmla="*/ 314 h 315"/>
                <a:gd name="T44" fmla="*/ 96 w 199"/>
                <a:gd name="T45" fmla="*/ 314 h 315"/>
                <a:gd name="T46" fmla="*/ 98 w 199"/>
                <a:gd name="T47" fmla="*/ 315 h 315"/>
                <a:gd name="T48" fmla="*/ 100 w 199"/>
                <a:gd name="T49" fmla="*/ 315 h 315"/>
                <a:gd name="T50" fmla="*/ 100 w 199"/>
                <a:gd name="T51" fmla="*/ 315 h 315"/>
                <a:gd name="T52" fmla="*/ 102 w 199"/>
                <a:gd name="T53" fmla="*/ 315 h 315"/>
                <a:gd name="T54" fmla="*/ 104 w 199"/>
                <a:gd name="T55" fmla="*/ 314 h 315"/>
                <a:gd name="T56" fmla="*/ 105 w 199"/>
                <a:gd name="T57" fmla="*/ 314 h 315"/>
                <a:gd name="T58" fmla="*/ 107 w 199"/>
                <a:gd name="T59" fmla="*/ 314 h 315"/>
                <a:gd name="T60" fmla="*/ 107 w 199"/>
                <a:gd name="T61" fmla="*/ 314 h 315"/>
                <a:gd name="T62" fmla="*/ 109 w 199"/>
                <a:gd name="T63" fmla="*/ 313 h 315"/>
                <a:gd name="T64" fmla="*/ 109 w 199"/>
                <a:gd name="T65" fmla="*/ 313 h 315"/>
                <a:gd name="T66" fmla="*/ 111 w 199"/>
                <a:gd name="T67" fmla="*/ 312 h 315"/>
                <a:gd name="T68" fmla="*/ 111 w 199"/>
                <a:gd name="T69" fmla="*/ 312 h 315"/>
                <a:gd name="T70" fmla="*/ 113 w 199"/>
                <a:gd name="T71" fmla="*/ 311 h 315"/>
                <a:gd name="T72" fmla="*/ 113 w 199"/>
                <a:gd name="T73" fmla="*/ 311 h 315"/>
                <a:gd name="T74" fmla="*/ 115 w 199"/>
                <a:gd name="T75" fmla="*/ 310 h 315"/>
                <a:gd name="T76" fmla="*/ 115 w 199"/>
                <a:gd name="T77" fmla="*/ 309 h 315"/>
                <a:gd name="T78" fmla="*/ 117 w 199"/>
                <a:gd name="T79" fmla="*/ 308 h 315"/>
                <a:gd name="T80" fmla="*/ 190 w 199"/>
                <a:gd name="T81" fmla="*/ 234 h 315"/>
                <a:gd name="T82" fmla="*/ 190 w 199"/>
                <a:gd name="T83" fmla="*/ 201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315">
                  <a:moveTo>
                    <a:pt x="190" y="201"/>
                  </a:moveTo>
                  <a:cubicBezTo>
                    <a:pt x="181" y="191"/>
                    <a:pt x="166" y="191"/>
                    <a:pt x="157" y="201"/>
                  </a:cubicBezTo>
                  <a:cubicBezTo>
                    <a:pt x="124" y="234"/>
                    <a:pt x="124" y="234"/>
                    <a:pt x="124" y="234"/>
                  </a:cubicBezTo>
                  <a:cubicBezTo>
                    <a:pt x="124" y="23"/>
                    <a:pt x="124" y="23"/>
                    <a:pt x="124" y="23"/>
                  </a:cubicBezTo>
                  <a:cubicBezTo>
                    <a:pt x="124" y="10"/>
                    <a:pt x="113" y="0"/>
                    <a:pt x="100" y="0"/>
                  </a:cubicBezTo>
                  <a:cubicBezTo>
                    <a:pt x="87" y="0"/>
                    <a:pt x="76" y="10"/>
                    <a:pt x="76" y="23"/>
                  </a:cubicBezTo>
                  <a:cubicBezTo>
                    <a:pt x="76" y="234"/>
                    <a:pt x="76" y="234"/>
                    <a:pt x="76" y="234"/>
                  </a:cubicBezTo>
                  <a:cubicBezTo>
                    <a:pt x="43" y="201"/>
                    <a:pt x="43" y="201"/>
                    <a:pt x="43" y="201"/>
                  </a:cubicBezTo>
                  <a:cubicBezTo>
                    <a:pt x="34" y="191"/>
                    <a:pt x="19" y="191"/>
                    <a:pt x="10" y="201"/>
                  </a:cubicBezTo>
                  <a:cubicBezTo>
                    <a:pt x="0" y="210"/>
                    <a:pt x="0" y="225"/>
                    <a:pt x="10" y="234"/>
                  </a:cubicBezTo>
                  <a:cubicBezTo>
                    <a:pt x="83" y="308"/>
                    <a:pt x="83" y="308"/>
                    <a:pt x="83" y="308"/>
                  </a:cubicBezTo>
                  <a:cubicBezTo>
                    <a:pt x="84" y="308"/>
                    <a:pt x="84" y="309"/>
                    <a:pt x="85" y="309"/>
                  </a:cubicBezTo>
                  <a:cubicBezTo>
                    <a:pt x="85" y="310"/>
                    <a:pt x="85" y="310"/>
                    <a:pt x="85" y="310"/>
                  </a:cubicBezTo>
                  <a:cubicBezTo>
                    <a:pt x="86" y="310"/>
                    <a:pt x="86" y="310"/>
                    <a:pt x="87" y="311"/>
                  </a:cubicBezTo>
                  <a:cubicBezTo>
                    <a:pt x="87" y="311"/>
                    <a:pt x="87" y="311"/>
                    <a:pt x="87" y="311"/>
                  </a:cubicBezTo>
                  <a:cubicBezTo>
                    <a:pt x="88" y="311"/>
                    <a:pt x="88" y="312"/>
                    <a:pt x="89" y="312"/>
                  </a:cubicBezTo>
                  <a:cubicBezTo>
                    <a:pt x="89" y="312"/>
                    <a:pt x="89" y="312"/>
                    <a:pt x="89" y="312"/>
                  </a:cubicBezTo>
                  <a:cubicBezTo>
                    <a:pt x="90" y="312"/>
                    <a:pt x="90" y="313"/>
                    <a:pt x="91" y="313"/>
                  </a:cubicBezTo>
                  <a:cubicBezTo>
                    <a:pt x="91" y="313"/>
                    <a:pt x="91" y="313"/>
                    <a:pt x="91" y="313"/>
                  </a:cubicBezTo>
                  <a:cubicBezTo>
                    <a:pt x="92" y="313"/>
                    <a:pt x="92" y="313"/>
                    <a:pt x="93" y="314"/>
                  </a:cubicBezTo>
                  <a:cubicBezTo>
                    <a:pt x="93" y="314"/>
                    <a:pt x="93" y="314"/>
                    <a:pt x="93" y="314"/>
                  </a:cubicBezTo>
                  <a:cubicBezTo>
                    <a:pt x="94" y="314"/>
                    <a:pt x="95" y="314"/>
                    <a:pt x="95" y="314"/>
                  </a:cubicBezTo>
                  <a:cubicBezTo>
                    <a:pt x="96" y="314"/>
                    <a:pt x="96" y="314"/>
                    <a:pt x="96" y="314"/>
                  </a:cubicBezTo>
                  <a:cubicBezTo>
                    <a:pt x="96" y="314"/>
                    <a:pt x="97" y="314"/>
                    <a:pt x="98" y="315"/>
                  </a:cubicBezTo>
                  <a:cubicBezTo>
                    <a:pt x="98" y="315"/>
                    <a:pt x="99" y="315"/>
                    <a:pt x="100" y="315"/>
                  </a:cubicBezTo>
                  <a:cubicBezTo>
                    <a:pt x="100" y="315"/>
                    <a:pt x="100" y="315"/>
                    <a:pt x="100" y="315"/>
                  </a:cubicBezTo>
                  <a:cubicBezTo>
                    <a:pt x="101" y="315"/>
                    <a:pt x="101" y="315"/>
                    <a:pt x="102" y="315"/>
                  </a:cubicBezTo>
                  <a:cubicBezTo>
                    <a:pt x="103" y="314"/>
                    <a:pt x="103" y="314"/>
                    <a:pt x="104" y="314"/>
                  </a:cubicBezTo>
                  <a:cubicBezTo>
                    <a:pt x="105" y="314"/>
                    <a:pt x="105" y="314"/>
                    <a:pt x="105" y="314"/>
                  </a:cubicBezTo>
                  <a:cubicBezTo>
                    <a:pt x="105" y="314"/>
                    <a:pt x="106" y="314"/>
                    <a:pt x="107" y="314"/>
                  </a:cubicBezTo>
                  <a:cubicBezTo>
                    <a:pt x="107" y="314"/>
                    <a:pt x="107" y="314"/>
                    <a:pt x="107" y="314"/>
                  </a:cubicBezTo>
                  <a:cubicBezTo>
                    <a:pt x="107" y="313"/>
                    <a:pt x="108" y="313"/>
                    <a:pt x="109" y="313"/>
                  </a:cubicBezTo>
                  <a:cubicBezTo>
                    <a:pt x="109" y="313"/>
                    <a:pt x="109" y="313"/>
                    <a:pt x="109" y="313"/>
                  </a:cubicBezTo>
                  <a:cubicBezTo>
                    <a:pt x="110" y="313"/>
                    <a:pt x="110" y="312"/>
                    <a:pt x="111" y="312"/>
                  </a:cubicBezTo>
                  <a:cubicBezTo>
                    <a:pt x="111" y="312"/>
                    <a:pt x="111" y="312"/>
                    <a:pt x="111" y="312"/>
                  </a:cubicBezTo>
                  <a:cubicBezTo>
                    <a:pt x="112" y="312"/>
                    <a:pt x="112" y="311"/>
                    <a:pt x="113" y="311"/>
                  </a:cubicBezTo>
                  <a:cubicBezTo>
                    <a:pt x="113" y="311"/>
                    <a:pt x="113" y="311"/>
                    <a:pt x="113" y="311"/>
                  </a:cubicBezTo>
                  <a:cubicBezTo>
                    <a:pt x="114" y="310"/>
                    <a:pt x="114" y="310"/>
                    <a:pt x="115" y="310"/>
                  </a:cubicBezTo>
                  <a:cubicBezTo>
                    <a:pt x="115" y="309"/>
                    <a:pt x="115" y="309"/>
                    <a:pt x="115" y="309"/>
                  </a:cubicBezTo>
                  <a:cubicBezTo>
                    <a:pt x="116" y="309"/>
                    <a:pt x="116" y="308"/>
                    <a:pt x="117" y="308"/>
                  </a:cubicBezTo>
                  <a:cubicBezTo>
                    <a:pt x="190" y="234"/>
                    <a:pt x="190" y="234"/>
                    <a:pt x="190" y="234"/>
                  </a:cubicBezTo>
                  <a:cubicBezTo>
                    <a:pt x="199" y="225"/>
                    <a:pt x="199" y="210"/>
                    <a:pt x="190" y="20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nvGrpSpPr>
          <p:cNvPr id="104" name="Graphic 19">
            <a:extLst>
              <a:ext uri="{FF2B5EF4-FFF2-40B4-BE49-F238E27FC236}">
                <a16:creationId xmlns:a16="http://schemas.microsoft.com/office/drawing/2014/main" id="{DB7C9F9A-9515-1C48-87BF-5D950CFE12EF}"/>
              </a:ext>
            </a:extLst>
          </p:cNvPr>
          <p:cNvGrpSpPr/>
          <p:nvPr/>
        </p:nvGrpSpPr>
        <p:grpSpPr>
          <a:xfrm>
            <a:off x="5728159" y="2402762"/>
            <a:ext cx="637706" cy="560286"/>
            <a:chOff x="8364251" y="2632121"/>
            <a:chExt cx="400050" cy="351482"/>
          </a:xfrm>
          <a:solidFill>
            <a:schemeClr val="accent1"/>
          </a:solidFill>
        </p:grpSpPr>
        <p:sp>
          <p:nvSpPr>
            <p:cNvPr id="105" name="Freeform: Shape 22">
              <a:extLst>
                <a:ext uri="{FF2B5EF4-FFF2-40B4-BE49-F238E27FC236}">
                  <a16:creationId xmlns:a16="http://schemas.microsoft.com/office/drawing/2014/main" id="{D66F4421-9C0D-5C44-8533-F99EDB4401A7}"/>
                </a:ext>
              </a:extLst>
            </p:cNvPr>
            <p:cNvSpPr/>
            <p:nvPr/>
          </p:nvSpPr>
          <p:spPr>
            <a:xfrm>
              <a:off x="8419972" y="2856445"/>
              <a:ext cx="47625" cy="114300"/>
            </a:xfrm>
            <a:custGeom>
              <a:avLst/>
              <a:gdLst>
                <a:gd name="connsiteX0" fmla="*/ 53435 w 47625"/>
                <a:gd name="connsiteY0" fmla="*/ 121539 h 114300"/>
                <a:gd name="connsiteX1" fmla="*/ 0 w 47625"/>
                <a:gd name="connsiteY1" fmla="*/ 121539 h 114300"/>
                <a:gd name="connsiteX2" fmla="*/ 0 w 47625"/>
                <a:gd name="connsiteY2" fmla="*/ 9430 h 114300"/>
                <a:gd name="connsiteX3" fmla="*/ 9430 w 47625"/>
                <a:gd name="connsiteY3" fmla="*/ 0 h 114300"/>
                <a:gd name="connsiteX4" fmla="*/ 44006 w 47625"/>
                <a:gd name="connsiteY4" fmla="*/ 0 h 114300"/>
                <a:gd name="connsiteX5" fmla="*/ 53435 w 47625"/>
                <a:gd name="connsiteY5" fmla="*/ 9430 h 114300"/>
                <a:gd name="connsiteX6" fmla="*/ 53435 w 47625"/>
                <a:gd name="connsiteY6" fmla="*/ 1215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14300">
                  <a:moveTo>
                    <a:pt x="53435" y="121539"/>
                  </a:moveTo>
                  <a:lnTo>
                    <a:pt x="0" y="121539"/>
                  </a:lnTo>
                  <a:lnTo>
                    <a:pt x="0" y="9430"/>
                  </a:lnTo>
                  <a:cubicBezTo>
                    <a:pt x="0" y="4191"/>
                    <a:pt x="4191" y="0"/>
                    <a:pt x="9430" y="0"/>
                  </a:cubicBezTo>
                  <a:lnTo>
                    <a:pt x="44006" y="0"/>
                  </a:lnTo>
                  <a:cubicBezTo>
                    <a:pt x="49244" y="0"/>
                    <a:pt x="53435" y="4191"/>
                    <a:pt x="53435" y="9430"/>
                  </a:cubicBezTo>
                  <a:lnTo>
                    <a:pt x="53435" y="121539"/>
                  </a:lnTo>
                  <a:close/>
                </a:path>
              </a:pathLst>
            </a:custGeom>
            <a:solidFill>
              <a:srgbClr val="E3241B"/>
            </a:solidFill>
            <a:ln w="9525" cap="flat">
              <a:noFill/>
              <a:prstDash val="solid"/>
              <a:miter/>
            </a:ln>
          </p:spPr>
          <p:txBody>
            <a:bodyPr rtlCol="0" anchor="ctr"/>
            <a:lstStyle/>
            <a:p>
              <a:endParaRPr lang="en-US">
                <a:latin typeface="+mj-lt"/>
              </a:endParaRPr>
            </a:p>
          </p:txBody>
        </p:sp>
        <p:sp>
          <p:nvSpPr>
            <p:cNvPr id="106" name="Freeform: Shape 23">
              <a:extLst>
                <a:ext uri="{FF2B5EF4-FFF2-40B4-BE49-F238E27FC236}">
                  <a16:creationId xmlns:a16="http://schemas.microsoft.com/office/drawing/2014/main" id="{B9DA2C7E-009C-7C42-8735-DEDC496D7B87}"/>
                </a:ext>
              </a:extLst>
            </p:cNvPr>
            <p:cNvSpPr/>
            <p:nvPr/>
          </p:nvSpPr>
          <p:spPr>
            <a:xfrm>
              <a:off x="8504554" y="2812153"/>
              <a:ext cx="47625" cy="161925"/>
            </a:xfrm>
            <a:custGeom>
              <a:avLst/>
              <a:gdLst>
                <a:gd name="connsiteX0" fmla="*/ 53435 w 47625"/>
                <a:gd name="connsiteY0" fmla="*/ 165830 h 161925"/>
                <a:gd name="connsiteX1" fmla="*/ 0 w 47625"/>
                <a:gd name="connsiteY1" fmla="*/ 165830 h 161925"/>
                <a:gd name="connsiteX2" fmla="*/ 0 w 47625"/>
                <a:gd name="connsiteY2" fmla="*/ 9430 h 161925"/>
                <a:gd name="connsiteX3" fmla="*/ 9430 w 47625"/>
                <a:gd name="connsiteY3" fmla="*/ 0 h 161925"/>
                <a:gd name="connsiteX4" fmla="*/ 44005 w 47625"/>
                <a:gd name="connsiteY4" fmla="*/ 0 h 161925"/>
                <a:gd name="connsiteX5" fmla="*/ 53435 w 47625"/>
                <a:gd name="connsiteY5" fmla="*/ 9430 h 161925"/>
                <a:gd name="connsiteX6" fmla="*/ 53435 w 47625"/>
                <a:gd name="connsiteY6" fmla="*/ 165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61925">
                  <a:moveTo>
                    <a:pt x="53435" y="165830"/>
                  </a:moveTo>
                  <a:lnTo>
                    <a:pt x="0" y="165830"/>
                  </a:lnTo>
                  <a:lnTo>
                    <a:pt x="0" y="9430"/>
                  </a:lnTo>
                  <a:cubicBezTo>
                    <a:pt x="0" y="4191"/>
                    <a:pt x="4191" y="0"/>
                    <a:pt x="9430" y="0"/>
                  </a:cubicBezTo>
                  <a:lnTo>
                    <a:pt x="44005" y="0"/>
                  </a:lnTo>
                  <a:cubicBezTo>
                    <a:pt x="49244" y="0"/>
                    <a:pt x="53435" y="4191"/>
                    <a:pt x="53435" y="9430"/>
                  </a:cubicBezTo>
                  <a:lnTo>
                    <a:pt x="53435" y="165830"/>
                  </a:lnTo>
                  <a:close/>
                </a:path>
              </a:pathLst>
            </a:custGeom>
            <a:solidFill>
              <a:srgbClr val="FBAB2C"/>
            </a:solidFill>
            <a:ln w="9525" cap="flat">
              <a:noFill/>
              <a:prstDash val="solid"/>
              <a:miter/>
            </a:ln>
          </p:spPr>
          <p:txBody>
            <a:bodyPr rtlCol="0" anchor="ctr"/>
            <a:lstStyle/>
            <a:p>
              <a:endParaRPr lang="en-US">
                <a:latin typeface="+mj-lt"/>
              </a:endParaRPr>
            </a:p>
          </p:txBody>
        </p:sp>
        <p:sp>
          <p:nvSpPr>
            <p:cNvPr id="107" name="Freeform: Shape 24">
              <a:extLst>
                <a:ext uri="{FF2B5EF4-FFF2-40B4-BE49-F238E27FC236}">
                  <a16:creationId xmlns:a16="http://schemas.microsoft.com/office/drawing/2014/main" id="{53F5BAC3-D200-2445-92CB-751604C4A231}"/>
                </a:ext>
              </a:extLst>
            </p:cNvPr>
            <p:cNvSpPr/>
            <p:nvPr/>
          </p:nvSpPr>
          <p:spPr>
            <a:xfrm>
              <a:off x="8589231" y="2773958"/>
              <a:ext cx="47625" cy="200025"/>
            </a:xfrm>
            <a:custGeom>
              <a:avLst/>
              <a:gdLst>
                <a:gd name="connsiteX0" fmla="*/ 53435 w 47625"/>
                <a:gd name="connsiteY0" fmla="*/ 204025 h 200025"/>
                <a:gd name="connsiteX1" fmla="*/ 0 w 47625"/>
                <a:gd name="connsiteY1" fmla="*/ 204025 h 200025"/>
                <a:gd name="connsiteX2" fmla="*/ 0 w 47625"/>
                <a:gd name="connsiteY2" fmla="*/ 9430 h 200025"/>
                <a:gd name="connsiteX3" fmla="*/ 9430 w 47625"/>
                <a:gd name="connsiteY3" fmla="*/ 0 h 200025"/>
                <a:gd name="connsiteX4" fmla="*/ 44005 w 47625"/>
                <a:gd name="connsiteY4" fmla="*/ 0 h 200025"/>
                <a:gd name="connsiteX5" fmla="*/ 53435 w 47625"/>
                <a:gd name="connsiteY5" fmla="*/ 9430 h 200025"/>
                <a:gd name="connsiteX6" fmla="*/ 53435 w 47625"/>
                <a:gd name="connsiteY6" fmla="*/ 20402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00025">
                  <a:moveTo>
                    <a:pt x="53435" y="204025"/>
                  </a:moveTo>
                  <a:lnTo>
                    <a:pt x="0" y="204025"/>
                  </a:lnTo>
                  <a:lnTo>
                    <a:pt x="0" y="9430"/>
                  </a:lnTo>
                  <a:cubicBezTo>
                    <a:pt x="0" y="4191"/>
                    <a:pt x="4191" y="0"/>
                    <a:pt x="9430" y="0"/>
                  </a:cubicBezTo>
                  <a:lnTo>
                    <a:pt x="44005" y="0"/>
                  </a:lnTo>
                  <a:cubicBezTo>
                    <a:pt x="49244" y="0"/>
                    <a:pt x="53435" y="4191"/>
                    <a:pt x="53435" y="9430"/>
                  </a:cubicBezTo>
                  <a:lnTo>
                    <a:pt x="53435" y="204025"/>
                  </a:lnTo>
                  <a:close/>
                </a:path>
              </a:pathLst>
            </a:custGeom>
            <a:solidFill>
              <a:srgbClr val="74BF4B"/>
            </a:solidFill>
            <a:ln w="9525" cap="flat">
              <a:noFill/>
              <a:prstDash val="solid"/>
              <a:miter/>
            </a:ln>
          </p:spPr>
          <p:txBody>
            <a:bodyPr rtlCol="0" anchor="ctr"/>
            <a:lstStyle/>
            <a:p>
              <a:endParaRPr lang="en-US">
                <a:latin typeface="+mj-lt"/>
              </a:endParaRPr>
            </a:p>
          </p:txBody>
        </p:sp>
        <p:sp>
          <p:nvSpPr>
            <p:cNvPr id="108" name="Freeform: Shape 25">
              <a:extLst>
                <a:ext uri="{FF2B5EF4-FFF2-40B4-BE49-F238E27FC236}">
                  <a16:creationId xmlns:a16="http://schemas.microsoft.com/office/drawing/2014/main" id="{009E6190-39AF-B44E-BBEB-FC9046A14905}"/>
                </a:ext>
              </a:extLst>
            </p:cNvPr>
            <p:cNvSpPr/>
            <p:nvPr/>
          </p:nvSpPr>
          <p:spPr>
            <a:xfrm>
              <a:off x="8673814" y="2729000"/>
              <a:ext cx="47625" cy="247650"/>
            </a:xfrm>
            <a:custGeom>
              <a:avLst/>
              <a:gdLst>
                <a:gd name="connsiteX0" fmla="*/ 53435 w 47625"/>
                <a:gd name="connsiteY0" fmla="*/ 248984 h 247650"/>
                <a:gd name="connsiteX1" fmla="*/ 0 w 47625"/>
                <a:gd name="connsiteY1" fmla="*/ 248984 h 247650"/>
                <a:gd name="connsiteX2" fmla="*/ 0 w 47625"/>
                <a:gd name="connsiteY2" fmla="*/ 9430 h 247650"/>
                <a:gd name="connsiteX3" fmla="*/ 9430 w 47625"/>
                <a:gd name="connsiteY3" fmla="*/ 0 h 247650"/>
                <a:gd name="connsiteX4" fmla="*/ 44005 w 47625"/>
                <a:gd name="connsiteY4" fmla="*/ 0 h 247650"/>
                <a:gd name="connsiteX5" fmla="*/ 53435 w 47625"/>
                <a:gd name="connsiteY5" fmla="*/ 9430 h 247650"/>
                <a:gd name="connsiteX6" fmla="*/ 53435 w 47625"/>
                <a:gd name="connsiteY6" fmla="*/ 24898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247650">
                  <a:moveTo>
                    <a:pt x="53435" y="248984"/>
                  </a:moveTo>
                  <a:lnTo>
                    <a:pt x="0" y="248984"/>
                  </a:lnTo>
                  <a:lnTo>
                    <a:pt x="0" y="9430"/>
                  </a:lnTo>
                  <a:cubicBezTo>
                    <a:pt x="0" y="4191"/>
                    <a:pt x="4191" y="0"/>
                    <a:pt x="9430" y="0"/>
                  </a:cubicBezTo>
                  <a:lnTo>
                    <a:pt x="44005" y="0"/>
                  </a:lnTo>
                  <a:cubicBezTo>
                    <a:pt x="49244" y="0"/>
                    <a:pt x="53435" y="4191"/>
                    <a:pt x="53435" y="9430"/>
                  </a:cubicBezTo>
                  <a:lnTo>
                    <a:pt x="53435" y="248984"/>
                  </a:lnTo>
                  <a:close/>
                </a:path>
              </a:pathLst>
            </a:custGeom>
            <a:solidFill>
              <a:srgbClr val="00BCEB"/>
            </a:solidFill>
            <a:ln w="9525" cap="flat">
              <a:noFill/>
              <a:prstDash val="solid"/>
              <a:miter/>
            </a:ln>
          </p:spPr>
          <p:txBody>
            <a:bodyPr rtlCol="0" anchor="ctr"/>
            <a:lstStyle/>
            <a:p>
              <a:endParaRPr lang="en-US">
                <a:latin typeface="+mj-lt"/>
              </a:endParaRPr>
            </a:p>
          </p:txBody>
        </p:sp>
        <p:sp>
          <p:nvSpPr>
            <p:cNvPr id="109" name="Freeform: Shape 26">
              <a:extLst>
                <a:ext uri="{FF2B5EF4-FFF2-40B4-BE49-F238E27FC236}">
                  <a16:creationId xmlns:a16="http://schemas.microsoft.com/office/drawing/2014/main" id="{05B36780-226E-CB49-B088-0BD6870EFF1D}"/>
                </a:ext>
              </a:extLst>
            </p:cNvPr>
            <p:cNvSpPr/>
            <p:nvPr/>
          </p:nvSpPr>
          <p:spPr>
            <a:xfrm>
              <a:off x="8414588" y="2640891"/>
              <a:ext cx="304800" cy="180975"/>
            </a:xfrm>
            <a:custGeom>
              <a:avLst/>
              <a:gdLst>
                <a:gd name="connsiteX0" fmla="*/ 303612 w 304800"/>
                <a:gd name="connsiteY0" fmla="*/ 16385 h 180975"/>
                <a:gd name="connsiteX1" fmla="*/ 305802 w 304800"/>
                <a:gd name="connsiteY1" fmla="*/ 2860 h 180975"/>
                <a:gd name="connsiteX2" fmla="*/ 294658 w 304800"/>
                <a:gd name="connsiteY2" fmla="*/ 1241 h 180975"/>
                <a:gd name="connsiteX3" fmla="*/ 4431 w 304800"/>
                <a:gd name="connsiteY3" fmla="*/ 167547 h 180975"/>
                <a:gd name="connsiteX4" fmla="*/ 1193 w 304800"/>
                <a:gd name="connsiteY4" fmla="*/ 179549 h 180975"/>
                <a:gd name="connsiteX5" fmla="*/ 13194 w 304800"/>
                <a:gd name="connsiteY5" fmla="*/ 182787 h 180975"/>
                <a:gd name="connsiteX6" fmla="*/ 303612 w 304800"/>
                <a:gd name="connsiteY6" fmla="*/ 1638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3612" y="16385"/>
                  </a:moveTo>
                  <a:cubicBezTo>
                    <a:pt x="308374" y="13623"/>
                    <a:pt x="309612" y="7241"/>
                    <a:pt x="305802" y="2860"/>
                  </a:cubicBezTo>
                  <a:cubicBezTo>
                    <a:pt x="303040" y="-283"/>
                    <a:pt x="298278" y="-855"/>
                    <a:pt x="294658" y="1241"/>
                  </a:cubicBezTo>
                  <a:lnTo>
                    <a:pt x="4431" y="167547"/>
                  </a:lnTo>
                  <a:cubicBezTo>
                    <a:pt x="240" y="169928"/>
                    <a:pt x="-1284" y="175358"/>
                    <a:pt x="1193" y="179549"/>
                  </a:cubicBezTo>
                  <a:cubicBezTo>
                    <a:pt x="3574" y="183740"/>
                    <a:pt x="9003" y="185264"/>
                    <a:pt x="13194" y="182787"/>
                  </a:cubicBezTo>
                  <a:lnTo>
                    <a:pt x="303612" y="16385"/>
                  </a:lnTo>
                  <a:close/>
                </a:path>
              </a:pathLst>
            </a:custGeom>
            <a:solidFill>
              <a:schemeClr val="bg1"/>
            </a:solidFill>
            <a:ln w="9525" cap="flat">
              <a:noFill/>
              <a:prstDash val="solid"/>
              <a:miter/>
            </a:ln>
          </p:spPr>
          <p:txBody>
            <a:bodyPr rtlCol="0" anchor="ctr"/>
            <a:lstStyle/>
            <a:p>
              <a:endParaRPr lang="en-US">
                <a:latin typeface="+mj-lt"/>
              </a:endParaRPr>
            </a:p>
          </p:txBody>
        </p:sp>
        <p:sp>
          <p:nvSpPr>
            <p:cNvPr id="110" name="Freeform: Shape 27">
              <a:extLst>
                <a:ext uri="{FF2B5EF4-FFF2-40B4-BE49-F238E27FC236}">
                  <a16:creationId xmlns:a16="http://schemas.microsoft.com/office/drawing/2014/main" id="{6B7FAA5D-0F88-CE4A-A3F0-CE8A21878959}"/>
                </a:ext>
              </a:extLst>
            </p:cNvPr>
            <p:cNvSpPr/>
            <p:nvPr/>
          </p:nvSpPr>
          <p:spPr>
            <a:xfrm>
              <a:off x="8672565" y="2632121"/>
              <a:ext cx="47625" cy="19050"/>
            </a:xfrm>
            <a:custGeom>
              <a:avLst/>
              <a:gdLst>
                <a:gd name="connsiteX0" fmla="*/ 48873 w 47625"/>
                <a:gd name="connsiteY0" fmla="*/ 13154 h 19050"/>
                <a:gd name="connsiteX1" fmla="*/ 49730 w 47625"/>
                <a:gd name="connsiteY1" fmla="*/ 19822 h 19050"/>
                <a:gd name="connsiteX2" fmla="*/ 38872 w 47625"/>
                <a:gd name="connsiteY2" fmla="*/ 26013 h 19050"/>
                <a:gd name="connsiteX3" fmla="*/ 6487 w 47625"/>
                <a:gd name="connsiteY3" fmla="*/ 17250 h 19050"/>
                <a:gd name="connsiteX4" fmla="*/ 296 w 47625"/>
                <a:gd name="connsiteY4" fmla="*/ 6487 h 19050"/>
                <a:gd name="connsiteX5" fmla="*/ 11154 w 47625"/>
                <a:gd name="connsiteY5" fmla="*/ 296 h 19050"/>
                <a:gd name="connsiteX6" fmla="*/ 43539 w 47625"/>
                <a:gd name="connsiteY6" fmla="*/ 9059 h 19050"/>
                <a:gd name="connsiteX7" fmla="*/ 48873 w 47625"/>
                <a:gd name="connsiteY7" fmla="*/ 13154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19050">
                  <a:moveTo>
                    <a:pt x="48873" y="13154"/>
                  </a:moveTo>
                  <a:cubicBezTo>
                    <a:pt x="50016" y="15155"/>
                    <a:pt x="50397" y="17536"/>
                    <a:pt x="49730" y="19822"/>
                  </a:cubicBezTo>
                  <a:cubicBezTo>
                    <a:pt x="48492" y="24489"/>
                    <a:pt x="43635" y="27347"/>
                    <a:pt x="38872" y="26013"/>
                  </a:cubicBezTo>
                  <a:lnTo>
                    <a:pt x="6487" y="17250"/>
                  </a:lnTo>
                  <a:cubicBezTo>
                    <a:pt x="1820" y="16012"/>
                    <a:pt x="-942" y="11154"/>
                    <a:pt x="296" y="6487"/>
                  </a:cubicBezTo>
                  <a:cubicBezTo>
                    <a:pt x="1534" y="1820"/>
                    <a:pt x="6392" y="-943"/>
                    <a:pt x="11154" y="296"/>
                  </a:cubicBezTo>
                  <a:lnTo>
                    <a:pt x="43539" y="9059"/>
                  </a:lnTo>
                  <a:cubicBezTo>
                    <a:pt x="45920" y="9630"/>
                    <a:pt x="47825" y="11154"/>
                    <a:pt x="48873" y="13154"/>
                  </a:cubicBezTo>
                  <a:close/>
                </a:path>
              </a:pathLst>
            </a:custGeom>
            <a:solidFill>
              <a:schemeClr val="bg1"/>
            </a:solidFill>
            <a:ln w="9525" cap="flat">
              <a:noFill/>
              <a:prstDash val="solid"/>
              <a:miter/>
            </a:ln>
          </p:spPr>
          <p:txBody>
            <a:bodyPr rtlCol="0" anchor="ctr"/>
            <a:lstStyle/>
            <a:p>
              <a:endParaRPr lang="en-US">
                <a:latin typeface="+mj-lt"/>
              </a:endParaRPr>
            </a:p>
          </p:txBody>
        </p:sp>
        <p:sp>
          <p:nvSpPr>
            <p:cNvPr id="111" name="Freeform: Shape 28">
              <a:extLst>
                <a:ext uri="{FF2B5EF4-FFF2-40B4-BE49-F238E27FC236}">
                  <a16:creationId xmlns:a16="http://schemas.microsoft.com/office/drawing/2014/main" id="{F017D451-6F19-694A-A745-217378ADE629}"/>
                </a:ext>
              </a:extLst>
            </p:cNvPr>
            <p:cNvSpPr/>
            <p:nvPr/>
          </p:nvSpPr>
          <p:spPr>
            <a:xfrm>
              <a:off x="8696154" y="2640756"/>
              <a:ext cx="19050" cy="47625"/>
            </a:xfrm>
            <a:custGeom>
              <a:avLst/>
              <a:gdLst>
                <a:gd name="connsiteX0" fmla="*/ 25284 w 19050"/>
                <a:gd name="connsiteY0" fmla="*/ 4520 h 47625"/>
                <a:gd name="connsiteX1" fmla="*/ 26141 w 19050"/>
                <a:gd name="connsiteY1" fmla="*/ 11187 h 47625"/>
                <a:gd name="connsiteX2" fmla="*/ 17378 w 19050"/>
                <a:gd name="connsiteY2" fmla="*/ 43572 h 47625"/>
                <a:gd name="connsiteX3" fmla="*/ 6520 w 19050"/>
                <a:gd name="connsiteY3" fmla="*/ 49763 h 47625"/>
                <a:gd name="connsiteX4" fmla="*/ 329 w 19050"/>
                <a:gd name="connsiteY4" fmla="*/ 38905 h 47625"/>
                <a:gd name="connsiteX5" fmla="*/ 9092 w 19050"/>
                <a:gd name="connsiteY5" fmla="*/ 6520 h 47625"/>
                <a:gd name="connsiteX6" fmla="*/ 19950 w 19050"/>
                <a:gd name="connsiteY6" fmla="*/ 329 h 47625"/>
                <a:gd name="connsiteX7" fmla="*/ 25284 w 19050"/>
                <a:gd name="connsiteY7" fmla="*/ 452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47625">
                  <a:moveTo>
                    <a:pt x="25284" y="4520"/>
                  </a:moveTo>
                  <a:cubicBezTo>
                    <a:pt x="26427" y="6520"/>
                    <a:pt x="26808" y="8901"/>
                    <a:pt x="26141" y="11187"/>
                  </a:cubicBezTo>
                  <a:lnTo>
                    <a:pt x="17378" y="43572"/>
                  </a:lnTo>
                  <a:cubicBezTo>
                    <a:pt x="16140" y="48239"/>
                    <a:pt x="11282" y="51002"/>
                    <a:pt x="6520" y="49763"/>
                  </a:cubicBezTo>
                  <a:cubicBezTo>
                    <a:pt x="1853" y="48525"/>
                    <a:pt x="-1005" y="43667"/>
                    <a:pt x="329" y="38905"/>
                  </a:cubicBezTo>
                  <a:lnTo>
                    <a:pt x="9092" y="6520"/>
                  </a:lnTo>
                  <a:cubicBezTo>
                    <a:pt x="10330" y="1853"/>
                    <a:pt x="15188" y="-1005"/>
                    <a:pt x="19950" y="329"/>
                  </a:cubicBezTo>
                  <a:cubicBezTo>
                    <a:pt x="22331" y="995"/>
                    <a:pt x="24236" y="2519"/>
                    <a:pt x="25284" y="4520"/>
                  </a:cubicBezTo>
                  <a:close/>
                </a:path>
              </a:pathLst>
            </a:custGeom>
            <a:solidFill>
              <a:schemeClr val="bg1"/>
            </a:solidFill>
            <a:ln w="9525" cap="flat">
              <a:noFill/>
              <a:prstDash val="solid"/>
              <a:miter/>
            </a:ln>
          </p:spPr>
          <p:txBody>
            <a:bodyPr rtlCol="0" anchor="ctr"/>
            <a:lstStyle/>
            <a:p>
              <a:endParaRPr lang="en-US">
                <a:latin typeface="+mj-lt"/>
              </a:endParaRPr>
            </a:p>
          </p:txBody>
        </p:sp>
        <p:sp>
          <p:nvSpPr>
            <p:cNvPr id="112" name="Freeform: Shape 29">
              <a:extLst>
                <a:ext uri="{FF2B5EF4-FFF2-40B4-BE49-F238E27FC236}">
                  <a16:creationId xmlns:a16="http://schemas.microsoft.com/office/drawing/2014/main" id="{D0496A9E-12C5-6F4C-A2B1-267CFFB1EAB6}"/>
                </a:ext>
              </a:extLst>
            </p:cNvPr>
            <p:cNvSpPr/>
            <p:nvPr/>
          </p:nvSpPr>
          <p:spPr>
            <a:xfrm>
              <a:off x="8364251" y="2688328"/>
              <a:ext cx="400050" cy="295275"/>
            </a:xfrm>
            <a:custGeom>
              <a:avLst/>
              <a:gdLst>
                <a:gd name="connsiteX0" fmla="*/ 399860 w 400050"/>
                <a:gd name="connsiteY0" fmla="*/ 298323 h 295275"/>
                <a:gd name="connsiteX1" fmla="*/ 8668 w 400050"/>
                <a:gd name="connsiteY1" fmla="*/ 298323 h 295275"/>
                <a:gd name="connsiteX2" fmla="*/ 0 w 400050"/>
                <a:gd name="connsiteY2" fmla="*/ 289655 h 295275"/>
                <a:gd name="connsiteX3" fmla="*/ 0 w 400050"/>
                <a:gd name="connsiteY3" fmla="*/ 8668 h 295275"/>
                <a:gd name="connsiteX4" fmla="*/ 8668 w 400050"/>
                <a:gd name="connsiteY4" fmla="*/ 0 h 295275"/>
                <a:gd name="connsiteX5" fmla="*/ 17335 w 400050"/>
                <a:gd name="connsiteY5" fmla="*/ 8668 h 295275"/>
                <a:gd name="connsiteX6" fmla="*/ 17335 w 400050"/>
                <a:gd name="connsiteY6" fmla="*/ 280987 h 295275"/>
                <a:gd name="connsiteX7" fmla="*/ 399860 w 400050"/>
                <a:gd name="connsiteY7" fmla="*/ 280987 h 295275"/>
                <a:gd name="connsiteX8" fmla="*/ 408527 w 400050"/>
                <a:gd name="connsiteY8" fmla="*/ 289655 h 295275"/>
                <a:gd name="connsiteX9" fmla="*/ 399860 w 400050"/>
                <a:gd name="connsiteY9" fmla="*/ 29832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295275">
                  <a:moveTo>
                    <a:pt x="399860" y="298323"/>
                  </a:moveTo>
                  <a:lnTo>
                    <a:pt x="8668" y="298323"/>
                  </a:lnTo>
                  <a:cubicBezTo>
                    <a:pt x="3905" y="298323"/>
                    <a:pt x="0" y="294418"/>
                    <a:pt x="0" y="289655"/>
                  </a:cubicBezTo>
                  <a:lnTo>
                    <a:pt x="0" y="8668"/>
                  </a:lnTo>
                  <a:cubicBezTo>
                    <a:pt x="0" y="3905"/>
                    <a:pt x="3905" y="0"/>
                    <a:pt x="8668" y="0"/>
                  </a:cubicBezTo>
                  <a:cubicBezTo>
                    <a:pt x="13430" y="0"/>
                    <a:pt x="17335" y="3905"/>
                    <a:pt x="17335" y="8668"/>
                  </a:cubicBezTo>
                  <a:lnTo>
                    <a:pt x="17335" y="280987"/>
                  </a:lnTo>
                  <a:lnTo>
                    <a:pt x="399860" y="280987"/>
                  </a:lnTo>
                  <a:cubicBezTo>
                    <a:pt x="404622" y="280987"/>
                    <a:pt x="408527" y="284893"/>
                    <a:pt x="408527" y="289655"/>
                  </a:cubicBezTo>
                  <a:cubicBezTo>
                    <a:pt x="408527" y="294418"/>
                    <a:pt x="404717" y="298323"/>
                    <a:pt x="399860" y="298323"/>
                  </a:cubicBezTo>
                  <a:close/>
                </a:path>
              </a:pathLst>
            </a:custGeom>
            <a:solidFill>
              <a:schemeClr val="bg1"/>
            </a:solidFill>
            <a:ln w="9525" cap="flat">
              <a:noFill/>
              <a:prstDash val="solid"/>
              <a:miter/>
            </a:ln>
          </p:spPr>
          <p:txBody>
            <a:bodyPr rtlCol="0" anchor="ctr"/>
            <a:lstStyle/>
            <a:p>
              <a:endParaRPr lang="en-US">
                <a:latin typeface="+mj-lt"/>
              </a:endParaRPr>
            </a:p>
          </p:txBody>
        </p:sp>
      </p:grpSp>
      <p:sp>
        <p:nvSpPr>
          <p:cNvPr id="115" name="Striped Right Arrow 114">
            <a:extLst>
              <a:ext uri="{FF2B5EF4-FFF2-40B4-BE49-F238E27FC236}">
                <a16:creationId xmlns:a16="http://schemas.microsoft.com/office/drawing/2014/main" id="{D8336CE9-5C76-1B4C-8AD3-9E8DBEF65AF2}"/>
              </a:ext>
            </a:extLst>
          </p:cNvPr>
          <p:cNvSpPr/>
          <p:nvPr/>
        </p:nvSpPr>
        <p:spPr>
          <a:xfrm>
            <a:off x="1231205" y="2578103"/>
            <a:ext cx="673674" cy="338455"/>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latin typeface="+mj-lt"/>
            </a:endParaRPr>
          </a:p>
        </p:txBody>
      </p:sp>
      <p:sp>
        <p:nvSpPr>
          <p:cNvPr id="116" name="Striped Right Arrow 115">
            <a:extLst>
              <a:ext uri="{FF2B5EF4-FFF2-40B4-BE49-F238E27FC236}">
                <a16:creationId xmlns:a16="http://schemas.microsoft.com/office/drawing/2014/main" id="{0EA2B679-2773-1040-9405-776E7A27E726}"/>
              </a:ext>
            </a:extLst>
          </p:cNvPr>
          <p:cNvSpPr/>
          <p:nvPr/>
        </p:nvSpPr>
        <p:spPr>
          <a:xfrm>
            <a:off x="4971606" y="2533467"/>
            <a:ext cx="673674" cy="338455"/>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latin typeface="+mj-lt"/>
            </a:endParaRPr>
          </a:p>
        </p:txBody>
      </p:sp>
      <p:sp>
        <p:nvSpPr>
          <p:cNvPr id="117" name="Striped Right Arrow 116">
            <a:extLst>
              <a:ext uri="{FF2B5EF4-FFF2-40B4-BE49-F238E27FC236}">
                <a16:creationId xmlns:a16="http://schemas.microsoft.com/office/drawing/2014/main" id="{E82C8CB1-4129-484E-ACE9-908865E58DB7}"/>
              </a:ext>
            </a:extLst>
          </p:cNvPr>
          <p:cNvSpPr/>
          <p:nvPr/>
        </p:nvSpPr>
        <p:spPr>
          <a:xfrm>
            <a:off x="3160595" y="2536001"/>
            <a:ext cx="673674" cy="338455"/>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latin typeface="+mj-lt"/>
            </a:endParaRPr>
          </a:p>
        </p:txBody>
      </p:sp>
      <p:sp>
        <p:nvSpPr>
          <p:cNvPr id="118" name="Striped Right Arrow 117">
            <a:extLst>
              <a:ext uri="{FF2B5EF4-FFF2-40B4-BE49-F238E27FC236}">
                <a16:creationId xmlns:a16="http://schemas.microsoft.com/office/drawing/2014/main" id="{B8296F25-5B57-3C45-98A4-01EB1EF3F9C1}"/>
              </a:ext>
            </a:extLst>
          </p:cNvPr>
          <p:cNvSpPr/>
          <p:nvPr/>
        </p:nvSpPr>
        <p:spPr>
          <a:xfrm>
            <a:off x="6585226" y="2558477"/>
            <a:ext cx="673674" cy="338455"/>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latin typeface="+mj-lt"/>
            </a:endParaRPr>
          </a:p>
        </p:txBody>
      </p:sp>
      <p:sp>
        <p:nvSpPr>
          <p:cNvPr id="119" name="TextBox 118">
            <a:extLst>
              <a:ext uri="{FF2B5EF4-FFF2-40B4-BE49-F238E27FC236}">
                <a16:creationId xmlns:a16="http://schemas.microsoft.com/office/drawing/2014/main" id="{B7063FA7-9BE1-D040-AB83-F7B19B589E06}"/>
              </a:ext>
            </a:extLst>
          </p:cNvPr>
          <p:cNvSpPr txBox="1"/>
          <p:nvPr/>
        </p:nvSpPr>
        <p:spPr>
          <a:xfrm>
            <a:off x="3931171" y="821816"/>
            <a:ext cx="1165704" cy="369332"/>
          </a:xfrm>
          <a:prstGeom prst="rect">
            <a:avLst/>
          </a:prstGeom>
          <a:noFill/>
        </p:spPr>
        <p:txBody>
          <a:bodyPr wrap="none" rtlCol="0">
            <a:spAutoFit/>
          </a:bodyPr>
          <a:lstStyle/>
          <a:p>
            <a:r>
              <a:rPr lang="en-US" dirty="0">
                <a:solidFill>
                  <a:schemeClr val="bg2"/>
                </a:solidFill>
                <a:latin typeface="+mj-lt"/>
              </a:rPr>
              <a:t>Personas</a:t>
            </a:r>
          </a:p>
        </p:txBody>
      </p:sp>
      <p:sp>
        <p:nvSpPr>
          <p:cNvPr id="120" name="TextBox 119">
            <a:extLst>
              <a:ext uri="{FF2B5EF4-FFF2-40B4-BE49-F238E27FC236}">
                <a16:creationId xmlns:a16="http://schemas.microsoft.com/office/drawing/2014/main" id="{0525FB67-6F4C-074F-BB67-20F82BC84B00}"/>
              </a:ext>
            </a:extLst>
          </p:cNvPr>
          <p:cNvSpPr txBox="1"/>
          <p:nvPr/>
        </p:nvSpPr>
        <p:spPr>
          <a:xfrm>
            <a:off x="19175" y="3547490"/>
            <a:ext cx="1843774" cy="830997"/>
          </a:xfrm>
          <a:prstGeom prst="rect">
            <a:avLst/>
          </a:prstGeom>
          <a:noFill/>
        </p:spPr>
        <p:txBody>
          <a:bodyPr wrap="none" rtlCol="0">
            <a:spAutoFit/>
          </a:bodyPr>
          <a:lstStyle/>
          <a:p>
            <a:pPr marL="285743" indent="-285743">
              <a:buFont typeface="Arial" panose="020B0604020202020204" pitchFamily="34" charset="0"/>
              <a:buChar char="•"/>
            </a:pPr>
            <a:r>
              <a:rPr lang="en-US" sz="1200">
                <a:solidFill>
                  <a:schemeClr val="bg2"/>
                </a:solidFill>
                <a:latin typeface="+mj-lt"/>
              </a:rPr>
              <a:t>Abandoned Rate</a:t>
            </a:r>
          </a:p>
          <a:p>
            <a:pPr marL="285743" indent="-285743">
              <a:buFont typeface="Arial" panose="020B0604020202020204" pitchFamily="34" charset="0"/>
              <a:buChar char="•"/>
            </a:pPr>
            <a:r>
              <a:rPr lang="en-US" sz="1200">
                <a:solidFill>
                  <a:schemeClr val="bg2"/>
                </a:solidFill>
                <a:latin typeface="+mj-lt"/>
              </a:rPr>
              <a:t>Agent Performance</a:t>
            </a:r>
          </a:p>
          <a:p>
            <a:pPr marL="285743" indent="-285743">
              <a:buFont typeface="Arial" panose="020B0604020202020204" pitchFamily="34" charset="0"/>
              <a:buChar char="•"/>
            </a:pPr>
            <a:r>
              <a:rPr lang="en-US" sz="1200">
                <a:solidFill>
                  <a:schemeClr val="bg2"/>
                </a:solidFill>
                <a:latin typeface="+mj-lt"/>
              </a:rPr>
              <a:t>Answering Speed</a:t>
            </a:r>
          </a:p>
          <a:p>
            <a:pPr marL="285743" indent="-285743">
              <a:buFont typeface="Arial" panose="020B0604020202020204" pitchFamily="34" charset="0"/>
              <a:buChar char="•"/>
            </a:pPr>
            <a:r>
              <a:rPr lang="en-US" sz="1200">
                <a:solidFill>
                  <a:schemeClr val="bg2"/>
                </a:solidFill>
                <a:latin typeface="+mj-lt"/>
              </a:rPr>
              <a:t>Calls Waiting</a:t>
            </a:r>
          </a:p>
        </p:txBody>
      </p:sp>
      <p:sp>
        <p:nvSpPr>
          <p:cNvPr id="121" name="TextBox 120">
            <a:extLst>
              <a:ext uri="{FF2B5EF4-FFF2-40B4-BE49-F238E27FC236}">
                <a16:creationId xmlns:a16="http://schemas.microsoft.com/office/drawing/2014/main" id="{78A6C9C9-A7EB-4540-BA9A-251D74B0567C}"/>
              </a:ext>
            </a:extLst>
          </p:cNvPr>
          <p:cNvSpPr txBox="1"/>
          <p:nvPr/>
        </p:nvSpPr>
        <p:spPr>
          <a:xfrm>
            <a:off x="2071595" y="3596306"/>
            <a:ext cx="1470274" cy="1200329"/>
          </a:xfrm>
          <a:prstGeom prst="rect">
            <a:avLst/>
          </a:prstGeom>
          <a:noFill/>
        </p:spPr>
        <p:txBody>
          <a:bodyPr wrap="none" rtlCol="0">
            <a:spAutoFit/>
          </a:bodyPr>
          <a:lstStyle/>
          <a:p>
            <a:pPr marL="285743" indent="-285743">
              <a:buFont typeface="Arial" panose="020B0604020202020204" pitchFamily="34" charset="0"/>
              <a:buChar char="•"/>
            </a:pPr>
            <a:r>
              <a:rPr lang="en-US" sz="1200" dirty="0">
                <a:solidFill>
                  <a:schemeClr val="bg2"/>
                </a:solidFill>
                <a:latin typeface="+mj-lt"/>
              </a:rPr>
              <a:t>CSR</a:t>
            </a:r>
          </a:p>
          <a:p>
            <a:pPr marL="285743" indent="-285743">
              <a:buFont typeface="Arial" panose="020B0604020202020204" pitchFamily="34" charset="0"/>
              <a:buChar char="•"/>
            </a:pPr>
            <a:r>
              <a:rPr lang="en-US" sz="1200" dirty="0">
                <a:solidFill>
                  <a:schemeClr val="bg2"/>
                </a:solidFill>
                <a:latin typeface="+mj-lt"/>
              </a:rPr>
              <a:t>ASR</a:t>
            </a:r>
          </a:p>
          <a:p>
            <a:pPr marL="285743" indent="-285743">
              <a:buFont typeface="Arial" panose="020B0604020202020204" pitchFamily="34" charset="0"/>
              <a:buChar char="•"/>
            </a:pPr>
            <a:r>
              <a:rPr lang="en-US" sz="1200" dirty="0">
                <a:solidFill>
                  <a:schemeClr val="bg2"/>
                </a:solidFill>
                <a:latin typeface="+mj-lt"/>
              </a:rPr>
              <a:t>CAR</a:t>
            </a:r>
          </a:p>
          <a:p>
            <a:pPr marL="285743" indent="-285743">
              <a:buFont typeface="Arial" panose="020B0604020202020204" pitchFamily="34" charset="0"/>
              <a:buChar char="•"/>
            </a:pPr>
            <a:r>
              <a:rPr lang="en-US" sz="1200" dirty="0">
                <a:solidFill>
                  <a:schemeClr val="bg2"/>
                </a:solidFill>
                <a:latin typeface="+mj-lt"/>
              </a:rPr>
              <a:t>AAR</a:t>
            </a:r>
          </a:p>
          <a:p>
            <a:pPr marL="285743" indent="-285743">
              <a:buFont typeface="Arial" panose="020B0604020202020204" pitchFamily="34" charset="0"/>
              <a:buChar char="•"/>
            </a:pPr>
            <a:r>
              <a:rPr lang="en-US" sz="1200" dirty="0">
                <a:solidFill>
                  <a:schemeClr val="bg2"/>
                </a:solidFill>
                <a:latin typeface="+mj-lt"/>
              </a:rPr>
              <a:t>Queue</a:t>
            </a:r>
          </a:p>
          <a:p>
            <a:r>
              <a:rPr lang="en-US" sz="1200" dirty="0">
                <a:solidFill>
                  <a:schemeClr val="bg2"/>
                </a:solidFill>
                <a:latin typeface="+mj-lt"/>
              </a:rPr>
              <a:t>Fields &amp; Measures</a:t>
            </a:r>
          </a:p>
        </p:txBody>
      </p:sp>
      <p:sp>
        <p:nvSpPr>
          <p:cNvPr id="122" name="TextBox 121">
            <a:extLst>
              <a:ext uri="{FF2B5EF4-FFF2-40B4-BE49-F238E27FC236}">
                <a16:creationId xmlns:a16="http://schemas.microsoft.com/office/drawing/2014/main" id="{043CAABF-7593-DF45-BA5D-6FD7A63D9740}"/>
              </a:ext>
            </a:extLst>
          </p:cNvPr>
          <p:cNvSpPr txBox="1"/>
          <p:nvPr/>
        </p:nvSpPr>
        <p:spPr>
          <a:xfrm>
            <a:off x="3940087" y="3650780"/>
            <a:ext cx="1091966" cy="1015663"/>
          </a:xfrm>
          <a:prstGeom prst="rect">
            <a:avLst/>
          </a:prstGeom>
          <a:noFill/>
        </p:spPr>
        <p:txBody>
          <a:bodyPr wrap="none" rtlCol="0">
            <a:spAutoFit/>
          </a:bodyPr>
          <a:lstStyle/>
          <a:p>
            <a:pPr marL="171446" indent="-171446">
              <a:buFont typeface="Arial" panose="020B0604020202020204" pitchFamily="34" charset="0"/>
              <a:buChar char="•"/>
            </a:pPr>
            <a:r>
              <a:rPr lang="en-US" sz="1200" dirty="0">
                <a:solidFill>
                  <a:schemeClr val="bg2"/>
                </a:solidFill>
                <a:latin typeface="+mj-lt"/>
              </a:rPr>
              <a:t>Slicing</a:t>
            </a:r>
          </a:p>
          <a:p>
            <a:pPr marL="171446" indent="-171446">
              <a:buFont typeface="Arial" panose="020B0604020202020204" pitchFamily="34" charset="0"/>
              <a:buChar char="•"/>
            </a:pPr>
            <a:r>
              <a:rPr lang="en-US" sz="1200" dirty="0">
                <a:solidFill>
                  <a:schemeClr val="bg2"/>
                </a:solidFill>
                <a:latin typeface="+mj-lt"/>
              </a:rPr>
              <a:t>Sampling</a:t>
            </a:r>
          </a:p>
          <a:p>
            <a:pPr marL="171446" indent="-171446">
              <a:buFont typeface="Arial" panose="020B0604020202020204" pitchFamily="34" charset="0"/>
              <a:buChar char="•"/>
            </a:pPr>
            <a:r>
              <a:rPr lang="en-US" sz="1200" dirty="0">
                <a:solidFill>
                  <a:schemeClr val="bg2"/>
                </a:solidFill>
                <a:latin typeface="+mj-lt"/>
              </a:rPr>
              <a:t>Filtering</a:t>
            </a:r>
          </a:p>
          <a:p>
            <a:pPr marL="171446" indent="-171446">
              <a:buFont typeface="Arial" panose="020B0604020202020204" pitchFamily="34" charset="0"/>
              <a:buChar char="•"/>
            </a:pPr>
            <a:r>
              <a:rPr lang="en-US" sz="1200" dirty="0">
                <a:solidFill>
                  <a:schemeClr val="bg2"/>
                </a:solidFill>
                <a:latin typeface="+mj-lt"/>
              </a:rPr>
              <a:t>Drill-down</a:t>
            </a:r>
          </a:p>
          <a:p>
            <a:pPr marL="171446" indent="-171446">
              <a:buFont typeface="Arial" panose="020B0604020202020204" pitchFamily="34" charset="0"/>
              <a:buChar char="•"/>
            </a:pPr>
            <a:r>
              <a:rPr lang="en-US" sz="1200" dirty="0">
                <a:solidFill>
                  <a:schemeClr val="bg2"/>
                </a:solidFill>
                <a:latin typeface="+mj-lt"/>
              </a:rPr>
              <a:t>Grouping</a:t>
            </a:r>
          </a:p>
        </p:txBody>
      </p:sp>
      <p:sp>
        <p:nvSpPr>
          <p:cNvPr id="123" name="TextBox 122">
            <a:extLst>
              <a:ext uri="{FF2B5EF4-FFF2-40B4-BE49-F238E27FC236}">
                <a16:creationId xmlns:a16="http://schemas.microsoft.com/office/drawing/2014/main" id="{E28E961E-DE4A-1F49-80FC-2C4C7CA78BAE}"/>
              </a:ext>
            </a:extLst>
          </p:cNvPr>
          <p:cNvSpPr txBox="1"/>
          <p:nvPr/>
        </p:nvSpPr>
        <p:spPr>
          <a:xfrm>
            <a:off x="5763573" y="3669781"/>
            <a:ext cx="992579" cy="1384995"/>
          </a:xfrm>
          <a:prstGeom prst="rect">
            <a:avLst/>
          </a:prstGeom>
          <a:noFill/>
        </p:spPr>
        <p:txBody>
          <a:bodyPr wrap="none" rtlCol="0">
            <a:spAutoFit/>
          </a:bodyPr>
          <a:lstStyle/>
          <a:p>
            <a:pPr marL="171446" indent="-171446">
              <a:buFont typeface="Arial" panose="020B0604020202020204" pitchFamily="34" charset="0"/>
              <a:buChar char="•"/>
            </a:pPr>
            <a:r>
              <a:rPr lang="en-US" sz="1200" dirty="0">
                <a:solidFill>
                  <a:schemeClr val="bg2"/>
                </a:solidFill>
                <a:latin typeface="+mj-lt"/>
              </a:rPr>
              <a:t>Table</a:t>
            </a:r>
          </a:p>
          <a:p>
            <a:pPr marL="171446" indent="-171446">
              <a:buFont typeface="Arial" panose="020B0604020202020204" pitchFamily="34" charset="0"/>
              <a:buChar char="•"/>
            </a:pPr>
            <a:r>
              <a:rPr lang="en-US" sz="1200" dirty="0">
                <a:solidFill>
                  <a:schemeClr val="bg2"/>
                </a:solidFill>
                <a:latin typeface="+mj-lt"/>
              </a:rPr>
              <a:t>Chart</a:t>
            </a:r>
          </a:p>
          <a:p>
            <a:pPr marL="171446" indent="-171446">
              <a:buFont typeface="Arial" panose="020B0604020202020204" pitchFamily="34" charset="0"/>
              <a:buChar char="•"/>
            </a:pPr>
            <a:r>
              <a:rPr lang="en-US" sz="1200" dirty="0">
                <a:solidFill>
                  <a:schemeClr val="bg2"/>
                </a:solidFill>
                <a:latin typeface="+mj-lt"/>
              </a:rPr>
              <a:t>Heatmap</a:t>
            </a:r>
          </a:p>
          <a:p>
            <a:pPr marL="171446" indent="-171446">
              <a:buFont typeface="Arial" panose="020B0604020202020204" pitchFamily="34" charset="0"/>
              <a:buChar char="•"/>
            </a:pPr>
            <a:r>
              <a:rPr lang="en-US" sz="1200" dirty="0">
                <a:solidFill>
                  <a:schemeClr val="bg2"/>
                </a:solidFill>
                <a:latin typeface="+mj-lt"/>
              </a:rPr>
              <a:t>Graph</a:t>
            </a:r>
          </a:p>
          <a:p>
            <a:pPr marL="171446" indent="-171446">
              <a:buFont typeface="Arial" panose="020B0604020202020204" pitchFamily="34" charset="0"/>
              <a:buChar char="•"/>
            </a:pPr>
            <a:r>
              <a:rPr lang="en-US" sz="1200" dirty="0">
                <a:solidFill>
                  <a:schemeClr val="bg2"/>
                </a:solidFill>
                <a:latin typeface="+mj-lt"/>
              </a:rPr>
              <a:t>Card</a:t>
            </a:r>
          </a:p>
          <a:p>
            <a:endParaRPr lang="en-US" sz="1200" dirty="0">
              <a:solidFill>
                <a:schemeClr val="bg2"/>
              </a:solidFill>
              <a:latin typeface="+mj-lt"/>
            </a:endParaRPr>
          </a:p>
          <a:p>
            <a:pPr marL="171446" indent="-171446">
              <a:buFont typeface="Arial" panose="020B0604020202020204" pitchFamily="34" charset="0"/>
              <a:buChar char="•"/>
            </a:pPr>
            <a:endParaRPr lang="en-US" sz="1200" dirty="0">
              <a:solidFill>
                <a:schemeClr val="bg2"/>
              </a:solidFill>
              <a:latin typeface="+mj-lt"/>
            </a:endParaRPr>
          </a:p>
        </p:txBody>
      </p:sp>
      <p:sp>
        <p:nvSpPr>
          <p:cNvPr id="124" name="TextBox 123">
            <a:extLst>
              <a:ext uri="{FF2B5EF4-FFF2-40B4-BE49-F238E27FC236}">
                <a16:creationId xmlns:a16="http://schemas.microsoft.com/office/drawing/2014/main" id="{63617107-3A45-744D-93AF-83B7E46138C8}"/>
              </a:ext>
            </a:extLst>
          </p:cNvPr>
          <p:cNvSpPr txBox="1"/>
          <p:nvPr/>
        </p:nvSpPr>
        <p:spPr>
          <a:xfrm>
            <a:off x="7391041" y="3743112"/>
            <a:ext cx="1662635" cy="646331"/>
          </a:xfrm>
          <a:prstGeom prst="rect">
            <a:avLst/>
          </a:prstGeom>
          <a:noFill/>
        </p:spPr>
        <p:txBody>
          <a:bodyPr wrap="none" rtlCol="0">
            <a:spAutoFit/>
          </a:bodyPr>
          <a:lstStyle/>
          <a:p>
            <a:pPr marL="171446" indent="-171446">
              <a:buFont typeface="Arial" panose="020B0604020202020204" pitchFamily="34" charset="0"/>
              <a:buChar char="•"/>
            </a:pPr>
            <a:r>
              <a:rPr lang="en-US" sz="1200">
                <a:solidFill>
                  <a:schemeClr val="bg2"/>
                </a:solidFill>
                <a:latin typeface="+mj-lt"/>
              </a:rPr>
              <a:t>Realtime Reskilling</a:t>
            </a:r>
          </a:p>
          <a:p>
            <a:pPr marL="171446" indent="-171446">
              <a:buFont typeface="Arial" panose="020B0604020202020204" pitchFamily="34" charset="0"/>
              <a:buChar char="•"/>
            </a:pPr>
            <a:r>
              <a:rPr lang="en-US" sz="1200">
                <a:solidFill>
                  <a:schemeClr val="bg2"/>
                </a:solidFill>
                <a:latin typeface="+mj-lt"/>
              </a:rPr>
              <a:t>Call Overflow</a:t>
            </a:r>
          </a:p>
          <a:p>
            <a:pPr marL="171446" indent="-171446">
              <a:buFont typeface="Arial" panose="020B0604020202020204" pitchFamily="34" charset="0"/>
              <a:buChar char="•"/>
            </a:pPr>
            <a:r>
              <a:rPr lang="en-US" sz="1200">
                <a:solidFill>
                  <a:schemeClr val="bg2"/>
                </a:solidFill>
                <a:latin typeface="+mj-lt"/>
              </a:rPr>
              <a:t>Agent Training</a:t>
            </a:r>
          </a:p>
        </p:txBody>
      </p:sp>
      <p:pic>
        <p:nvPicPr>
          <p:cNvPr id="113" name="Graphic 112">
            <a:extLst>
              <a:ext uri="{FF2B5EF4-FFF2-40B4-BE49-F238E27FC236}">
                <a16:creationId xmlns:a16="http://schemas.microsoft.com/office/drawing/2014/main" id="{1F306D11-81E8-E54E-B030-6942F986AB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9223" y="1034801"/>
            <a:ext cx="762000" cy="762000"/>
          </a:xfrm>
          <a:prstGeom prst="rect">
            <a:avLst/>
          </a:prstGeom>
        </p:spPr>
      </p:pic>
      <p:pic>
        <p:nvPicPr>
          <p:cNvPr id="130" name="Graphic 129">
            <a:extLst>
              <a:ext uri="{FF2B5EF4-FFF2-40B4-BE49-F238E27FC236}">
                <a16:creationId xmlns:a16="http://schemas.microsoft.com/office/drawing/2014/main" id="{B90D3A2C-814A-4842-8427-EEBFCF6849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6192" y="1185003"/>
            <a:ext cx="673900" cy="673900"/>
          </a:xfrm>
          <a:prstGeom prst="rect">
            <a:avLst/>
          </a:prstGeom>
        </p:spPr>
      </p:pic>
      <p:pic>
        <p:nvPicPr>
          <p:cNvPr id="131" name="Graphic 130">
            <a:extLst>
              <a:ext uri="{FF2B5EF4-FFF2-40B4-BE49-F238E27FC236}">
                <a16:creationId xmlns:a16="http://schemas.microsoft.com/office/drawing/2014/main" id="{03080823-A052-2E44-8ED9-79304BBA88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1229" y="1086880"/>
            <a:ext cx="762000" cy="762000"/>
          </a:xfrm>
          <a:prstGeom prst="rect">
            <a:avLst/>
          </a:prstGeom>
        </p:spPr>
      </p:pic>
      <p:pic>
        <p:nvPicPr>
          <p:cNvPr id="132" name="Graphic 131">
            <a:extLst>
              <a:ext uri="{FF2B5EF4-FFF2-40B4-BE49-F238E27FC236}">
                <a16:creationId xmlns:a16="http://schemas.microsoft.com/office/drawing/2014/main" id="{4101822A-B640-B34F-A9EB-6D830876379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1819" y="1177418"/>
            <a:ext cx="762000" cy="762000"/>
          </a:xfrm>
          <a:prstGeom prst="rect">
            <a:avLst/>
          </a:prstGeom>
        </p:spPr>
      </p:pic>
      <p:sp>
        <p:nvSpPr>
          <p:cNvPr id="141" name="Title 1">
            <a:extLst>
              <a:ext uri="{FF2B5EF4-FFF2-40B4-BE49-F238E27FC236}">
                <a16:creationId xmlns:a16="http://schemas.microsoft.com/office/drawing/2014/main" id="{330C5B42-54FB-2746-8845-E9CB551BC7AE}"/>
              </a:ext>
            </a:extLst>
          </p:cNvPr>
          <p:cNvSpPr>
            <a:spLocks noGrp="1"/>
          </p:cNvSpPr>
          <p:nvPr>
            <p:ph type="title"/>
          </p:nvPr>
        </p:nvSpPr>
        <p:spPr/>
        <p:txBody>
          <a:bodyPr/>
          <a:lstStyle/>
          <a:p>
            <a:r>
              <a:rPr lang="en-US"/>
              <a:t>The Analytics Approach</a:t>
            </a:r>
          </a:p>
        </p:txBody>
      </p:sp>
      <p:pic>
        <p:nvPicPr>
          <p:cNvPr id="5" name="Picture Placeholder 23">
            <a:extLst>
              <a:ext uri="{FF2B5EF4-FFF2-40B4-BE49-F238E27FC236}">
                <a16:creationId xmlns:a16="http://schemas.microsoft.com/office/drawing/2014/main" id="{E7514CAD-F261-4871-DF72-C672C058DAB7}"/>
              </a:ext>
            </a:extLst>
          </p:cNvPr>
          <p:cNvPicPr>
            <a:picLocks noChangeAspect="1"/>
          </p:cNvPicPr>
          <p:nvPr/>
        </p:nvPicPr>
        <p:blipFill>
          <a:blip r:embed="rId12">
            <a:extLst>
              <a:ext uri="{96DAC541-7B7A-43D3-8B79-37D633B846F1}">
                <asvg:svgBlip xmlns:asvg="http://schemas.microsoft.com/office/drawing/2016/SVG/main" r:embed="rId13"/>
              </a:ext>
            </a:extLst>
          </a:blip>
          <a:srcRect l="1453" r="1453"/>
          <a:stretch/>
        </p:blipFill>
        <p:spPr>
          <a:xfrm>
            <a:off x="7363211" y="1034801"/>
            <a:ext cx="654310" cy="673897"/>
          </a:xfrm>
          <a:prstGeom prst="rect">
            <a:avLst/>
          </a:prstGeom>
        </p:spPr>
      </p:pic>
      <p:pic>
        <p:nvPicPr>
          <p:cNvPr id="6" name="Picture Placeholder 23">
            <a:extLst>
              <a:ext uri="{FF2B5EF4-FFF2-40B4-BE49-F238E27FC236}">
                <a16:creationId xmlns:a16="http://schemas.microsoft.com/office/drawing/2014/main" id="{D0E69BEE-EB3C-2D01-5904-7AD0DEB7F924}"/>
              </a:ext>
            </a:extLst>
          </p:cNvPr>
          <p:cNvPicPr>
            <a:picLocks noChangeAspect="1"/>
          </p:cNvPicPr>
          <p:nvPr/>
        </p:nvPicPr>
        <p:blipFill>
          <a:blip r:embed="rId14">
            <a:extLst>
              <a:ext uri="{96DAC541-7B7A-43D3-8B79-37D633B846F1}">
                <asvg:svgBlip xmlns:asvg="http://schemas.microsoft.com/office/drawing/2016/SVG/main" r:embed="rId15"/>
              </a:ext>
            </a:extLst>
          </a:blip>
          <a:srcRect l="1453" r="1453"/>
          <a:stretch/>
        </p:blipFill>
        <p:spPr>
          <a:xfrm>
            <a:off x="1333864" y="1150181"/>
            <a:ext cx="678393" cy="698699"/>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C7C6C6E6-D735-D065-667F-C3681B05E1CB}"/>
              </a:ext>
            </a:extLst>
          </p:cNvPr>
          <p:cNvPicPr>
            <a:picLocks noChangeAspect="1"/>
          </p:cNvPicPr>
          <p:nvPr/>
        </p:nvPicPr>
        <p:blipFill>
          <a:blip r:embed="rId16"/>
          <a:stretch>
            <a:fillRect/>
          </a:stretch>
        </p:blipFill>
        <p:spPr>
          <a:xfrm>
            <a:off x="8195191" y="18342"/>
            <a:ext cx="935343" cy="935343"/>
          </a:xfrm>
          <a:prstGeom prst="rect">
            <a:avLst/>
          </a:prstGeom>
        </p:spPr>
      </p:pic>
      <p:sp>
        <p:nvSpPr>
          <p:cNvPr id="4" name="Footer Placeholder 3">
            <a:extLst>
              <a:ext uri="{FF2B5EF4-FFF2-40B4-BE49-F238E27FC236}">
                <a16:creationId xmlns:a16="http://schemas.microsoft.com/office/drawing/2014/main" id="{84EEC28A-C60E-4544-9E61-927C3907F161}"/>
              </a:ext>
            </a:extLst>
          </p:cNvPr>
          <p:cNvSpPr>
            <a:spLocks noGrp="1"/>
          </p:cNvSpPr>
          <p:nvPr>
            <p:ph type="ftr" sz="quarter" idx="3"/>
          </p:nvPr>
        </p:nvSpPr>
        <p:spPr/>
        <p:txBody>
          <a:bodyPr/>
          <a:lstStyle/>
          <a:p>
            <a:pPr defTabSz="610744"/>
            <a:r>
              <a:rPr lang="en-US"/>
              <a:t>LTRCCT-2011</a:t>
            </a:r>
          </a:p>
        </p:txBody>
      </p:sp>
      <p:sp>
        <p:nvSpPr>
          <p:cNvPr id="7" name="Slide Number Placeholder 6">
            <a:extLst>
              <a:ext uri="{FF2B5EF4-FFF2-40B4-BE49-F238E27FC236}">
                <a16:creationId xmlns:a16="http://schemas.microsoft.com/office/drawing/2014/main" id="{66614026-0D50-4AB4-BEC0-1837E0D2D089}"/>
              </a:ext>
            </a:extLst>
          </p:cNvPr>
          <p:cNvSpPr>
            <a:spLocks noGrp="1"/>
          </p:cNvSpPr>
          <p:nvPr>
            <p:ph type="sldNum" sz="quarter" idx="4"/>
          </p:nvPr>
        </p:nvSpPr>
        <p:spPr/>
        <p:txBody>
          <a:bodyPr/>
          <a:lstStyle/>
          <a:p>
            <a:fld id="{96A97DD0-5BE7-4856-A2A9-C42C6688E607}" type="slidenum">
              <a:rPr lang="en-US" smtClean="0"/>
              <a:pPr/>
              <a:t>68</a:t>
            </a:fld>
            <a:endParaRPr lang="en-US" dirty="0"/>
          </a:p>
        </p:txBody>
      </p:sp>
    </p:spTree>
    <p:custDataLst>
      <p:tags r:id="rId1"/>
    </p:custDataLst>
    <p:extLst>
      <p:ext uri="{BB962C8B-B14F-4D97-AF65-F5344CB8AC3E}">
        <p14:creationId xmlns:p14="http://schemas.microsoft.com/office/powerpoint/2010/main" val="145862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par>
                                <p:cTn id="14" presetID="10" presetClass="entr" presetSubtype="0" fill="hold"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par>
                                <p:cTn id="17" presetID="10"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fade">
                                      <p:cBhvr>
                                        <p:cTn id="33" dur="500"/>
                                        <p:tgtEl>
                                          <p:spTgt spid="1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fade">
                                      <p:cBhvr>
                                        <p:cTn id="47" dur="500"/>
                                        <p:tgtEl>
                                          <p:spTgt spid="1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9"/>
                                        </p:tgtEl>
                                        <p:attrNameLst>
                                          <p:attrName>style.visibility</p:attrName>
                                        </p:attrNameLst>
                                      </p:cBhvr>
                                      <p:to>
                                        <p:strVal val="visible"/>
                                      </p:to>
                                    </p:set>
                                    <p:animEffect transition="in" filter="fade">
                                      <p:cBhvr>
                                        <p:cTn id="50" dur="500"/>
                                        <p:tgtEl>
                                          <p:spTgt spid="79"/>
                                        </p:tgtEl>
                                      </p:cBhvr>
                                    </p:animEffect>
                                  </p:childTnLst>
                                </p:cTn>
                              </p:par>
                              <p:par>
                                <p:cTn id="51" presetID="10"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fade">
                                      <p:cBhvr>
                                        <p:cTn id="59" dur="500"/>
                                        <p:tgtEl>
                                          <p:spTgt spid="1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fade">
                                      <p:cBhvr>
                                        <p:cTn id="64" dur="500"/>
                                        <p:tgtEl>
                                          <p:spTgt spid="127"/>
                                        </p:tgtEl>
                                      </p:cBhvr>
                                    </p:animEffect>
                                  </p:childTnLst>
                                </p:cTn>
                              </p:par>
                              <p:par>
                                <p:cTn id="65" presetID="10" presetClass="entr" presetSubtype="0" repeatCount="0" fill="hold" grpId="0" nodeType="withEffect" nodePh="1">
                                  <p:stCondLst>
                                    <p:cond delay="0"/>
                                  </p:stCondLst>
                                  <p:endCondLst>
                                    <p:cond evt="begin" delay="0">
                                      <p:tn val="65"/>
                                    </p:cond>
                                  </p:end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10" presetClass="entr" presetSubtype="0" repeatCount="0"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repeatCount="0" fill="hold" grpId="0" nodeType="withEffect">
                                  <p:stCondLst>
                                    <p:cond delay="0"/>
                                  </p:stCondLst>
                                  <p:childTnLst>
                                    <p:set>
                                      <p:cBhvr>
                                        <p:cTn id="72" dur="1" fill="hold">
                                          <p:stCondLst>
                                            <p:cond delay="0"/>
                                          </p:stCondLst>
                                        </p:cTn>
                                        <p:tgtEl>
                                          <p:spTgt spid="117"/>
                                        </p:tgtEl>
                                        <p:attrNameLst>
                                          <p:attrName>style.visibility</p:attrName>
                                        </p:attrNameLst>
                                      </p:cBhvr>
                                      <p:to>
                                        <p:strVal val="visible"/>
                                      </p:to>
                                    </p:set>
                                    <p:animEffect transition="in" filter="fade">
                                      <p:cBhvr>
                                        <p:cTn id="73" dur="500"/>
                                        <p:tgtEl>
                                          <p:spTgt spid="117"/>
                                        </p:tgtEl>
                                      </p:cBhvr>
                                    </p:animEffect>
                                  </p:childTnLst>
                                </p:cTn>
                              </p:par>
                              <p:par>
                                <p:cTn id="74" presetID="10" presetClass="entr" presetSubtype="0" repeatCount="0" fill="hold" grpId="0" nodeType="with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fade">
                                      <p:cBhvr>
                                        <p:cTn id="76" dur="500"/>
                                        <p:tgtEl>
                                          <p:spTgt spid="122"/>
                                        </p:tgtEl>
                                      </p:cBhvr>
                                    </p:animEffect>
                                  </p:childTnLst>
                                </p:cTn>
                              </p:par>
                              <p:par>
                                <p:cTn id="77" presetID="10" presetClass="entr" presetSubtype="0" repeatCount="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par>
                                <p:cTn id="80" presetID="10" presetClass="entr" presetSubtype="0" repeatCount="0" fill="hold" grpId="0" nodeType="withEffect">
                                  <p:stCondLst>
                                    <p:cond delay="0"/>
                                  </p:stCondLst>
                                  <p:childTnLst>
                                    <p:set>
                                      <p:cBhvr>
                                        <p:cTn id="81" dur="1" fill="hold">
                                          <p:stCondLst>
                                            <p:cond delay="0"/>
                                          </p:stCondLst>
                                        </p:cTn>
                                        <p:tgtEl>
                                          <p:spTgt spid="128"/>
                                        </p:tgtEl>
                                        <p:attrNameLst>
                                          <p:attrName>style.visibility</p:attrName>
                                        </p:attrNameLst>
                                      </p:cBhvr>
                                      <p:to>
                                        <p:strVal val="visible"/>
                                      </p:to>
                                    </p:set>
                                    <p:animEffect transition="in" filter="fade">
                                      <p:cBhvr>
                                        <p:cTn id="82" dur="500"/>
                                        <p:tgtEl>
                                          <p:spTgt spid="128"/>
                                        </p:tgtEl>
                                      </p:cBhvr>
                                    </p:animEffect>
                                  </p:childTnLst>
                                </p:cTn>
                              </p:par>
                              <p:par>
                                <p:cTn id="83" presetID="10" presetClass="entr" presetSubtype="0" repeatCount="0" fill="hold" grpId="0" nodeType="with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500"/>
                                        <p:tgtEl>
                                          <p:spTgt spid="12"/>
                                        </p:tgtEl>
                                      </p:cBhvr>
                                    </p:animEffect>
                                  </p:childTnLst>
                                </p:cTn>
                              </p:par>
                              <p:par>
                                <p:cTn id="86" presetID="10" presetClass="entr" presetSubtype="0" repeatCount="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fade">
                                      <p:cBhvr>
                                        <p:cTn id="88" dur="500"/>
                                        <p:tgtEl>
                                          <p:spTgt spid="104"/>
                                        </p:tgtEl>
                                      </p:cBhvr>
                                    </p:animEffect>
                                  </p:childTnLst>
                                </p:cTn>
                              </p:par>
                              <p:par>
                                <p:cTn id="89" presetID="10" presetClass="entr" presetSubtype="0" repeatCount="0" fill="hold" grpId="0" nodeType="with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fade">
                                      <p:cBhvr>
                                        <p:cTn id="91" dur="500"/>
                                        <p:tgtEl>
                                          <p:spTgt spid="116"/>
                                        </p:tgtEl>
                                      </p:cBhvr>
                                    </p:animEffect>
                                  </p:childTnLst>
                                </p:cTn>
                              </p:par>
                              <p:par>
                                <p:cTn id="92" presetID="10" presetClass="entr" presetSubtype="0" repeatCount="0" fill="hold" grpId="0" nodeType="withEffect">
                                  <p:stCondLst>
                                    <p:cond delay="0"/>
                                  </p:stCondLst>
                                  <p:childTnLst>
                                    <p:set>
                                      <p:cBhvr>
                                        <p:cTn id="93" dur="1" fill="hold">
                                          <p:stCondLst>
                                            <p:cond delay="0"/>
                                          </p:stCondLst>
                                        </p:cTn>
                                        <p:tgtEl>
                                          <p:spTgt spid="123"/>
                                        </p:tgtEl>
                                        <p:attrNameLst>
                                          <p:attrName>style.visibility</p:attrName>
                                        </p:attrNameLst>
                                      </p:cBhvr>
                                      <p:to>
                                        <p:strVal val="visible"/>
                                      </p:to>
                                    </p:set>
                                    <p:animEffect transition="in" filter="fade">
                                      <p:cBhvr>
                                        <p:cTn id="94" dur="500"/>
                                        <p:tgtEl>
                                          <p:spTgt spid="12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29"/>
                                        </p:tgtEl>
                                        <p:attrNameLst>
                                          <p:attrName>style.visibility</p:attrName>
                                        </p:attrNameLst>
                                      </p:cBhvr>
                                      <p:to>
                                        <p:strVal val="visible"/>
                                      </p:to>
                                    </p:set>
                                    <p:animEffect transition="in" filter="fade">
                                      <p:cBhvr>
                                        <p:cTn id="99" dur="500"/>
                                        <p:tgtEl>
                                          <p:spTgt spid="129"/>
                                        </p:tgtEl>
                                      </p:cBhvr>
                                    </p:animEffect>
                                  </p:childTnLst>
                                </p:cTn>
                              </p:par>
                              <p:par>
                                <p:cTn id="100" presetID="10" presetClass="entr" presetSubtype="0" fill="hold"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500"/>
                                        <p:tgtEl>
                                          <p:spTgt spid="5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8"/>
                                        </p:tgtEl>
                                        <p:attrNameLst>
                                          <p:attrName>style.visibility</p:attrName>
                                        </p:attrNameLst>
                                      </p:cBhvr>
                                      <p:to>
                                        <p:strVal val="visible"/>
                                      </p:to>
                                    </p:set>
                                    <p:animEffect transition="in" filter="fade">
                                      <p:cBhvr>
                                        <p:cTn id="105" dur="500"/>
                                        <p:tgtEl>
                                          <p:spTgt spid="11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fade">
                                      <p:cBhvr>
                                        <p:cTn id="1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P spid="128" grpId="0" animBg="1"/>
      <p:bldP spid="129" grpId="0" animBg="1"/>
      <p:bldP spid="114" grpId="0" animBg="1"/>
      <p:bldP spid="9" grpId="0"/>
      <p:bldP spid="10" grpId="0"/>
      <p:bldP spid="12" grpId="0"/>
      <p:bldP spid="13" grpId="0"/>
      <p:bldP spid="69" grpId="0"/>
      <p:bldP spid="79" grpId="0"/>
      <p:bldP spid="115" grpId="0" animBg="1"/>
      <p:bldP spid="116" grpId="0" animBg="1"/>
      <p:bldP spid="117" grpId="0" animBg="1"/>
      <p:bldP spid="118" grpId="0" animBg="1"/>
      <p:bldP spid="119" grpId="0"/>
      <p:bldP spid="120" grpId="0"/>
      <p:bldP spid="121" grpId="0"/>
      <p:bldP spid="122" grpId="0"/>
      <p:bldP spid="123" grpId="0"/>
      <p:bldP spid="1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Desktop</a:t>
            </a:r>
          </a:p>
        </p:txBody>
      </p:sp>
    </p:spTree>
    <p:extLst>
      <p:ext uri="{BB962C8B-B14F-4D97-AF65-F5344CB8AC3E}">
        <p14:creationId xmlns:p14="http://schemas.microsoft.com/office/powerpoint/2010/main" val="7614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A25F-205D-27CE-D46D-FA6E3C2E2515}"/>
              </a:ext>
            </a:extLst>
          </p:cNvPr>
          <p:cNvSpPr>
            <a:spLocks noGrp="1"/>
          </p:cNvSpPr>
          <p:nvPr>
            <p:ph type="title"/>
          </p:nvPr>
        </p:nvSpPr>
        <p:spPr>
          <a:xfrm>
            <a:off x="385764" y="104875"/>
            <a:ext cx="8257032" cy="565273"/>
          </a:xfrm>
        </p:spPr>
        <p:txBody>
          <a:bodyPr/>
          <a:lstStyle/>
          <a:p>
            <a:r>
              <a:rPr lang="en-US" dirty="0"/>
              <a:t>Topic Timeline </a:t>
            </a:r>
          </a:p>
        </p:txBody>
      </p:sp>
      <p:sp>
        <p:nvSpPr>
          <p:cNvPr id="3" name="Slide Number Placeholder 2">
            <a:extLst>
              <a:ext uri="{FF2B5EF4-FFF2-40B4-BE49-F238E27FC236}">
                <a16:creationId xmlns:a16="http://schemas.microsoft.com/office/drawing/2014/main" id="{D6A0A50E-B6A3-51B2-C0B8-9CADD4BCF642}"/>
              </a:ext>
            </a:extLst>
          </p:cNvPr>
          <p:cNvSpPr>
            <a:spLocks noGrp="1"/>
          </p:cNvSpPr>
          <p:nvPr>
            <p:ph type="sldNum" sz="quarter" idx="4"/>
          </p:nvPr>
        </p:nvSpPr>
        <p:spPr/>
        <p:txBody>
          <a:bodyPr/>
          <a:lstStyle/>
          <a:p>
            <a:fld id="{96A97DD0-5BE7-4856-A2A9-C42C6688E607}" type="slidenum">
              <a:rPr lang="en-US" smtClean="0"/>
              <a:pPr/>
              <a:t>7</a:t>
            </a:fld>
            <a:endParaRPr lang="en-US" dirty="0"/>
          </a:p>
        </p:txBody>
      </p:sp>
      <p:sp>
        <p:nvSpPr>
          <p:cNvPr id="4" name="Footer Placeholder 3">
            <a:extLst>
              <a:ext uri="{FF2B5EF4-FFF2-40B4-BE49-F238E27FC236}">
                <a16:creationId xmlns:a16="http://schemas.microsoft.com/office/drawing/2014/main" id="{482015A4-68AD-9EA4-1A67-4E421C1A784E}"/>
              </a:ext>
            </a:extLst>
          </p:cNvPr>
          <p:cNvSpPr>
            <a:spLocks noGrp="1"/>
          </p:cNvSpPr>
          <p:nvPr>
            <p:ph type="ftr" sz="quarter" idx="3"/>
          </p:nvPr>
        </p:nvSpPr>
        <p:spPr/>
        <p:txBody>
          <a:bodyPr/>
          <a:lstStyle/>
          <a:p>
            <a:pPr defTabSz="610744"/>
            <a:r>
              <a:rPr lang="en-US"/>
              <a:t>LTRCCT-2011</a:t>
            </a:r>
          </a:p>
        </p:txBody>
      </p:sp>
      <p:sp>
        <p:nvSpPr>
          <p:cNvPr id="5" name="Rectangle 2">
            <a:extLst>
              <a:ext uri="{FF2B5EF4-FFF2-40B4-BE49-F238E27FC236}">
                <a16:creationId xmlns:a16="http://schemas.microsoft.com/office/drawing/2014/main" id="{6CFC24B9-F025-2A1E-0F5F-30B5CD0B085A}"/>
              </a:ext>
            </a:extLst>
          </p:cNvPr>
          <p:cNvSpPr>
            <a:spLocks noChangeArrowheads="1"/>
          </p:cNvSpPr>
          <p:nvPr/>
        </p:nvSpPr>
        <p:spPr bwMode="auto">
          <a:xfrm rot="5400000">
            <a:off x="871072" y="2564236"/>
            <a:ext cx="3636308" cy="458087"/>
          </a:xfrm>
          <a:prstGeom prst="roundRect">
            <a:avLst>
              <a:gd name="adj" fmla="val 50000"/>
            </a:avLst>
          </a:prstGeom>
          <a:solidFill>
            <a:schemeClr val="bg2">
              <a:lumMod val="75000"/>
            </a:schemeClr>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2"/>
              </a:solidFill>
              <a:latin typeface="+mn-lt"/>
            </a:endParaRPr>
          </a:p>
        </p:txBody>
      </p:sp>
      <p:cxnSp>
        <p:nvCxnSpPr>
          <p:cNvPr id="6" name="Straight Connector 5">
            <a:extLst>
              <a:ext uri="{FF2B5EF4-FFF2-40B4-BE49-F238E27FC236}">
                <a16:creationId xmlns:a16="http://schemas.microsoft.com/office/drawing/2014/main" id="{EC74492D-6153-75C6-DE92-E0A660E08BAA}"/>
              </a:ext>
            </a:extLst>
          </p:cNvPr>
          <p:cNvCxnSpPr>
            <a:cxnSpLocks/>
          </p:cNvCxnSpPr>
          <p:nvPr/>
        </p:nvCxnSpPr>
        <p:spPr>
          <a:xfrm>
            <a:off x="2460182" y="2809656"/>
            <a:ext cx="45720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B820F4F-88D1-BA7A-487A-9E43F8AF686E}"/>
              </a:ext>
            </a:extLst>
          </p:cNvPr>
          <p:cNvSpPr txBox="1"/>
          <p:nvPr/>
        </p:nvSpPr>
        <p:spPr>
          <a:xfrm>
            <a:off x="1744163" y="2577461"/>
            <a:ext cx="511679"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03:00 </a:t>
            </a:r>
            <a:endParaRPr lang="en-US" sz="1000" b="1" dirty="0">
              <a:solidFill>
                <a:schemeClr val="bg2"/>
              </a:solidFill>
              <a:latin typeface="+mn-lt"/>
            </a:endParaRPr>
          </a:p>
        </p:txBody>
      </p:sp>
      <p:sp>
        <p:nvSpPr>
          <p:cNvPr id="8" name="TextBox 7">
            <a:extLst>
              <a:ext uri="{FF2B5EF4-FFF2-40B4-BE49-F238E27FC236}">
                <a16:creationId xmlns:a16="http://schemas.microsoft.com/office/drawing/2014/main" id="{E3428DAB-DC7D-CCE2-4E5F-278BF5AA204A}"/>
              </a:ext>
            </a:extLst>
          </p:cNvPr>
          <p:cNvSpPr txBox="1"/>
          <p:nvPr/>
        </p:nvSpPr>
        <p:spPr>
          <a:xfrm>
            <a:off x="1795572" y="4437810"/>
            <a:ext cx="417102"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5:00</a:t>
            </a:r>
            <a:endParaRPr lang="en-US" dirty="0">
              <a:solidFill>
                <a:schemeClr val="bg2"/>
              </a:solidFill>
            </a:endParaRPr>
          </a:p>
        </p:txBody>
      </p:sp>
      <p:sp>
        <p:nvSpPr>
          <p:cNvPr id="9" name="TextBox 8">
            <a:extLst>
              <a:ext uri="{FF2B5EF4-FFF2-40B4-BE49-F238E27FC236}">
                <a16:creationId xmlns:a16="http://schemas.microsoft.com/office/drawing/2014/main" id="{9881A332-CA1A-D1A3-9922-030738B41C23}"/>
              </a:ext>
            </a:extLst>
          </p:cNvPr>
          <p:cNvSpPr txBox="1"/>
          <p:nvPr/>
        </p:nvSpPr>
        <p:spPr>
          <a:xfrm>
            <a:off x="1744235" y="867133"/>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01:00</a:t>
            </a:r>
            <a:endParaRPr lang="en-US" sz="1000" b="1" dirty="0">
              <a:solidFill>
                <a:schemeClr val="bg2"/>
              </a:solidFill>
              <a:latin typeface="+mn-lt"/>
            </a:endParaRPr>
          </a:p>
        </p:txBody>
      </p:sp>
      <p:sp>
        <p:nvSpPr>
          <p:cNvPr id="10" name="TextBox 9">
            <a:extLst>
              <a:ext uri="{FF2B5EF4-FFF2-40B4-BE49-F238E27FC236}">
                <a16:creationId xmlns:a16="http://schemas.microsoft.com/office/drawing/2014/main" id="{D6EE640A-AEA1-2653-A3A1-976F8BD63AF6}"/>
              </a:ext>
            </a:extLst>
          </p:cNvPr>
          <p:cNvSpPr txBox="1"/>
          <p:nvPr/>
        </p:nvSpPr>
        <p:spPr>
          <a:xfrm>
            <a:off x="2870153" y="1218687"/>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01:15</a:t>
            </a:r>
            <a:endParaRPr lang="en-US" sz="1000" b="1" dirty="0">
              <a:solidFill>
                <a:schemeClr val="bg2"/>
              </a:solidFill>
              <a:latin typeface="+mn-lt"/>
            </a:endParaRPr>
          </a:p>
        </p:txBody>
      </p:sp>
      <p:sp>
        <p:nvSpPr>
          <p:cNvPr id="11" name="Content Placeholder 3">
            <a:extLst>
              <a:ext uri="{FF2B5EF4-FFF2-40B4-BE49-F238E27FC236}">
                <a16:creationId xmlns:a16="http://schemas.microsoft.com/office/drawing/2014/main" id="{E97399B0-250B-D7C9-896F-6DB7F4E27318}"/>
              </a:ext>
            </a:extLst>
          </p:cNvPr>
          <p:cNvSpPr txBox="1">
            <a:spLocks/>
          </p:cNvSpPr>
          <p:nvPr/>
        </p:nvSpPr>
        <p:spPr>
          <a:xfrm>
            <a:off x="3746388" y="1196692"/>
            <a:ext cx="5012472" cy="369332"/>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IN" altLang="en-US" sz="1400" dirty="0">
                <a:solidFill>
                  <a:schemeClr val="bg2"/>
                </a:solidFill>
                <a:cs typeface="CiscoSansTT Thin"/>
              </a:rPr>
              <a:t>Topic 1 : Analyzer</a:t>
            </a:r>
            <a:endParaRPr lang="en-US" dirty="0">
              <a:solidFill>
                <a:schemeClr val="bg2"/>
              </a:solidFill>
              <a:cs typeface="CiscoSansTT Thin"/>
            </a:endParaRPr>
          </a:p>
        </p:txBody>
      </p:sp>
      <p:sp>
        <p:nvSpPr>
          <p:cNvPr id="12" name="TextBox 11">
            <a:extLst>
              <a:ext uri="{FF2B5EF4-FFF2-40B4-BE49-F238E27FC236}">
                <a16:creationId xmlns:a16="http://schemas.microsoft.com/office/drawing/2014/main" id="{8CEF46A3-FE36-342F-982C-87C0DDB54BE3}"/>
              </a:ext>
            </a:extLst>
          </p:cNvPr>
          <p:cNvSpPr txBox="1"/>
          <p:nvPr/>
        </p:nvSpPr>
        <p:spPr>
          <a:xfrm>
            <a:off x="2889546" y="2798687"/>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03:10</a:t>
            </a:r>
            <a:endParaRPr lang="en-US" sz="1000" b="1" dirty="0">
              <a:solidFill>
                <a:schemeClr val="bg2"/>
              </a:solidFill>
              <a:latin typeface="+mn-lt"/>
            </a:endParaRPr>
          </a:p>
        </p:txBody>
      </p:sp>
      <p:sp>
        <p:nvSpPr>
          <p:cNvPr id="13" name="TextBox 12">
            <a:extLst>
              <a:ext uri="{FF2B5EF4-FFF2-40B4-BE49-F238E27FC236}">
                <a16:creationId xmlns:a16="http://schemas.microsoft.com/office/drawing/2014/main" id="{EB963C8C-42DC-ECE2-8613-384846F9C238}"/>
              </a:ext>
            </a:extLst>
          </p:cNvPr>
          <p:cNvSpPr txBox="1"/>
          <p:nvPr/>
        </p:nvSpPr>
        <p:spPr>
          <a:xfrm>
            <a:off x="2866302" y="4046577"/>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04:40</a:t>
            </a:r>
            <a:endParaRPr lang="en-US" sz="1000" b="1" dirty="0">
              <a:solidFill>
                <a:schemeClr val="bg2"/>
              </a:solidFill>
              <a:latin typeface="+mn-lt"/>
            </a:endParaRPr>
          </a:p>
        </p:txBody>
      </p:sp>
      <p:sp>
        <p:nvSpPr>
          <p:cNvPr id="14" name="Content Placeholder 3">
            <a:extLst>
              <a:ext uri="{FF2B5EF4-FFF2-40B4-BE49-F238E27FC236}">
                <a16:creationId xmlns:a16="http://schemas.microsoft.com/office/drawing/2014/main" id="{5B233A36-4728-2A7A-B8D4-BEA683007F60}"/>
              </a:ext>
            </a:extLst>
          </p:cNvPr>
          <p:cNvSpPr txBox="1">
            <a:spLocks/>
          </p:cNvSpPr>
          <p:nvPr/>
        </p:nvSpPr>
        <p:spPr>
          <a:xfrm>
            <a:off x="3765782" y="2769716"/>
            <a:ext cx="5012472" cy="317478"/>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IN" altLang="en-US" sz="1400" dirty="0">
                <a:solidFill>
                  <a:schemeClr val="bg2"/>
                </a:solidFill>
                <a:cs typeface="CiscoSansTT Thin"/>
              </a:rPr>
              <a:t>Topic 3: API’s</a:t>
            </a:r>
            <a:endParaRPr lang="en-US" dirty="0">
              <a:solidFill>
                <a:schemeClr val="bg2"/>
              </a:solidFill>
            </a:endParaRPr>
          </a:p>
        </p:txBody>
      </p:sp>
      <p:sp>
        <p:nvSpPr>
          <p:cNvPr id="15" name="Content Placeholder 3">
            <a:extLst>
              <a:ext uri="{FF2B5EF4-FFF2-40B4-BE49-F238E27FC236}">
                <a16:creationId xmlns:a16="http://schemas.microsoft.com/office/drawing/2014/main" id="{993C994E-43DC-FE9C-FA66-1DA012420B99}"/>
              </a:ext>
            </a:extLst>
          </p:cNvPr>
          <p:cNvSpPr txBox="1">
            <a:spLocks/>
          </p:cNvSpPr>
          <p:nvPr/>
        </p:nvSpPr>
        <p:spPr>
          <a:xfrm>
            <a:off x="3746388" y="4024397"/>
            <a:ext cx="5012472" cy="369332"/>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IN" altLang="en-US" sz="1400" dirty="0">
                <a:solidFill>
                  <a:schemeClr val="bg2"/>
                </a:solidFill>
              </a:rPr>
              <a:t>Topic 6:  </a:t>
            </a:r>
            <a:r>
              <a:rPr lang="en-US" altLang="en-US" sz="1400" dirty="0">
                <a:solidFill>
                  <a:schemeClr val="bg2"/>
                </a:solidFill>
              </a:rPr>
              <a:t>Configuration and Data Usage </a:t>
            </a:r>
            <a:endParaRPr lang="en-US" dirty="0">
              <a:solidFill>
                <a:schemeClr val="bg2"/>
              </a:solidFill>
            </a:endParaRPr>
          </a:p>
          <a:p>
            <a:pPr marL="169545" indent="-169545"/>
            <a:endParaRPr lang="en-IN" altLang="en-US" sz="1800" dirty="0">
              <a:solidFill>
                <a:schemeClr val="bg2"/>
              </a:solidFill>
            </a:endParaRPr>
          </a:p>
        </p:txBody>
      </p:sp>
      <p:grpSp>
        <p:nvGrpSpPr>
          <p:cNvPr id="16" name="Group 15">
            <a:extLst>
              <a:ext uri="{FF2B5EF4-FFF2-40B4-BE49-F238E27FC236}">
                <a16:creationId xmlns:a16="http://schemas.microsoft.com/office/drawing/2014/main" id="{1ADF37D5-0715-C972-7812-E4F83413857A}"/>
              </a:ext>
            </a:extLst>
          </p:cNvPr>
          <p:cNvGrpSpPr/>
          <p:nvPr/>
        </p:nvGrpSpPr>
        <p:grpSpPr>
          <a:xfrm rot="10800000">
            <a:off x="2461882" y="4452308"/>
            <a:ext cx="457200" cy="193749"/>
            <a:chOff x="1111840" y="1249442"/>
            <a:chExt cx="457202" cy="660779"/>
          </a:xfrm>
        </p:grpSpPr>
        <p:sp>
          <p:nvSpPr>
            <p:cNvPr id="17" name="Rectangle 4">
              <a:extLst>
                <a:ext uri="{FF2B5EF4-FFF2-40B4-BE49-F238E27FC236}">
                  <a16:creationId xmlns:a16="http://schemas.microsoft.com/office/drawing/2014/main" id="{EB03F91A-C82B-08B3-7EFD-4B81A0CDA5FC}"/>
                </a:ext>
              </a:extLst>
            </p:cNvPr>
            <p:cNvSpPr>
              <a:spLocks noChangeArrowheads="1"/>
            </p:cNvSpPr>
            <p:nvPr/>
          </p:nvSpPr>
          <p:spPr bwMode="auto">
            <a:xfrm rot="5400000">
              <a:off x="1010052" y="1351232"/>
              <a:ext cx="660779" cy="457200"/>
            </a:xfrm>
            <a:prstGeom prst="roundRect">
              <a:avLst>
                <a:gd name="adj" fmla="val 50000"/>
              </a:avLst>
            </a:prstGeom>
            <a:solidFill>
              <a:schemeClr val="accent3"/>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2"/>
                </a:solidFill>
                <a:latin typeface="+mn-lt"/>
              </a:endParaRPr>
            </a:p>
          </p:txBody>
        </p:sp>
        <p:sp>
          <p:nvSpPr>
            <p:cNvPr id="18" name="Rectangle 17">
              <a:extLst>
                <a:ext uri="{FF2B5EF4-FFF2-40B4-BE49-F238E27FC236}">
                  <a16:creationId xmlns:a16="http://schemas.microsoft.com/office/drawing/2014/main" id="{4816F68E-DC73-CE6E-2677-A1F3079920EA}"/>
                </a:ext>
              </a:extLst>
            </p:cNvPr>
            <p:cNvSpPr/>
            <p:nvPr/>
          </p:nvSpPr>
          <p:spPr>
            <a:xfrm>
              <a:off x="1111840" y="1568103"/>
              <a:ext cx="457202" cy="342117"/>
            </a:xfrm>
            <a:prstGeom prst="rect">
              <a:avLst/>
            </a:prstGeom>
            <a:solidFill>
              <a:schemeClr val="accent3"/>
            </a:solidFill>
            <a:ln w="9525">
              <a:noFill/>
              <a:miter lim="800000"/>
              <a:headEnd/>
              <a:tailEnd/>
            </a:ln>
            <a:effectLst/>
          </p:spPr>
          <p:txBody>
            <a:bodyPr wrap="none" lIns="68589" tIns="34295" rIns="68589" bIns="34295" anchor="ctr"/>
            <a:lstStyle/>
            <a:p>
              <a:pPr algn="ctr"/>
              <a:endParaRPr lang="en-US">
                <a:solidFill>
                  <a:schemeClr val="bg2"/>
                </a:solidFill>
                <a:ea typeface="ＭＳ Ｐゴシック" charset="0"/>
              </a:endParaRPr>
            </a:p>
          </p:txBody>
        </p:sp>
      </p:grpSp>
      <p:cxnSp>
        <p:nvCxnSpPr>
          <p:cNvPr id="19" name="Straight Arrow Connector 18">
            <a:extLst>
              <a:ext uri="{FF2B5EF4-FFF2-40B4-BE49-F238E27FC236}">
                <a16:creationId xmlns:a16="http://schemas.microsoft.com/office/drawing/2014/main" id="{F09CF375-D30A-5BEB-2EC7-5A8F0CDB050A}"/>
              </a:ext>
            </a:extLst>
          </p:cNvPr>
          <p:cNvCxnSpPr>
            <a:cxnSpLocks/>
          </p:cNvCxnSpPr>
          <p:nvPr/>
        </p:nvCxnSpPr>
        <p:spPr>
          <a:xfrm flipV="1">
            <a:off x="3345509" y="1345729"/>
            <a:ext cx="400879" cy="4969"/>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08F353-0054-35C0-2EB9-FA16DF4477DA}"/>
              </a:ext>
            </a:extLst>
          </p:cNvPr>
          <p:cNvCxnSpPr>
            <a:cxnSpLocks/>
          </p:cNvCxnSpPr>
          <p:nvPr/>
        </p:nvCxnSpPr>
        <p:spPr>
          <a:xfrm flipV="1">
            <a:off x="3368469" y="2915130"/>
            <a:ext cx="400879" cy="4969"/>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F5532C-A5D8-6E05-B68E-DB6E1B74025A}"/>
              </a:ext>
            </a:extLst>
          </p:cNvPr>
          <p:cNvCxnSpPr>
            <a:cxnSpLocks/>
          </p:cNvCxnSpPr>
          <p:nvPr/>
        </p:nvCxnSpPr>
        <p:spPr>
          <a:xfrm flipV="1">
            <a:off x="3363528" y="4174236"/>
            <a:ext cx="400879" cy="4969"/>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3">
            <a:extLst>
              <a:ext uri="{FF2B5EF4-FFF2-40B4-BE49-F238E27FC236}">
                <a16:creationId xmlns:a16="http://schemas.microsoft.com/office/drawing/2014/main" id="{0AF2B816-7D71-94BB-D738-51348D8029E3}"/>
              </a:ext>
            </a:extLst>
          </p:cNvPr>
          <p:cNvSpPr txBox="1">
            <a:spLocks/>
          </p:cNvSpPr>
          <p:nvPr/>
        </p:nvSpPr>
        <p:spPr>
          <a:xfrm>
            <a:off x="2918269" y="862187"/>
            <a:ext cx="5012472" cy="369332"/>
          </a:xfrm>
          <a:prstGeom prst="rect">
            <a:avLst/>
          </a:prstGeom>
        </p:spPr>
        <p:txBody>
          <a:bodyPr lIns="91440" tIns="45720" rIns="91440" bIns="45720" anchor="t"/>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altLang="en-US" sz="1400" dirty="0">
                <a:solidFill>
                  <a:schemeClr val="bg2"/>
                </a:solidFill>
                <a:ea typeface="ＭＳ Ｐゴシック"/>
              </a:rPr>
              <a:t>Introduction &amp; Lab Access</a:t>
            </a:r>
            <a:endParaRPr lang="en-GB" dirty="0">
              <a:solidFill>
                <a:schemeClr val="bg2"/>
              </a:solidFill>
              <a:ea typeface="ＭＳ Ｐゴシック"/>
            </a:endParaRPr>
          </a:p>
        </p:txBody>
      </p:sp>
      <p:sp>
        <p:nvSpPr>
          <p:cNvPr id="24" name="Rectangle 23">
            <a:extLst>
              <a:ext uri="{FF2B5EF4-FFF2-40B4-BE49-F238E27FC236}">
                <a16:creationId xmlns:a16="http://schemas.microsoft.com/office/drawing/2014/main" id="{F7EF4741-C8C3-2557-8557-E91FACBF75C6}"/>
              </a:ext>
            </a:extLst>
          </p:cNvPr>
          <p:cNvSpPr/>
          <p:nvPr/>
        </p:nvSpPr>
        <p:spPr>
          <a:xfrm>
            <a:off x="2463250" y="3306318"/>
            <a:ext cx="455832" cy="383936"/>
          </a:xfrm>
          <a:prstGeom prst="rect">
            <a:avLst/>
          </a:prstGeom>
          <a:solidFill>
            <a:schemeClr val="accent1"/>
          </a:solidFill>
          <a:ln w="9525">
            <a:noFill/>
            <a:miter lim="800000"/>
            <a:headEnd/>
            <a:tailEnd/>
          </a:ln>
          <a:effectLst/>
        </p:spPr>
        <p:txBody>
          <a:bodyPr wrap="none" lIns="68589" tIns="34295" rIns="68589" bIns="34295" anchor="ctr"/>
          <a:lstStyle/>
          <a:p>
            <a:pPr algn="ctr"/>
            <a:endParaRPr lang="en-US">
              <a:solidFill>
                <a:schemeClr val="bg2"/>
              </a:solidFill>
              <a:ea typeface="ＭＳ Ｐゴシック" charset="0"/>
            </a:endParaRPr>
          </a:p>
        </p:txBody>
      </p:sp>
      <p:sp>
        <p:nvSpPr>
          <p:cNvPr id="25" name="TextBox 24">
            <a:extLst>
              <a:ext uri="{FF2B5EF4-FFF2-40B4-BE49-F238E27FC236}">
                <a16:creationId xmlns:a16="http://schemas.microsoft.com/office/drawing/2014/main" id="{8CA12DD0-6C88-4E02-B92F-45300A14671B}"/>
              </a:ext>
            </a:extLst>
          </p:cNvPr>
          <p:cNvSpPr txBox="1"/>
          <p:nvPr/>
        </p:nvSpPr>
        <p:spPr>
          <a:xfrm>
            <a:off x="1736160" y="3524397"/>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04:10</a:t>
            </a:r>
            <a:endParaRPr lang="en-US" sz="1000" b="1" dirty="0">
              <a:solidFill>
                <a:schemeClr val="bg2"/>
              </a:solidFill>
              <a:latin typeface="+mn-lt"/>
            </a:endParaRPr>
          </a:p>
        </p:txBody>
      </p:sp>
      <p:cxnSp>
        <p:nvCxnSpPr>
          <p:cNvPr id="26" name="Straight Arrow Connector 25">
            <a:extLst>
              <a:ext uri="{FF2B5EF4-FFF2-40B4-BE49-F238E27FC236}">
                <a16:creationId xmlns:a16="http://schemas.microsoft.com/office/drawing/2014/main" id="{02C7B9C1-D03B-EE9A-DD85-0E9320A7B343}"/>
              </a:ext>
            </a:extLst>
          </p:cNvPr>
          <p:cNvCxnSpPr>
            <a:cxnSpLocks/>
          </p:cNvCxnSpPr>
          <p:nvPr/>
        </p:nvCxnSpPr>
        <p:spPr>
          <a:xfrm flipV="1">
            <a:off x="2283656" y="3655788"/>
            <a:ext cx="1485900" cy="9739"/>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3">
            <a:extLst>
              <a:ext uri="{FF2B5EF4-FFF2-40B4-BE49-F238E27FC236}">
                <a16:creationId xmlns:a16="http://schemas.microsoft.com/office/drawing/2014/main" id="{08D9B339-BB2B-26BE-CFFA-27FC69272383}"/>
              </a:ext>
            </a:extLst>
          </p:cNvPr>
          <p:cNvSpPr txBox="1">
            <a:spLocks/>
          </p:cNvSpPr>
          <p:nvPr/>
        </p:nvSpPr>
        <p:spPr>
          <a:xfrm>
            <a:off x="3761272" y="3515159"/>
            <a:ext cx="5012472" cy="369332"/>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ltLang="en-US" sz="1400" dirty="0">
                <a:solidFill>
                  <a:schemeClr val="bg2"/>
                </a:solidFill>
                <a:cs typeface="CiscoSansTT Thin"/>
              </a:rPr>
              <a:t>Topic 5: Journey Data Service </a:t>
            </a:r>
            <a:endParaRPr lang="en-US" dirty="0">
              <a:solidFill>
                <a:schemeClr val="bg2"/>
              </a:solidFill>
              <a:cs typeface="CiscoSansTT Thin"/>
            </a:endParaRPr>
          </a:p>
        </p:txBody>
      </p:sp>
      <p:sp>
        <p:nvSpPr>
          <p:cNvPr id="28" name="TextBox 27">
            <a:extLst>
              <a:ext uri="{FF2B5EF4-FFF2-40B4-BE49-F238E27FC236}">
                <a16:creationId xmlns:a16="http://schemas.microsoft.com/office/drawing/2014/main" id="{3B01DA07-429A-39AC-B3EF-1985599492D4}"/>
              </a:ext>
            </a:extLst>
          </p:cNvPr>
          <p:cNvSpPr txBox="1"/>
          <p:nvPr/>
        </p:nvSpPr>
        <p:spPr>
          <a:xfrm>
            <a:off x="2898438" y="3182066"/>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03:50</a:t>
            </a:r>
            <a:endParaRPr lang="en-US" dirty="0">
              <a:solidFill>
                <a:schemeClr val="bg2"/>
              </a:solidFill>
            </a:endParaRPr>
          </a:p>
        </p:txBody>
      </p:sp>
      <p:sp>
        <p:nvSpPr>
          <p:cNvPr id="29" name="Content Placeholder 3">
            <a:extLst>
              <a:ext uri="{FF2B5EF4-FFF2-40B4-BE49-F238E27FC236}">
                <a16:creationId xmlns:a16="http://schemas.microsoft.com/office/drawing/2014/main" id="{431DF3A2-FEED-DE79-134F-723094F43234}"/>
              </a:ext>
            </a:extLst>
          </p:cNvPr>
          <p:cNvSpPr txBox="1">
            <a:spLocks/>
          </p:cNvSpPr>
          <p:nvPr/>
        </p:nvSpPr>
        <p:spPr>
          <a:xfrm>
            <a:off x="3764407" y="3180215"/>
            <a:ext cx="5012472" cy="317478"/>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IN" altLang="en-US" sz="1400" dirty="0">
                <a:solidFill>
                  <a:schemeClr val="bg2"/>
                </a:solidFill>
                <a:cs typeface="CiscoSansTT Thin"/>
              </a:rPr>
              <a:t>Topic 4: Experience Management </a:t>
            </a:r>
            <a:endParaRPr lang="en-US" dirty="0">
              <a:solidFill>
                <a:schemeClr val="bg2"/>
              </a:solidFill>
            </a:endParaRPr>
          </a:p>
        </p:txBody>
      </p:sp>
      <p:cxnSp>
        <p:nvCxnSpPr>
          <p:cNvPr id="30" name="Straight Arrow Connector 29">
            <a:extLst>
              <a:ext uri="{FF2B5EF4-FFF2-40B4-BE49-F238E27FC236}">
                <a16:creationId xmlns:a16="http://schemas.microsoft.com/office/drawing/2014/main" id="{0407879A-ADD7-5AE9-C0A4-9B0720572A15}"/>
              </a:ext>
            </a:extLst>
          </p:cNvPr>
          <p:cNvCxnSpPr>
            <a:cxnSpLocks/>
          </p:cNvCxnSpPr>
          <p:nvPr/>
        </p:nvCxnSpPr>
        <p:spPr>
          <a:xfrm flipV="1">
            <a:off x="3367094" y="3319876"/>
            <a:ext cx="400879" cy="4969"/>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EEAC29F-F888-6134-4E45-22FA03900BBF}"/>
              </a:ext>
            </a:extLst>
          </p:cNvPr>
          <p:cNvSpPr/>
          <p:nvPr/>
        </p:nvSpPr>
        <p:spPr>
          <a:xfrm>
            <a:off x="2465668" y="2888731"/>
            <a:ext cx="453414" cy="420553"/>
          </a:xfrm>
          <a:prstGeom prst="rect">
            <a:avLst/>
          </a:prstGeom>
          <a:solidFill>
            <a:schemeClr val="accent3"/>
          </a:solidFill>
          <a:ln w="9525">
            <a:solidFill>
              <a:schemeClr val="accent3"/>
            </a:solidFill>
            <a:miter lim="800000"/>
            <a:headEnd/>
            <a:tailEnd/>
          </a:ln>
          <a:effectLst/>
        </p:spPr>
        <p:txBody>
          <a:bodyPr wrap="none" lIns="68589" tIns="34295" rIns="68589" bIns="34295" anchor="ctr"/>
          <a:lstStyle/>
          <a:p>
            <a:pPr algn="ctr"/>
            <a:endParaRPr lang="en-US">
              <a:solidFill>
                <a:schemeClr val="bg2"/>
              </a:solidFill>
              <a:ea typeface="ＭＳ Ｐゴシック" charset="0"/>
            </a:endParaRPr>
          </a:p>
        </p:txBody>
      </p:sp>
      <p:sp>
        <p:nvSpPr>
          <p:cNvPr id="32" name="Rectangle 31">
            <a:extLst>
              <a:ext uri="{FF2B5EF4-FFF2-40B4-BE49-F238E27FC236}">
                <a16:creationId xmlns:a16="http://schemas.microsoft.com/office/drawing/2014/main" id="{8EB4949B-DB79-1872-6F96-B6016602B320}"/>
              </a:ext>
            </a:extLst>
          </p:cNvPr>
          <p:cNvSpPr/>
          <p:nvPr/>
        </p:nvSpPr>
        <p:spPr>
          <a:xfrm>
            <a:off x="2460182" y="1340574"/>
            <a:ext cx="458088" cy="1411218"/>
          </a:xfrm>
          <a:prstGeom prst="rect">
            <a:avLst/>
          </a:prstGeom>
          <a:solidFill>
            <a:schemeClr val="accent1"/>
          </a:solidFill>
          <a:ln w="9525">
            <a:noFill/>
            <a:miter lim="800000"/>
            <a:headEnd/>
            <a:tailEnd/>
          </a:ln>
          <a:effectLst/>
        </p:spPr>
        <p:txBody>
          <a:bodyPr wrap="none" lIns="68589" tIns="34295" rIns="68589" bIns="34295" anchor="ctr"/>
          <a:lstStyle/>
          <a:p>
            <a:pPr algn="ctr"/>
            <a:endParaRPr lang="en-US">
              <a:solidFill>
                <a:schemeClr val="bg2"/>
              </a:solidFill>
              <a:ea typeface="ＭＳ Ｐゴシック" charset="0"/>
            </a:endParaRPr>
          </a:p>
        </p:txBody>
      </p:sp>
      <p:cxnSp>
        <p:nvCxnSpPr>
          <p:cNvPr id="37" name="Straight Arrow Connector 36">
            <a:extLst>
              <a:ext uri="{FF2B5EF4-FFF2-40B4-BE49-F238E27FC236}">
                <a16:creationId xmlns:a16="http://schemas.microsoft.com/office/drawing/2014/main" id="{C5C2C0AC-9956-D224-C95A-AB22CD3ABCB1}"/>
              </a:ext>
            </a:extLst>
          </p:cNvPr>
          <p:cNvCxnSpPr>
            <a:cxnSpLocks/>
          </p:cNvCxnSpPr>
          <p:nvPr/>
        </p:nvCxnSpPr>
        <p:spPr>
          <a:xfrm>
            <a:off x="2248093" y="2705568"/>
            <a:ext cx="182012" cy="0"/>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664287-74D8-0051-6C9F-7C3961A1AE99}"/>
              </a:ext>
            </a:extLst>
          </p:cNvPr>
          <p:cNvSpPr/>
          <p:nvPr/>
        </p:nvSpPr>
        <p:spPr>
          <a:xfrm>
            <a:off x="2461070" y="4111852"/>
            <a:ext cx="457200" cy="341297"/>
          </a:xfrm>
          <a:prstGeom prst="rect">
            <a:avLst/>
          </a:prstGeom>
          <a:solidFill>
            <a:schemeClr val="accent1"/>
          </a:solidFill>
          <a:ln w="9525">
            <a:noFill/>
            <a:miter lim="800000"/>
            <a:headEnd/>
            <a:tailEnd/>
          </a:ln>
          <a:effectLst/>
        </p:spPr>
        <p:txBody>
          <a:bodyPr wrap="none" lIns="68589" tIns="34295" rIns="68589" bIns="34295" anchor="ctr"/>
          <a:lstStyle/>
          <a:p>
            <a:pPr algn="ctr"/>
            <a:endParaRPr lang="en-US">
              <a:solidFill>
                <a:schemeClr val="bg2"/>
              </a:solidFill>
              <a:ea typeface="ＭＳ Ｐゴシック" charset="0"/>
            </a:endParaRPr>
          </a:p>
        </p:txBody>
      </p:sp>
      <p:cxnSp>
        <p:nvCxnSpPr>
          <p:cNvPr id="39" name="Straight Arrow Connector 38">
            <a:extLst>
              <a:ext uri="{FF2B5EF4-FFF2-40B4-BE49-F238E27FC236}">
                <a16:creationId xmlns:a16="http://schemas.microsoft.com/office/drawing/2014/main" id="{291214D3-E0D1-7CBB-D564-8513D93F6B02}"/>
              </a:ext>
            </a:extLst>
          </p:cNvPr>
          <p:cNvCxnSpPr>
            <a:cxnSpLocks/>
          </p:cNvCxnSpPr>
          <p:nvPr/>
        </p:nvCxnSpPr>
        <p:spPr>
          <a:xfrm>
            <a:off x="2227916" y="4560921"/>
            <a:ext cx="182012" cy="0"/>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3">
            <a:extLst>
              <a:ext uri="{FF2B5EF4-FFF2-40B4-BE49-F238E27FC236}">
                <a16:creationId xmlns:a16="http://schemas.microsoft.com/office/drawing/2014/main" id="{2D907019-B134-64B4-AE59-532AC4CBB15E}"/>
              </a:ext>
            </a:extLst>
          </p:cNvPr>
          <p:cNvSpPr txBox="1">
            <a:spLocks/>
          </p:cNvSpPr>
          <p:nvPr/>
        </p:nvSpPr>
        <p:spPr>
          <a:xfrm>
            <a:off x="2908806" y="4410074"/>
            <a:ext cx="5012472" cy="369332"/>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ltLang="en-US" sz="1400" dirty="0">
                <a:solidFill>
                  <a:schemeClr val="bg2"/>
                </a:solidFill>
              </a:rPr>
              <a:t>Close</a:t>
            </a:r>
            <a:endParaRPr lang="en-US" dirty="0">
              <a:solidFill>
                <a:schemeClr val="bg2"/>
              </a:solidFill>
            </a:endParaRPr>
          </a:p>
          <a:p>
            <a:pPr marL="169545" indent="-169545"/>
            <a:endParaRPr lang="en-IN" altLang="en-US" sz="1800" dirty="0">
              <a:solidFill>
                <a:schemeClr val="bg2"/>
              </a:solidFill>
            </a:endParaRPr>
          </a:p>
        </p:txBody>
      </p:sp>
      <p:cxnSp>
        <p:nvCxnSpPr>
          <p:cNvPr id="41" name="Straight Arrow Connector 40">
            <a:extLst>
              <a:ext uri="{FF2B5EF4-FFF2-40B4-BE49-F238E27FC236}">
                <a16:creationId xmlns:a16="http://schemas.microsoft.com/office/drawing/2014/main" id="{025AFED4-BD4A-FBB2-FF10-042BE6B7498C}"/>
              </a:ext>
            </a:extLst>
          </p:cNvPr>
          <p:cNvCxnSpPr>
            <a:cxnSpLocks/>
          </p:cNvCxnSpPr>
          <p:nvPr/>
        </p:nvCxnSpPr>
        <p:spPr>
          <a:xfrm>
            <a:off x="2283656" y="994618"/>
            <a:ext cx="182012" cy="0"/>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74799A1-8F78-55F2-9579-1C2BF2601236}"/>
              </a:ext>
            </a:extLst>
          </p:cNvPr>
          <p:cNvGrpSpPr/>
          <p:nvPr/>
        </p:nvGrpSpPr>
        <p:grpSpPr>
          <a:xfrm>
            <a:off x="2459368" y="924168"/>
            <a:ext cx="459714" cy="420004"/>
            <a:chOff x="1111840" y="1249442"/>
            <a:chExt cx="457202" cy="660779"/>
          </a:xfrm>
        </p:grpSpPr>
        <p:sp>
          <p:nvSpPr>
            <p:cNvPr id="43" name="Rectangle 4">
              <a:extLst>
                <a:ext uri="{FF2B5EF4-FFF2-40B4-BE49-F238E27FC236}">
                  <a16:creationId xmlns:a16="http://schemas.microsoft.com/office/drawing/2014/main" id="{C202B79A-640D-BB81-BCB2-9462836602BB}"/>
                </a:ext>
              </a:extLst>
            </p:cNvPr>
            <p:cNvSpPr>
              <a:spLocks noChangeArrowheads="1"/>
            </p:cNvSpPr>
            <p:nvPr/>
          </p:nvSpPr>
          <p:spPr bwMode="auto">
            <a:xfrm rot="5400000">
              <a:off x="1010052" y="1351232"/>
              <a:ext cx="660779" cy="457200"/>
            </a:xfrm>
            <a:prstGeom prst="roundRect">
              <a:avLst>
                <a:gd name="adj" fmla="val 50000"/>
              </a:avLst>
            </a:prstGeom>
            <a:solidFill>
              <a:schemeClr val="accent3"/>
            </a:solidFill>
            <a:ln w="9525">
              <a:noFill/>
              <a:miter lim="800000"/>
              <a:headEnd/>
              <a:tailEnd/>
            </a:ln>
            <a:effectLst/>
          </p:spPr>
          <p:txBody>
            <a:bodyPr wrap="none" lIns="68589" tIns="34295" rIns="68589" bIns="34295" anchor="ctr"/>
            <a:lstStyle/>
            <a:p>
              <a:pPr algn="ctr" eaLnBrk="1" hangingPunct="1">
                <a:lnSpc>
                  <a:spcPct val="100000"/>
                </a:lnSpc>
              </a:pPr>
              <a:endParaRPr lang="en-US">
                <a:solidFill>
                  <a:schemeClr val="bg2"/>
                </a:solidFill>
                <a:latin typeface="+mn-lt"/>
              </a:endParaRPr>
            </a:p>
          </p:txBody>
        </p:sp>
        <p:sp>
          <p:nvSpPr>
            <p:cNvPr id="44" name="Rectangle 43">
              <a:extLst>
                <a:ext uri="{FF2B5EF4-FFF2-40B4-BE49-F238E27FC236}">
                  <a16:creationId xmlns:a16="http://schemas.microsoft.com/office/drawing/2014/main" id="{8D4336AB-6D24-88EE-B448-43E48698B401}"/>
                </a:ext>
              </a:extLst>
            </p:cNvPr>
            <p:cNvSpPr/>
            <p:nvPr/>
          </p:nvSpPr>
          <p:spPr>
            <a:xfrm>
              <a:off x="1111840" y="1568103"/>
              <a:ext cx="457202" cy="342117"/>
            </a:xfrm>
            <a:prstGeom prst="rect">
              <a:avLst/>
            </a:prstGeom>
            <a:solidFill>
              <a:schemeClr val="accent3"/>
            </a:solidFill>
            <a:ln w="9525">
              <a:noFill/>
              <a:miter lim="800000"/>
              <a:headEnd/>
              <a:tailEnd/>
            </a:ln>
            <a:effectLst/>
          </p:spPr>
          <p:txBody>
            <a:bodyPr wrap="none" lIns="68589" tIns="34295" rIns="68589" bIns="34295" anchor="ctr"/>
            <a:lstStyle/>
            <a:p>
              <a:pPr algn="ctr"/>
              <a:endParaRPr lang="en-US">
                <a:solidFill>
                  <a:schemeClr val="bg2"/>
                </a:solidFill>
                <a:ea typeface="ＭＳ Ｐゴシック" charset="0"/>
              </a:endParaRPr>
            </a:p>
          </p:txBody>
        </p:sp>
      </p:grpSp>
      <p:sp>
        <p:nvSpPr>
          <p:cNvPr id="34" name="TextBox 33">
            <a:extLst>
              <a:ext uri="{FF2B5EF4-FFF2-40B4-BE49-F238E27FC236}">
                <a16:creationId xmlns:a16="http://schemas.microsoft.com/office/drawing/2014/main" id="{CA20F35E-B8D1-FC4D-480B-02C6DB0E81D5}"/>
              </a:ext>
            </a:extLst>
          </p:cNvPr>
          <p:cNvSpPr txBox="1"/>
          <p:nvPr/>
        </p:nvSpPr>
        <p:spPr>
          <a:xfrm>
            <a:off x="1738671" y="2269685"/>
            <a:ext cx="482824" cy="246221"/>
          </a:xfrm>
          <a:prstGeom prst="rect">
            <a:avLst/>
          </a:prstGeom>
          <a:noFill/>
        </p:spPr>
        <p:txBody>
          <a:bodyPr wrap="none" lIns="91440" tIns="45720" rIns="91440" bIns="45720" rtlCol="0" anchor="t">
            <a:spAutoFit/>
          </a:bodyPr>
          <a:lstStyle/>
          <a:p>
            <a:r>
              <a:rPr lang="en-US" sz="1000" b="1" dirty="0">
                <a:solidFill>
                  <a:schemeClr val="bg2"/>
                </a:solidFill>
                <a:latin typeface="+mn-lt"/>
                <a:ea typeface="ＭＳ Ｐゴシック"/>
              </a:rPr>
              <a:t>02:40</a:t>
            </a:r>
            <a:endParaRPr lang="en-US" sz="1000" b="1" dirty="0">
              <a:solidFill>
                <a:schemeClr val="bg2"/>
              </a:solidFill>
              <a:latin typeface="+mn-lt"/>
            </a:endParaRPr>
          </a:p>
        </p:txBody>
      </p:sp>
      <p:sp>
        <p:nvSpPr>
          <p:cNvPr id="35" name="Content Placeholder 3">
            <a:extLst>
              <a:ext uri="{FF2B5EF4-FFF2-40B4-BE49-F238E27FC236}">
                <a16:creationId xmlns:a16="http://schemas.microsoft.com/office/drawing/2014/main" id="{60F6EDA8-E825-2765-811D-FD87790B7B42}"/>
              </a:ext>
            </a:extLst>
          </p:cNvPr>
          <p:cNvSpPr txBox="1">
            <a:spLocks/>
          </p:cNvSpPr>
          <p:nvPr/>
        </p:nvSpPr>
        <p:spPr>
          <a:xfrm>
            <a:off x="3746388" y="2197672"/>
            <a:ext cx="6037724" cy="369332"/>
          </a:xfrm>
          <a:prstGeom prst="rect">
            <a:avLst/>
          </a:prstGeom>
        </p:spPr>
        <p:txBody>
          <a:bodyPr lIns="91440" tIns="45720" rIns="91440" bIns="45720" anchor="t"/>
          <a:lstStyle>
            <a:lvl1pPr marL="169863" indent="-169863" algn="l" defTabSz="684213" rtl="0" eaLnBrk="1" fontAlgn="base" hangingPunct="1">
              <a:lnSpc>
                <a:spcPct val="95000"/>
              </a:lnSpc>
              <a:spcBef>
                <a:spcPts val="1101"/>
              </a:spcBef>
              <a:spcAft>
                <a:spcPct val="0"/>
              </a:spcAft>
              <a:buClr>
                <a:schemeClr val="tx1"/>
              </a:buClr>
              <a:buSzPct val="80000"/>
              <a:buFont typeface="Arial"/>
              <a:buChar char="•"/>
              <a:defRPr lang="en-US" sz="2000" b="0" i="0" kern="1200" dirty="0">
                <a:solidFill>
                  <a:schemeClr val="tx1"/>
                </a:solidFill>
                <a:latin typeface="+mn-lt"/>
                <a:ea typeface="CiscoSansTT Thin" charset="0"/>
                <a:cs typeface="CiscoSansTT Thin" charset="0"/>
              </a:defRPr>
            </a:lvl1pPr>
            <a:lvl2pPr marL="341313" indent="-171450"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mn-lt"/>
                <a:ea typeface="CiscoSansTT Thin" charset="0"/>
                <a:cs typeface="CiscoSansTT Thin" charset="0"/>
              </a:defRPr>
            </a:lvl2pPr>
            <a:lvl3pPr marL="511175" indent="-169863" algn="l" defTabSz="684213" rtl="0" eaLnBrk="1" fontAlgn="base" hangingPunct="1">
              <a:lnSpc>
                <a:spcPct val="95000"/>
              </a:lnSpc>
              <a:spcBef>
                <a:spcPts val="600"/>
              </a:spcBef>
              <a:spcAft>
                <a:spcPct val="0"/>
              </a:spcAft>
              <a:buClr>
                <a:schemeClr val="tx1"/>
              </a:buClr>
              <a:buSzPct val="80000"/>
              <a:buFont typeface="Arial"/>
              <a:buChar char="•"/>
              <a:defRPr lang="en-US" sz="1600" b="0" i="0" kern="1200" dirty="0">
                <a:solidFill>
                  <a:schemeClr val="tx1"/>
                </a:solidFill>
                <a:latin typeface="+mn-lt"/>
                <a:ea typeface="CiscoSansTT Thin" charset="0"/>
                <a:cs typeface="CiscoSansTT Thin" charset="0"/>
              </a:defRPr>
            </a:lvl3pPr>
            <a:lvl4pPr marL="503238" indent="-169863" algn="l" defTabSz="684213" rtl="0" eaLnBrk="1" fontAlgn="base" hangingPunct="1">
              <a:lnSpc>
                <a:spcPct val="95000"/>
              </a:lnSpc>
              <a:spcBef>
                <a:spcPts val="600"/>
              </a:spcBef>
              <a:spcAft>
                <a:spcPct val="0"/>
              </a:spcAft>
              <a:buClr>
                <a:schemeClr val="tx1"/>
              </a:buClr>
              <a:buSzPct val="80000"/>
              <a:buFont typeface="Arial"/>
              <a:buChar char="•"/>
              <a:defRPr lang="en-US" sz="1800" b="0" i="0" kern="1200" dirty="0">
                <a:solidFill>
                  <a:schemeClr val="tx1"/>
                </a:solidFill>
                <a:latin typeface="CiscoSansTT Light" panose="020B0503020201020303" pitchFamily="34" charset="0"/>
                <a:ea typeface="CiscoSansTT Thin" charset="0"/>
                <a:cs typeface="CiscoSansTT Thin" charset="0"/>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IN" altLang="en-US" sz="1400" dirty="0">
                <a:solidFill>
                  <a:schemeClr val="bg2"/>
                </a:solidFill>
                <a:cs typeface="CiscoSansTT Thin"/>
              </a:rPr>
              <a:t>Topic 2: Desktop </a:t>
            </a:r>
            <a:endParaRPr lang="en-US" dirty="0">
              <a:solidFill>
                <a:schemeClr val="bg2"/>
              </a:solidFill>
              <a:cs typeface="CiscoSansTT Thin"/>
            </a:endParaRPr>
          </a:p>
        </p:txBody>
      </p:sp>
      <p:cxnSp>
        <p:nvCxnSpPr>
          <p:cNvPr id="36" name="Straight Arrow Connector 35">
            <a:extLst>
              <a:ext uri="{FF2B5EF4-FFF2-40B4-BE49-F238E27FC236}">
                <a16:creationId xmlns:a16="http://schemas.microsoft.com/office/drawing/2014/main" id="{77B54114-50A0-7200-6EB0-23CFFDC128C8}"/>
              </a:ext>
            </a:extLst>
          </p:cNvPr>
          <p:cNvCxnSpPr>
            <a:cxnSpLocks/>
            <a:stCxn id="34" idx="3"/>
            <a:endCxn id="35" idx="1"/>
          </p:cNvCxnSpPr>
          <p:nvPr/>
        </p:nvCxnSpPr>
        <p:spPr>
          <a:xfrm flipV="1">
            <a:off x="2221495" y="2382338"/>
            <a:ext cx="1524893" cy="10458"/>
          </a:xfrm>
          <a:prstGeom prst="straightConnector1">
            <a:avLst/>
          </a:prstGeom>
          <a:ln>
            <a:solidFill>
              <a:schemeClr val="accent6">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8B0960C-B4BB-A554-5640-D794AA5C7866}"/>
              </a:ext>
            </a:extLst>
          </p:cNvPr>
          <p:cNvSpPr txBox="1"/>
          <p:nvPr/>
        </p:nvSpPr>
        <p:spPr>
          <a:xfrm>
            <a:off x="2460182" y="2686480"/>
            <a:ext cx="456388" cy="200055"/>
          </a:xfrm>
          <a:prstGeom prst="rect">
            <a:avLst/>
          </a:prstGeom>
          <a:solidFill>
            <a:schemeClr val="accent2"/>
          </a:solidFill>
        </p:spPr>
        <p:txBody>
          <a:bodyPr wrap="square" lIns="91440" tIns="45720" rIns="91440" bIns="45720" rtlCol="0" anchor="t">
            <a:spAutoFit/>
          </a:bodyPr>
          <a:lstStyle/>
          <a:p>
            <a:pPr algn="ctr"/>
            <a:r>
              <a:rPr lang="en-US" sz="700" b="1">
                <a:solidFill>
                  <a:schemeClr val="bg2"/>
                </a:solidFill>
                <a:latin typeface="+mn-lt"/>
                <a:ea typeface="ＭＳ Ｐゴシック"/>
              </a:rPr>
              <a:t>Break</a:t>
            </a:r>
            <a:endParaRPr lang="en-US" sz="700">
              <a:solidFill>
                <a:schemeClr val="bg2"/>
              </a:solidFill>
            </a:endParaRPr>
          </a:p>
        </p:txBody>
      </p:sp>
    </p:spTree>
    <p:extLst>
      <p:ext uri="{BB962C8B-B14F-4D97-AF65-F5344CB8AC3E}">
        <p14:creationId xmlns:p14="http://schemas.microsoft.com/office/powerpoint/2010/main" val="270158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up)">
                                      <p:cBhvr>
                                        <p:cTn id="40" dur="500"/>
                                        <p:tgtEl>
                                          <p:spTgt spid="22"/>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up)">
                                      <p:cBhvr>
                                        <p:cTn id="52" dur="500"/>
                                        <p:tgtEl>
                                          <p:spTgt spid="31"/>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up)">
                                      <p:cBhvr>
                                        <p:cTn id="64" dur="500"/>
                                        <p:tgtEl>
                                          <p:spTgt spid="24"/>
                                        </p:tgtEl>
                                      </p:cBhvr>
                                    </p:animEffec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up)">
                                      <p:cBhvr>
                                        <p:cTn id="85" dur="500"/>
                                        <p:tgtEl>
                                          <p:spTgt spid="38"/>
                                        </p:tgtEl>
                                      </p:cBhvr>
                                    </p:animEffect>
                                  </p:childTnLst>
                                </p:cTn>
                              </p:par>
                              <p:par>
                                <p:cTn id="86" presetID="1"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3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23" grpId="0"/>
      <p:bldP spid="24" grpId="0" animBg="1"/>
      <p:bldP spid="25" grpId="0"/>
      <p:bldP spid="27" grpId="0"/>
      <p:bldP spid="28" grpId="0"/>
      <p:bldP spid="29" grpId="0"/>
      <p:bldP spid="31" grpId="0" animBg="1"/>
      <p:bldP spid="32" grpId="0" animBg="1"/>
      <p:bldP spid="38" grpId="0" animBg="1"/>
      <p:bldP spid="40" grpId="0"/>
      <p:bldP spid="34" grpId="0"/>
      <p:bldP spid="35" grpId="0"/>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Desktop?</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843616" y="1205898"/>
            <a:ext cx="3886200" cy="3485282"/>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dirty="0"/>
              <a:t>(Agent) Desktop </a:t>
            </a:r>
            <a:r>
              <a:rPr lang="en-GB" dirty="0"/>
              <a:t>is the interface in which agents handle contacts &amp; </a:t>
            </a:r>
            <a:r>
              <a:rPr lang="en-GB" b="1" dirty="0"/>
              <a:t>(Supervisor) Desktop </a:t>
            </a:r>
            <a:r>
              <a:rPr lang="en-GB" dirty="0"/>
              <a:t>includes all agent capabilities alongside extended Team monitoring options for supervisors.</a:t>
            </a:r>
            <a:br>
              <a:rPr lang="en-GB" dirty="0"/>
            </a:br>
            <a:endParaRPr lang="en-GB" dirty="0"/>
          </a:p>
          <a:p>
            <a:r>
              <a:rPr lang="en-GB" dirty="0"/>
              <a:t>We will focus on the </a:t>
            </a:r>
            <a:r>
              <a:rPr lang="en-GB" b="1" dirty="0"/>
              <a:t>out-of-the-box</a:t>
            </a:r>
            <a:r>
              <a:rPr lang="en-GB" dirty="0"/>
              <a:t> data points &amp; dashboards, but advanced custom widgets can connect to almost any external database and provide all kinds of visibility.</a:t>
            </a:r>
            <a:br>
              <a:rPr lang="en-GB" dirty="0"/>
            </a:br>
            <a:br>
              <a:rPr lang="en-GB" dirty="0"/>
            </a:br>
            <a:r>
              <a:rPr lang="en-GB" dirty="0">
                <a:hlinkClick r:id="rId10"/>
              </a:rPr>
              <a:t>Cisco Desktop Widget Samples Repository</a:t>
            </a:r>
            <a:endParaRPr lang="en-GB" dirty="0"/>
          </a:p>
        </p:txBody>
      </p:sp>
      <p:pic>
        <p:nvPicPr>
          <p:cNvPr id="11" name="Picture 10" descr="A magnifying glass with a wooden handle&#10;&#10;Description automatically generated">
            <a:extLst>
              <a:ext uri="{FF2B5EF4-FFF2-40B4-BE49-F238E27FC236}">
                <a16:creationId xmlns:a16="http://schemas.microsoft.com/office/drawing/2014/main" id="{925BB72D-FACD-C237-56AD-09943390CE3A}"/>
              </a:ext>
            </a:extLst>
          </p:cNvPr>
          <p:cNvPicPr>
            <a:picLocks noChangeAspect="1"/>
          </p:cNvPicPr>
          <p:nvPr/>
        </p:nvPicPr>
        <p:blipFill>
          <a:blip r:embed="rId11"/>
          <a:stretch>
            <a:fillRect/>
          </a:stretch>
        </p:blipFill>
        <p:spPr>
          <a:xfrm>
            <a:off x="1738055" y="799524"/>
            <a:ext cx="1241205" cy="1401763"/>
          </a:xfrm>
          <a:prstGeom prst="rect">
            <a:avLst/>
          </a:prstGeom>
        </p:spPr>
      </p:pic>
      <p:pic>
        <p:nvPicPr>
          <p:cNvPr id="10" name="Picture 9" descr="A red and white logo&#10;&#10;Description automatically generated">
            <a:extLst>
              <a:ext uri="{FF2B5EF4-FFF2-40B4-BE49-F238E27FC236}">
                <a16:creationId xmlns:a16="http://schemas.microsoft.com/office/drawing/2014/main" id="{1071D593-FCF6-4BEC-4E9A-9610A749F8F9}"/>
              </a:ext>
            </a:extLst>
          </p:cNvPr>
          <p:cNvPicPr>
            <a:picLocks noChangeAspect="1"/>
          </p:cNvPicPr>
          <p:nvPr/>
        </p:nvPicPr>
        <p:blipFill>
          <a:blip r:embed="rId12"/>
          <a:stretch>
            <a:fillRect/>
          </a:stretch>
        </p:blipFill>
        <p:spPr>
          <a:xfrm>
            <a:off x="4589155" y="1826323"/>
            <a:ext cx="402454" cy="211959"/>
          </a:xfrm>
          <a:prstGeom prst="rect">
            <a:avLst/>
          </a:prstGeom>
        </p:spPr>
      </p:pic>
      <p:sp>
        <p:nvSpPr>
          <p:cNvPr id="12" name="Slide Number Placeholder 11">
            <a:extLst>
              <a:ext uri="{FF2B5EF4-FFF2-40B4-BE49-F238E27FC236}">
                <a16:creationId xmlns:a16="http://schemas.microsoft.com/office/drawing/2014/main" id="{12244152-8DAD-10F8-1FF4-ED176AF0EA2C}"/>
              </a:ext>
            </a:extLst>
          </p:cNvPr>
          <p:cNvSpPr>
            <a:spLocks noGrp="1"/>
          </p:cNvSpPr>
          <p:nvPr>
            <p:ph type="sldNum" sz="quarter" idx="4"/>
          </p:nvPr>
        </p:nvSpPr>
        <p:spPr/>
        <p:txBody>
          <a:bodyPr/>
          <a:lstStyle/>
          <a:p>
            <a:fld id="{96A97DD0-5BE7-4856-A2A9-C42C6688E607}" type="slidenum">
              <a:rPr lang="en-US" smtClean="0"/>
              <a:pPr/>
              <a:t>70</a:t>
            </a:fld>
            <a:endParaRPr lang="en-US" dirty="0"/>
          </a:p>
        </p:txBody>
      </p:sp>
    </p:spTree>
    <p:extLst>
      <p:ext uri="{BB962C8B-B14F-4D97-AF65-F5344CB8AC3E}">
        <p14:creationId xmlns:p14="http://schemas.microsoft.com/office/powerpoint/2010/main" val="23408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0.00525 C 0.05 -0.01173 0.10104 -0.01852 0.1243 -0.0034 C 0.14757 0.01234 0.13802 0.04105 0.13368 0.0787 " pathEditMode="relative" rAng="0" ptsTypes="AAA">
                                      <p:cBhvr>
                                        <p:cTn id="6" dur="2000" fill="hold"/>
                                        <p:tgtEl>
                                          <p:spTgt spid="11"/>
                                        </p:tgtEl>
                                        <p:attrNameLst>
                                          <p:attrName>ppt_x</p:attrName>
                                          <p:attrName>ppt_y</p:attrName>
                                        </p:attrNameLst>
                                      </p:cBhvr>
                                      <p:rCtr x="6962" y="3827"/>
                                    </p:animMotion>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1000"/>
                                        <p:tgtEl>
                                          <p:spTgt spid="9">
                                            <p:txEl>
                                              <p:pRg st="1" end="1"/>
                                            </p:txEl>
                                          </p:spTgt>
                                        </p:tgtEl>
                                      </p:cBhvr>
                                    </p:animEffect>
                                    <p:anim calcmode="lin" valueType="num">
                                      <p:cBhvr>
                                        <p:cTn id="2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Agent Popover &amp; Interaction Panes</a:t>
            </a:r>
          </a:p>
        </p:txBody>
      </p:sp>
      <p:sp>
        <p:nvSpPr>
          <p:cNvPr id="4" name="Text Placeholder 3"/>
          <p:cNvSpPr>
            <a:spLocks noGrp="1"/>
          </p:cNvSpPr>
          <p:nvPr>
            <p:ph type="body" sz="quarter" idx="13"/>
          </p:nvPr>
        </p:nvSpPr>
        <p:spPr>
          <a:xfrm>
            <a:off x="444561" y="969639"/>
            <a:ext cx="8194941" cy="3757613"/>
          </a:xfrm>
        </p:spPr>
        <p:txBody>
          <a:bodyPr/>
          <a:lstStyle/>
          <a:p>
            <a:r>
              <a:rPr lang="en-US" sz="1600" dirty="0"/>
              <a:t>Administrators have the capability to present to Agents additional variables during both the ringing stage of an incoming call as well as after the call has been answered.</a:t>
            </a:r>
          </a:p>
          <a:p>
            <a:r>
              <a:rPr lang="en-US" sz="1600" dirty="0"/>
              <a:t>This is part of the standard Agent Desktop, configured in the </a:t>
            </a:r>
            <a:r>
              <a:rPr lang="en-US" sz="1600" b="1" dirty="0"/>
              <a:t>Flow Designer</a:t>
            </a:r>
            <a:r>
              <a:rPr lang="en-US" sz="1600" dirty="0"/>
              <a:t>.</a:t>
            </a:r>
          </a:p>
          <a:p>
            <a:r>
              <a:rPr lang="en-US" sz="1600" dirty="0"/>
              <a:t>We can present any data to the customer that has been </a:t>
            </a:r>
            <a:r>
              <a:rPr lang="en-US" sz="1600" u="sng" dirty="0"/>
              <a:t>created or fetched </a:t>
            </a:r>
            <a:r>
              <a:rPr lang="en-US" sz="1600" dirty="0"/>
              <a:t>during the flow.</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6" name="Picture 15" descr="A screenshot of a computer&#10;&#10;Description automatically generated">
            <a:extLst>
              <a:ext uri="{FF2B5EF4-FFF2-40B4-BE49-F238E27FC236}">
                <a16:creationId xmlns:a16="http://schemas.microsoft.com/office/drawing/2014/main" id="{7F7B5AB7-F3E7-5361-E585-C6C61806BE9A}"/>
              </a:ext>
            </a:extLst>
          </p:cNvPr>
          <p:cNvPicPr>
            <a:picLocks noChangeAspect="1"/>
          </p:cNvPicPr>
          <p:nvPr/>
        </p:nvPicPr>
        <p:blipFill>
          <a:blip r:embed="rId3"/>
          <a:stretch>
            <a:fillRect/>
          </a:stretch>
        </p:blipFill>
        <p:spPr>
          <a:xfrm>
            <a:off x="3001991" y="3331206"/>
            <a:ext cx="5368159" cy="1003915"/>
          </a:xfrm>
          <a:prstGeom prst="rect">
            <a:avLst/>
          </a:prstGeom>
          <a:ln>
            <a:solidFill>
              <a:schemeClr val="bg2">
                <a:lumMod val="65000"/>
              </a:schemeClr>
            </a:solidFill>
          </a:ln>
          <a:effectLst>
            <a:outerShdw blurRad="50800" dist="38100" dir="2700000" algn="tl" rotWithShape="0">
              <a:prstClr val="black">
                <a:alpha val="40000"/>
              </a:prstClr>
            </a:outerShdw>
          </a:effectLst>
        </p:spPr>
      </p:pic>
      <p:pic>
        <p:nvPicPr>
          <p:cNvPr id="18" name="Picture 17" descr="A screenshot of a phone call&#10;&#10;Description automatically generated">
            <a:extLst>
              <a:ext uri="{FF2B5EF4-FFF2-40B4-BE49-F238E27FC236}">
                <a16:creationId xmlns:a16="http://schemas.microsoft.com/office/drawing/2014/main" id="{CD5E88E9-F3CB-237A-94B4-B77B06CE1B34}"/>
              </a:ext>
            </a:extLst>
          </p:cNvPr>
          <p:cNvPicPr>
            <a:picLocks noChangeAspect="1"/>
          </p:cNvPicPr>
          <p:nvPr/>
        </p:nvPicPr>
        <p:blipFill>
          <a:blip r:embed="rId4"/>
          <a:stretch>
            <a:fillRect/>
          </a:stretch>
        </p:blipFill>
        <p:spPr>
          <a:xfrm>
            <a:off x="654269" y="3093175"/>
            <a:ext cx="1749972" cy="1479976"/>
          </a:xfrm>
          <a:prstGeom prst="rect">
            <a:avLst/>
          </a:prstGeom>
          <a:ln>
            <a:solidFill>
              <a:schemeClr val="bg2">
                <a:lumMod val="65000"/>
              </a:schemeClr>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CDCF0206-B1F4-305F-9029-7E77FBDD1E96}"/>
              </a:ext>
            </a:extLst>
          </p:cNvPr>
          <p:cNvSpPr>
            <a:spLocks noGrp="1"/>
          </p:cNvSpPr>
          <p:nvPr>
            <p:ph type="sldNum" sz="quarter" idx="4"/>
          </p:nvPr>
        </p:nvSpPr>
        <p:spPr/>
        <p:txBody>
          <a:bodyPr/>
          <a:lstStyle/>
          <a:p>
            <a:fld id="{96A97DD0-5BE7-4856-A2A9-C42C6688E607}" type="slidenum">
              <a:rPr lang="en-US" smtClean="0"/>
              <a:pPr/>
              <a:t>71</a:t>
            </a:fld>
            <a:endParaRPr lang="en-US" dirty="0"/>
          </a:p>
        </p:txBody>
      </p:sp>
    </p:spTree>
    <p:extLst>
      <p:ext uri="{BB962C8B-B14F-4D97-AF65-F5344CB8AC3E}">
        <p14:creationId xmlns:p14="http://schemas.microsoft.com/office/powerpoint/2010/main" val="429265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par>
                                <p:cTn id="11" presetID="42"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Agent Performance Statistics (APS)</a:t>
            </a:r>
          </a:p>
        </p:txBody>
      </p:sp>
      <p:sp>
        <p:nvSpPr>
          <p:cNvPr id="4" name="Text Placeholder 3"/>
          <p:cNvSpPr>
            <a:spLocks noGrp="1"/>
          </p:cNvSpPr>
          <p:nvPr>
            <p:ph type="body" sz="quarter" idx="13"/>
          </p:nvPr>
        </p:nvSpPr>
        <p:spPr>
          <a:xfrm>
            <a:off x="444562" y="969639"/>
            <a:ext cx="3410108" cy="3757613"/>
          </a:xfrm>
        </p:spPr>
        <p:txBody>
          <a:bodyPr/>
          <a:lstStyle/>
          <a:p>
            <a:r>
              <a:rPr lang="en-US" sz="1600" dirty="0">
                <a:hlinkClick r:id="rId3"/>
              </a:rPr>
              <a:t>APS</a:t>
            </a:r>
            <a:r>
              <a:rPr lang="en-US" sz="1600" dirty="0"/>
              <a:t> offers multiple Dashboards with Agent, Queue or Team statistics (Historical or Realtime), available both in Agent &amp; Supervisor Desktop.</a:t>
            </a:r>
          </a:p>
          <a:p>
            <a:r>
              <a:rPr lang="en-US" sz="1600" dirty="0"/>
              <a:t>Access to APS is defined in the </a:t>
            </a:r>
            <a:r>
              <a:rPr lang="en-US" sz="1600" b="1" dirty="0"/>
              <a:t>Desktop Profile</a:t>
            </a:r>
            <a:r>
              <a:rPr lang="en-US" sz="1600" dirty="0"/>
              <a:t> of the user.</a:t>
            </a:r>
            <a:br>
              <a:rPr lang="en-US" sz="1600" dirty="0"/>
            </a:br>
            <a:endParaRPr lang="en-US" sz="1600" dirty="0"/>
          </a:p>
          <a:p>
            <a:r>
              <a:rPr lang="en-US" sz="1600" dirty="0"/>
              <a:t>APS reports are </a:t>
            </a:r>
            <a:r>
              <a:rPr lang="en-US" sz="1600" u="sng" dirty="0"/>
              <a:t>not editable</a:t>
            </a:r>
            <a:r>
              <a:rPr lang="en-US" sz="1600" dirty="0"/>
              <a:t>, we can only apply </a:t>
            </a:r>
            <a:r>
              <a:rPr lang="en-US" sz="1600" b="1" dirty="0"/>
              <a:t>persistent filters</a:t>
            </a:r>
            <a:r>
              <a:rPr lang="en-US" sz="1600" dirty="0"/>
              <a:t>.</a:t>
            </a:r>
          </a:p>
          <a:p>
            <a:r>
              <a:rPr lang="en-US" sz="1600" dirty="0"/>
              <a:t>APS dashboards do not exist in Analyzer as stock reports, but we can cross-launch them from Desktop in a new window.</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screenshot of a computer&#10;&#10;Description automatically generated">
            <a:extLst>
              <a:ext uri="{FF2B5EF4-FFF2-40B4-BE49-F238E27FC236}">
                <a16:creationId xmlns:a16="http://schemas.microsoft.com/office/drawing/2014/main" id="{C8F59FFD-2A0E-464D-80FC-65C9D794758C}"/>
              </a:ext>
            </a:extLst>
          </p:cNvPr>
          <p:cNvPicPr>
            <a:picLocks noChangeAspect="1"/>
          </p:cNvPicPr>
          <p:nvPr/>
        </p:nvPicPr>
        <p:blipFill>
          <a:blip r:embed="rId4"/>
          <a:stretch>
            <a:fillRect/>
          </a:stretch>
        </p:blipFill>
        <p:spPr>
          <a:xfrm>
            <a:off x="3949261" y="969639"/>
            <a:ext cx="4981903" cy="3422283"/>
          </a:xfrm>
          <a:prstGeom prst="rect">
            <a:avLst/>
          </a:prstGeom>
          <a:ln>
            <a:solidFill>
              <a:schemeClr val="bg2">
                <a:lumMod val="65000"/>
              </a:schemeClr>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159A08AB-2BB5-315B-8FFD-8691C404C712}"/>
              </a:ext>
            </a:extLst>
          </p:cNvPr>
          <p:cNvSpPr>
            <a:spLocks noGrp="1"/>
          </p:cNvSpPr>
          <p:nvPr>
            <p:ph type="sldNum" sz="quarter" idx="4"/>
          </p:nvPr>
        </p:nvSpPr>
        <p:spPr/>
        <p:txBody>
          <a:bodyPr/>
          <a:lstStyle/>
          <a:p>
            <a:fld id="{96A97DD0-5BE7-4856-A2A9-C42C6688E607}" type="slidenum">
              <a:rPr lang="en-US" smtClean="0"/>
              <a:pPr/>
              <a:t>72</a:t>
            </a:fld>
            <a:endParaRPr lang="en-US" dirty="0"/>
          </a:p>
        </p:txBody>
      </p:sp>
    </p:spTree>
    <p:extLst>
      <p:ext uri="{BB962C8B-B14F-4D97-AF65-F5344CB8AC3E}">
        <p14:creationId xmlns:p14="http://schemas.microsoft.com/office/powerpoint/2010/main" val="23639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000"/>
                                        <p:tgtEl>
                                          <p:spTgt spid="4">
                                            <p:txEl>
                                              <p:pRg st="0" end="0"/>
                                            </p:txEl>
                                          </p:spTgt>
                                        </p:tgtEl>
                                      </p:cBhvr>
                                    </p:animEffect>
                                    <p:anim calcmode="lin" valueType="num">
                                      <p:cBhvr>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Browser Link Report Access</a:t>
            </a:r>
            <a:endParaRPr lang="en-US">
              <a:solidFill>
                <a:srgbClr val="FF0000"/>
              </a:solidFill>
            </a:endParaRPr>
          </a:p>
        </p:txBody>
      </p:sp>
      <p:sp>
        <p:nvSpPr>
          <p:cNvPr id="4" name="Text Placeholder 3"/>
          <p:cNvSpPr>
            <a:spLocks noGrp="1"/>
          </p:cNvSpPr>
          <p:nvPr>
            <p:ph type="body" sz="quarter" idx="13"/>
          </p:nvPr>
        </p:nvSpPr>
        <p:spPr>
          <a:xfrm>
            <a:off x="444562" y="969639"/>
            <a:ext cx="3410108" cy="3757613"/>
          </a:xfrm>
        </p:spPr>
        <p:txBody>
          <a:bodyPr/>
          <a:lstStyle/>
          <a:p>
            <a:r>
              <a:rPr lang="en-US" sz="1600" dirty="0"/>
              <a:t>Quick option for Supervisors to share a specific visualization with Agents</a:t>
            </a:r>
            <a:br>
              <a:rPr lang="en-US" sz="1600" dirty="0"/>
            </a:br>
            <a:endParaRPr lang="en-US" sz="1600" dirty="0"/>
          </a:p>
          <a:p>
            <a:r>
              <a:rPr lang="en-US" sz="1600" dirty="0"/>
              <a:t>Browser link access possible for both standard and premium agents</a:t>
            </a:r>
            <a:br>
              <a:rPr lang="en-US" sz="1600" dirty="0"/>
            </a:br>
            <a:endParaRPr lang="en-US" sz="1600" dirty="0"/>
          </a:p>
          <a:p>
            <a:r>
              <a:rPr lang="en-US" sz="1600" dirty="0"/>
              <a:t>Runs in browser </a:t>
            </a:r>
            <a:r>
              <a:rPr lang="en-US" sz="1600" dirty="0" err="1"/>
              <a:t>timezone</a:t>
            </a:r>
            <a:br>
              <a:rPr lang="en-US" sz="1600" dirty="0"/>
            </a:br>
            <a:endParaRPr lang="en-US" sz="1600" dirty="0"/>
          </a:p>
          <a:p>
            <a:r>
              <a:rPr lang="en-US" sz="1600" i="1" dirty="0"/>
              <a:t>Note: Drilldown functionality is not available via browser link report access</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a:extLst>
              <a:ext uri="{FF2B5EF4-FFF2-40B4-BE49-F238E27FC236}">
                <a16:creationId xmlns:a16="http://schemas.microsoft.com/office/drawing/2014/main" id="{5C2341EC-F2C2-A96B-F5CB-47A993578AF4}"/>
              </a:ext>
            </a:extLst>
          </p:cNvPr>
          <p:cNvPicPr>
            <a:picLocks noChangeAspect="1"/>
          </p:cNvPicPr>
          <p:nvPr/>
        </p:nvPicPr>
        <p:blipFill>
          <a:blip r:embed="rId3"/>
          <a:stretch>
            <a:fillRect/>
          </a:stretch>
        </p:blipFill>
        <p:spPr>
          <a:xfrm>
            <a:off x="4432059" y="630654"/>
            <a:ext cx="4425351" cy="4096597"/>
          </a:xfrm>
          <a:prstGeom prst="rect">
            <a:avLst/>
          </a:prstGeom>
          <a:effectLst>
            <a:softEdge rad="31750"/>
          </a:effectLst>
        </p:spPr>
      </p:pic>
      <p:sp>
        <p:nvSpPr>
          <p:cNvPr id="3" name="Slide Number Placeholder 2">
            <a:extLst>
              <a:ext uri="{FF2B5EF4-FFF2-40B4-BE49-F238E27FC236}">
                <a16:creationId xmlns:a16="http://schemas.microsoft.com/office/drawing/2014/main" id="{8C81B80F-92C9-714E-7694-9062540821F0}"/>
              </a:ext>
            </a:extLst>
          </p:cNvPr>
          <p:cNvSpPr>
            <a:spLocks noGrp="1"/>
          </p:cNvSpPr>
          <p:nvPr>
            <p:ph type="sldNum" sz="quarter" idx="4"/>
          </p:nvPr>
        </p:nvSpPr>
        <p:spPr/>
        <p:txBody>
          <a:bodyPr/>
          <a:lstStyle/>
          <a:p>
            <a:fld id="{96A97DD0-5BE7-4856-A2A9-C42C6688E607}" type="slidenum">
              <a:rPr lang="en-US" smtClean="0"/>
              <a:pPr/>
              <a:t>73</a:t>
            </a:fld>
            <a:endParaRPr lang="en-US" dirty="0"/>
          </a:p>
        </p:txBody>
      </p:sp>
    </p:spTree>
    <p:extLst>
      <p:ext uri="{BB962C8B-B14F-4D97-AF65-F5344CB8AC3E}">
        <p14:creationId xmlns:p14="http://schemas.microsoft.com/office/powerpoint/2010/main" val="22285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42"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1000"/>
                                        <p:tgtEl>
                                          <p:spTgt spid="4">
                                            <p:txEl>
                                              <p:pRg st="0" end="0"/>
                                            </p:txEl>
                                          </p:spTgt>
                                        </p:tgtEl>
                                      </p:cBhvr>
                                    </p:animEffect>
                                    <p:anim calcmode="lin" valueType="num">
                                      <p:cBhvr>
                                        <p:cTn id="11"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1000"/>
                                        <p:tgtEl>
                                          <p:spTgt spid="4">
                                            <p:txEl>
                                              <p:pRg st="3" end="3"/>
                                            </p:txEl>
                                          </p:spTgt>
                                        </p:tgtEl>
                                      </p:cBhvr>
                                    </p:animEffect>
                                    <p:anim calcmode="lin" valueType="num">
                                      <p:cBhvr>
                                        <p:cTn id="3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computer&#10;&#10;Description automatically generated">
            <a:extLst>
              <a:ext uri="{FF2B5EF4-FFF2-40B4-BE49-F238E27FC236}">
                <a16:creationId xmlns:a16="http://schemas.microsoft.com/office/drawing/2014/main" id="{05B76B1C-400A-5EA1-EE46-1990995F79F7}"/>
              </a:ext>
            </a:extLst>
          </p:cNvPr>
          <p:cNvPicPr>
            <a:picLocks noChangeAspect="1"/>
          </p:cNvPicPr>
          <p:nvPr/>
        </p:nvPicPr>
        <p:blipFill>
          <a:blip r:embed="rId3"/>
          <a:stretch>
            <a:fillRect/>
          </a:stretch>
        </p:blipFill>
        <p:spPr>
          <a:xfrm>
            <a:off x="5064531" y="1147641"/>
            <a:ext cx="3645577" cy="1635244"/>
          </a:xfrm>
          <a:prstGeom prst="rect">
            <a:avLst/>
          </a:prstGeom>
          <a:ln>
            <a:solidFill>
              <a:schemeClr val="bg2">
                <a:lumMod val="65000"/>
              </a:schemeClr>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a:t>Embedding the Report into the Agent Desktop</a:t>
            </a:r>
            <a:endParaRPr lang="en-US">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2" name="Picture 11">
            <a:extLst>
              <a:ext uri="{FF2B5EF4-FFF2-40B4-BE49-F238E27FC236}">
                <a16:creationId xmlns:a16="http://schemas.microsoft.com/office/drawing/2014/main" id="{215F8585-2017-D6E2-2B35-88327BB85076}"/>
              </a:ext>
            </a:extLst>
          </p:cNvPr>
          <p:cNvPicPr>
            <a:picLocks noChangeAspect="1"/>
          </p:cNvPicPr>
          <p:nvPr/>
        </p:nvPicPr>
        <p:blipFill>
          <a:blip r:embed="rId4"/>
          <a:stretch>
            <a:fillRect/>
          </a:stretch>
        </p:blipFill>
        <p:spPr>
          <a:xfrm>
            <a:off x="104908" y="1108994"/>
            <a:ext cx="4190467" cy="3228270"/>
          </a:xfrm>
          <a:prstGeom prst="rect">
            <a:avLst/>
          </a:prstGeom>
          <a:ln>
            <a:solidFill>
              <a:schemeClr val="bg2">
                <a:lumMod val="65000"/>
              </a:schemeClr>
            </a:solid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C4E82F9-C08C-1703-EB00-B8F21F8D33C3}"/>
              </a:ext>
            </a:extLst>
          </p:cNvPr>
          <p:cNvSpPr/>
          <p:nvPr/>
        </p:nvSpPr>
        <p:spPr>
          <a:xfrm>
            <a:off x="104908" y="776300"/>
            <a:ext cx="5745017"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BE" sz="1400" b="0" i="0" u="none" strike="noStrike" kern="1200" cap="none" spc="0" normalizeH="0" baseline="0" noProof="0" dirty="0">
                <a:ln>
                  <a:noFill/>
                </a:ln>
                <a:solidFill>
                  <a:srgbClr val="101820"/>
                </a:solidFill>
                <a:effectLst/>
                <a:uLnTx/>
                <a:uFillTx/>
                <a:latin typeface="CiscoSansTT ExtraLight"/>
                <a:ea typeface="ＭＳ Ｐゴシック" charset="0"/>
                <a:hlinkClick r:id="rId5"/>
              </a:rPr>
              <a:t>Desktop Developer</a:t>
            </a:r>
            <a:r>
              <a:rPr kumimoji="0" lang="en-BE" sz="1400" b="0" i="0" u="none" strike="noStrike" kern="1200" cap="none" spc="0" normalizeH="0" noProof="0" dirty="0">
                <a:ln>
                  <a:noFill/>
                </a:ln>
                <a:solidFill>
                  <a:srgbClr val="101820"/>
                </a:solidFill>
                <a:effectLst/>
                <a:uLnTx/>
                <a:uFillTx/>
                <a:latin typeface="CiscoSansTT ExtraLight"/>
                <a:ea typeface="ＭＳ Ｐゴシック" charset="0"/>
                <a:hlinkClick r:id="rId5"/>
              </a:rPr>
              <a:t> Documentation</a:t>
            </a:r>
            <a:endParaRPr kumimoji="0" lang="en-BE" sz="1400" b="0" i="0" u="none" strike="noStrike" kern="1200" cap="none" spc="0" normalizeH="0" baseline="0" noProof="0" dirty="0">
              <a:ln>
                <a:noFill/>
              </a:ln>
              <a:solidFill>
                <a:srgbClr val="101820"/>
              </a:solidFill>
              <a:effectLst/>
              <a:uLnTx/>
              <a:uFillTx/>
              <a:latin typeface="CiscoSansTT ExtraLight"/>
              <a:ea typeface="ＭＳ Ｐゴシック" charset="0"/>
            </a:endParaRPr>
          </a:p>
        </p:txBody>
      </p:sp>
      <p:sp>
        <p:nvSpPr>
          <p:cNvPr id="14" name="Rectangle 13">
            <a:extLst>
              <a:ext uri="{FF2B5EF4-FFF2-40B4-BE49-F238E27FC236}">
                <a16:creationId xmlns:a16="http://schemas.microsoft.com/office/drawing/2014/main" id="{CB5A50BC-2DC2-A78B-ED7C-13DD95F52CF4}"/>
              </a:ext>
            </a:extLst>
          </p:cNvPr>
          <p:cNvSpPr/>
          <p:nvPr/>
        </p:nvSpPr>
        <p:spPr>
          <a:xfrm>
            <a:off x="5040884" y="776300"/>
            <a:ext cx="4317341"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BE" sz="1400" b="0" i="0" u="none" strike="noStrike" kern="1200" cap="none" spc="0" normalizeH="0" baseline="0" noProof="0" dirty="0">
                <a:ln>
                  <a:noFill/>
                </a:ln>
                <a:solidFill>
                  <a:srgbClr val="101820"/>
                </a:solidFill>
                <a:effectLst/>
                <a:uLnTx/>
                <a:uFillTx/>
                <a:latin typeface="CiscoSansTT ExtraLight"/>
                <a:ea typeface="ＭＳ Ｐゴシック" charset="0"/>
                <a:hlinkClick r:id="rId6"/>
              </a:rPr>
              <a:t>Analyzer Iframe Widget Sample</a:t>
            </a:r>
            <a:r>
              <a:rPr kumimoji="0" lang="en-BE" sz="1400" b="0" i="0" u="none" strike="noStrike" kern="1200" cap="none" spc="0" normalizeH="0" noProof="0" dirty="0">
                <a:ln>
                  <a:noFill/>
                </a:ln>
                <a:solidFill>
                  <a:srgbClr val="101820"/>
                </a:solidFill>
                <a:effectLst/>
                <a:uLnTx/>
                <a:uFillTx/>
                <a:latin typeface="CiscoSansTT ExtraLight"/>
                <a:ea typeface="ＭＳ Ｐゴシック" charset="0"/>
                <a:hlinkClick r:id="rId6"/>
              </a:rPr>
              <a:t> (GitHub)</a:t>
            </a:r>
            <a:endParaRPr kumimoji="0" lang="en-BE" sz="1400" b="0" i="0" u="none" strike="noStrike" kern="1200" cap="none" spc="0" normalizeH="0" baseline="0" noProof="0" dirty="0">
              <a:ln>
                <a:noFill/>
              </a:ln>
              <a:solidFill>
                <a:srgbClr val="101820"/>
              </a:solidFill>
              <a:effectLst/>
              <a:uLnTx/>
              <a:uFillTx/>
              <a:latin typeface="CiscoSansTT ExtraLight"/>
              <a:ea typeface="ＭＳ Ｐゴシック" charset="0"/>
            </a:endParaRPr>
          </a:p>
        </p:txBody>
      </p:sp>
      <p:pic>
        <p:nvPicPr>
          <p:cNvPr id="15" name="Picture 14">
            <a:extLst>
              <a:ext uri="{FF2B5EF4-FFF2-40B4-BE49-F238E27FC236}">
                <a16:creationId xmlns:a16="http://schemas.microsoft.com/office/drawing/2014/main" id="{42E8F74D-5E60-66EE-18C4-9F77783CF500}"/>
              </a:ext>
            </a:extLst>
          </p:cNvPr>
          <p:cNvPicPr>
            <a:picLocks noChangeAspect="1"/>
          </p:cNvPicPr>
          <p:nvPr/>
        </p:nvPicPr>
        <p:blipFill>
          <a:blip r:embed="rId7"/>
          <a:stretch>
            <a:fillRect/>
          </a:stretch>
        </p:blipFill>
        <p:spPr>
          <a:xfrm>
            <a:off x="4126326" y="2962140"/>
            <a:ext cx="4912766" cy="1918752"/>
          </a:xfrm>
          <a:prstGeom prst="rect">
            <a:avLst/>
          </a:prstGeom>
          <a:ln>
            <a:solidFill>
              <a:schemeClr val="bg2">
                <a:lumMod val="65000"/>
              </a:schemeClr>
            </a:solidFill>
          </a:ln>
          <a:effectLst>
            <a:outerShdw blurRad="292100" dist="139700" dir="2700000" algn="tl" rotWithShape="0">
              <a:srgbClr val="333333">
                <a:alpha val="65000"/>
              </a:srgbClr>
            </a:outerShdw>
          </a:effectLst>
        </p:spPr>
      </p:pic>
      <p:sp>
        <p:nvSpPr>
          <p:cNvPr id="17" name="Right Arrow 16">
            <a:extLst>
              <a:ext uri="{FF2B5EF4-FFF2-40B4-BE49-F238E27FC236}">
                <a16:creationId xmlns:a16="http://schemas.microsoft.com/office/drawing/2014/main" id="{7E74E80B-095D-EDC7-66F2-196FD1DDA81A}"/>
              </a:ext>
            </a:extLst>
          </p:cNvPr>
          <p:cNvSpPr/>
          <p:nvPr/>
        </p:nvSpPr>
        <p:spPr>
          <a:xfrm>
            <a:off x="4295375" y="1781503"/>
            <a:ext cx="784525" cy="275897"/>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8" name="Down Arrow 17">
            <a:extLst>
              <a:ext uri="{FF2B5EF4-FFF2-40B4-BE49-F238E27FC236}">
                <a16:creationId xmlns:a16="http://schemas.microsoft.com/office/drawing/2014/main" id="{D5419F9F-923E-4CE3-C658-BBB404119BB6}"/>
              </a:ext>
            </a:extLst>
          </p:cNvPr>
          <p:cNvSpPr/>
          <p:nvPr/>
        </p:nvSpPr>
        <p:spPr>
          <a:xfrm>
            <a:off x="6765136" y="2782885"/>
            <a:ext cx="244366" cy="494643"/>
          </a:xfrm>
          <a:prstGeom prst="down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Slide Number Placeholder 2">
            <a:extLst>
              <a:ext uri="{FF2B5EF4-FFF2-40B4-BE49-F238E27FC236}">
                <a16:creationId xmlns:a16="http://schemas.microsoft.com/office/drawing/2014/main" id="{0E0EC9F1-1457-DCB3-40A5-FAC29DAF5749}"/>
              </a:ext>
            </a:extLst>
          </p:cNvPr>
          <p:cNvSpPr>
            <a:spLocks noGrp="1"/>
          </p:cNvSpPr>
          <p:nvPr>
            <p:ph type="sldNum" sz="quarter" idx="4"/>
          </p:nvPr>
        </p:nvSpPr>
        <p:spPr/>
        <p:txBody>
          <a:bodyPr/>
          <a:lstStyle/>
          <a:p>
            <a:fld id="{96A97DD0-5BE7-4856-A2A9-C42C6688E607}" type="slidenum">
              <a:rPr lang="en-US" smtClean="0"/>
              <a:pPr/>
              <a:t>74</a:t>
            </a:fld>
            <a:endParaRPr lang="en-US" dirty="0"/>
          </a:p>
        </p:txBody>
      </p:sp>
    </p:spTree>
    <p:extLst>
      <p:ext uri="{BB962C8B-B14F-4D97-AF65-F5344CB8AC3E}">
        <p14:creationId xmlns:p14="http://schemas.microsoft.com/office/powerpoint/2010/main" val="162387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2: Desktop</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1600" dirty="0">
                <a:solidFill>
                  <a:schemeClr val="bg2"/>
                </a:solidFill>
              </a:rPr>
              <a:t>Exercise 2.1: Agent Personal Statistics (APS)</a:t>
            </a:r>
          </a:p>
          <a:p>
            <a:pPr marL="0" indent="0">
              <a:buFont typeface="Arial" charset="0"/>
              <a:buNone/>
            </a:pPr>
            <a:r>
              <a:rPr lang="en-GB" sz="1600" dirty="0">
                <a:solidFill>
                  <a:schemeClr val="bg2"/>
                </a:solidFill>
              </a:rPr>
              <a:t>Exercise 2.2: Agent Direct URL Access</a:t>
            </a:r>
          </a:p>
          <a:p>
            <a:pPr marL="0" indent="0">
              <a:buFont typeface="Arial" charset="0"/>
              <a:buNone/>
            </a:pPr>
            <a:r>
              <a:rPr lang="en-GB" sz="1600" dirty="0">
                <a:solidFill>
                  <a:schemeClr val="bg2"/>
                </a:solidFill>
              </a:rPr>
              <a:t>Exercise 2.3: Embedding the Report into the Agent Desktop (Bonus)</a:t>
            </a:r>
          </a:p>
          <a:p>
            <a:pPr marL="0" indent="0">
              <a:buFont typeface="Arial" charset="0"/>
              <a:buNone/>
            </a:pPr>
            <a:r>
              <a:rPr lang="en-GB" sz="1800" i="1" dirty="0">
                <a:solidFill>
                  <a:srgbClr val="00B0F0"/>
                </a:solidFill>
              </a:rPr>
              <a:t>What did we learn?</a:t>
            </a:r>
          </a:p>
          <a:p>
            <a:r>
              <a:rPr lang="en-GB" sz="1800" dirty="0">
                <a:solidFill>
                  <a:srgbClr val="00B0F0"/>
                </a:solidFill>
              </a:rPr>
              <a:t>All Agents are offered –by default- a tab full of </a:t>
            </a:r>
            <a:r>
              <a:rPr lang="en-GB" sz="1800" dirty="0" err="1">
                <a:solidFill>
                  <a:srgbClr val="00B0F0"/>
                </a:solidFill>
              </a:rPr>
              <a:t>uneditable</a:t>
            </a:r>
            <a:r>
              <a:rPr lang="en-GB" sz="1800" dirty="0">
                <a:solidFill>
                  <a:srgbClr val="00B0F0"/>
                </a:solidFill>
              </a:rPr>
              <a:t> reports to provide them insights for their daily tasks.</a:t>
            </a:r>
          </a:p>
          <a:p>
            <a:r>
              <a:rPr lang="en-GB" sz="1800" dirty="0">
                <a:solidFill>
                  <a:srgbClr val="00B0F0"/>
                </a:solidFill>
              </a:rPr>
              <a:t>If they need additional visibility, supervisors can share with them custom reports via URL.</a:t>
            </a:r>
          </a:p>
          <a:p>
            <a:r>
              <a:rPr lang="en-GB" sz="1800" dirty="0">
                <a:solidFill>
                  <a:srgbClr val="00B0F0"/>
                </a:solidFill>
              </a:rPr>
              <a:t>If the need for a report is recurring, it can be embedded to their desktop.</a:t>
            </a: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10 min</a:t>
            </a:r>
          </a:p>
        </p:txBody>
      </p:sp>
      <p:sp>
        <p:nvSpPr>
          <p:cNvPr id="5" name="Slide Number Placeholder 4">
            <a:extLst>
              <a:ext uri="{FF2B5EF4-FFF2-40B4-BE49-F238E27FC236}">
                <a16:creationId xmlns:a16="http://schemas.microsoft.com/office/drawing/2014/main" id="{FC4226E1-6C1A-611A-CE1C-BA463952A7ED}"/>
              </a:ext>
            </a:extLst>
          </p:cNvPr>
          <p:cNvSpPr>
            <a:spLocks noGrp="1"/>
          </p:cNvSpPr>
          <p:nvPr>
            <p:ph type="sldNum" sz="quarter" idx="4"/>
          </p:nvPr>
        </p:nvSpPr>
        <p:spPr/>
        <p:txBody>
          <a:bodyPr/>
          <a:lstStyle/>
          <a:p>
            <a:fld id="{96A97DD0-5BE7-4856-A2A9-C42C6688E607}" type="slidenum">
              <a:rPr lang="en-US" smtClean="0"/>
              <a:pPr/>
              <a:t>75</a:t>
            </a:fld>
            <a:endParaRPr lang="en-US" dirty="0"/>
          </a:p>
        </p:txBody>
      </p:sp>
    </p:spTree>
    <p:extLst>
      <p:ext uri="{BB962C8B-B14F-4D97-AF65-F5344CB8AC3E}">
        <p14:creationId xmlns:p14="http://schemas.microsoft.com/office/powerpoint/2010/main" val="241938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1000"/>
                                        <p:tgtEl>
                                          <p:spTgt spid="6">
                                            <p:txEl>
                                              <p:pRg st="3" end="3"/>
                                            </p:txEl>
                                          </p:spTgt>
                                        </p:tgtEl>
                                      </p:cBhvr>
                                    </p:animEffect>
                                    <p:anim calcmode="lin" valueType="num">
                                      <p:cBhvr>
                                        <p:cTn id="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1000"/>
                                        <p:tgtEl>
                                          <p:spTgt spid="6">
                                            <p:txEl>
                                              <p:pRg st="4" end="4"/>
                                            </p:txEl>
                                          </p:spTgt>
                                        </p:tgtEl>
                                      </p:cBhvr>
                                    </p:animEffect>
                                    <p:anim calcmode="lin" valueType="num">
                                      <p:cBhvr>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1000"/>
                                        <p:tgtEl>
                                          <p:spTgt spid="6">
                                            <p:txEl>
                                              <p:pRg st="5" end="5"/>
                                            </p:txEl>
                                          </p:spTgt>
                                        </p:tgtEl>
                                      </p:cBhvr>
                                    </p:animEffect>
                                    <p:anim calcmode="lin" valueType="num">
                                      <p:cBhvr>
                                        <p:cTn id="2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9" name="Title 1">
            <a:extLst>
              <a:ext uri="{FF2B5EF4-FFF2-40B4-BE49-F238E27FC236}">
                <a16:creationId xmlns:a16="http://schemas.microsoft.com/office/drawing/2014/main" id="{C0DA8FE3-972C-EA88-E1F7-30FD08651278}"/>
              </a:ext>
            </a:extLst>
          </p:cNvPr>
          <p:cNvSpPr>
            <a:spLocks noGrp="1"/>
          </p:cNvSpPr>
          <p:nvPr>
            <p:ph type="title"/>
          </p:nvPr>
        </p:nvSpPr>
        <p:spPr>
          <a:xfrm>
            <a:off x="443996" y="195681"/>
            <a:ext cx="8266113" cy="434974"/>
          </a:xfrm>
        </p:spPr>
        <p:txBody>
          <a:bodyPr/>
          <a:lstStyle/>
          <a:p>
            <a:r>
              <a:rPr lang="en-US"/>
              <a:t>Supervisor Desktop</a:t>
            </a:r>
          </a:p>
        </p:txBody>
      </p:sp>
      <p:sp>
        <p:nvSpPr>
          <p:cNvPr id="10" name="Text Placeholder 3">
            <a:extLst>
              <a:ext uri="{FF2B5EF4-FFF2-40B4-BE49-F238E27FC236}">
                <a16:creationId xmlns:a16="http://schemas.microsoft.com/office/drawing/2014/main" id="{2FB611DE-133A-41FF-A9D4-04210F01FCA6}"/>
              </a:ext>
            </a:extLst>
          </p:cNvPr>
          <p:cNvSpPr txBox="1">
            <a:spLocks/>
          </p:cNvSpPr>
          <p:nvPr/>
        </p:nvSpPr>
        <p:spPr>
          <a:xfrm>
            <a:off x="444562" y="969639"/>
            <a:ext cx="3410108"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600"/>
              <a:t>Supervisor Desktop </a:t>
            </a:r>
            <a:r>
              <a:rPr lang="en-GB" sz="1600" b="1"/>
              <a:t>Home</a:t>
            </a:r>
            <a:r>
              <a:rPr lang="en-GB" sz="1600"/>
              <a:t> offers a comprehensive dashboard with Queue, Team &amp; Agent Statistics.</a:t>
            </a:r>
            <a:endParaRPr lang="en-GB" sz="1600" b="1"/>
          </a:p>
          <a:p>
            <a:r>
              <a:rPr lang="en-GB" sz="1600"/>
              <a:t>Supervisors can filter the dashboards, remove unwanted widgets but cannot edit existing ones today.</a:t>
            </a:r>
            <a:br>
              <a:rPr lang="en-GB" sz="1600"/>
            </a:br>
            <a:endParaRPr lang="en-GB" sz="1600"/>
          </a:p>
          <a:p>
            <a:r>
              <a:rPr lang="en-GB" sz="1600" b="1"/>
              <a:t>Team Performance Details</a:t>
            </a:r>
            <a:r>
              <a:rPr lang="en-GB" sz="1600"/>
              <a:t> tab offers Supervisors a real-time view of all their managed agents, their current status and details.</a:t>
            </a:r>
          </a:p>
        </p:txBody>
      </p:sp>
      <p:pic>
        <p:nvPicPr>
          <p:cNvPr id="11" name="Picture 10" descr="A screenshot of a black screen&#10;&#10;Description automatically generated">
            <a:extLst>
              <a:ext uri="{FF2B5EF4-FFF2-40B4-BE49-F238E27FC236}">
                <a16:creationId xmlns:a16="http://schemas.microsoft.com/office/drawing/2014/main" id="{0F143B43-CF85-D910-8439-B8633AFC97B0}"/>
              </a:ext>
            </a:extLst>
          </p:cNvPr>
          <p:cNvPicPr>
            <a:picLocks noChangeAspect="1"/>
          </p:cNvPicPr>
          <p:nvPr/>
        </p:nvPicPr>
        <p:blipFill>
          <a:blip r:embed="rId3"/>
          <a:stretch>
            <a:fillRect/>
          </a:stretch>
        </p:blipFill>
        <p:spPr>
          <a:xfrm>
            <a:off x="3794092" y="3566288"/>
            <a:ext cx="5053346" cy="750876"/>
          </a:xfrm>
          <a:prstGeom prst="rect">
            <a:avLst/>
          </a:prstGeom>
          <a:ln>
            <a:solidFill>
              <a:schemeClr val="bg2">
                <a:lumMod val="65000"/>
              </a:schemeClr>
            </a:solidFill>
          </a:ln>
          <a:effectLst>
            <a:outerShdw blurRad="50800" dist="38100" dir="2700000" algn="tl" rotWithShape="0">
              <a:prstClr val="black">
                <a:alpha val="40000"/>
              </a:prstClr>
            </a:outerShdw>
          </a:effectLst>
        </p:spPr>
      </p:pic>
      <p:pic>
        <p:nvPicPr>
          <p:cNvPr id="12" name="Picture 11" descr="A screenshot of a computer&#10;&#10;Description automatically generated">
            <a:extLst>
              <a:ext uri="{FF2B5EF4-FFF2-40B4-BE49-F238E27FC236}">
                <a16:creationId xmlns:a16="http://schemas.microsoft.com/office/drawing/2014/main" id="{C8C0153B-ACB2-189C-95E3-F3417414C789}"/>
              </a:ext>
            </a:extLst>
          </p:cNvPr>
          <p:cNvPicPr>
            <a:picLocks noChangeAspect="1"/>
          </p:cNvPicPr>
          <p:nvPr/>
        </p:nvPicPr>
        <p:blipFill>
          <a:blip r:embed="rId4"/>
          <a:stretch>
            <a:fillRect/>
          </a:stretch>
        </p:blipFill>
        <p:spPr>
          <a:xfrm>
            <a:off x="3952245" y="826336"/>
            <a:ext cx="4895193" cy="2316887"/>
          </a:xfrm>
          <a:prstGeom prst="rect">
            <a:avLst/>
          </a:prstGeom>
          <a:ln>
            <a:solidFill>
              <a:schemeClr val="bg2">
                <a:lumMod val="65000"/>
              </a:schemeClr>
            </a:solidFill>
          </a:ln>
          <a:effectLst>
            <a:outerShdw blurRad="50800" dist="38100" dir="2700000" algn="tl" rotWithShape="0">
              <a:prstClr val="black">
                <a:alpha val="40000"/>
              </a:prstClr>
            </a:outerShdw>
          </a:effectLst>
        </p:spPr>
      </p:pic>
      <p:pic>
        <p:nvPicPr>
          <p:cNvPr id="13" name="Picture 12" descr="A red and white logo&#10;&#10;Description automatically generated">
            <a:extLst>
              <a:ext uri="{FF2B5EF4-FFF2-40B4-BE49-F238E27FC236}">
                <a16:creationId xmlns:a16="http://schemas.microsoft.com/office/drawing/2014/main" id="{39A524A6-7BCF-2165-4C14-05E5404A1621}"/>
              </a:ext>
            </a:extLst>
          </p:cNvPr>
          <p:cNvPicPr>
            <a:picLocks noChangeAspect="1"/>
          </p:cNvPicPr>
          <p:nvPr/>
        </p:nvPicPr>
        <p:blipFill>
          <a:blip r:embed="rId5"/>
          <a:stretch>
            <a:fillRect/>
          </a:stretch>
        </p:blipFill>
        <p:spPr>
          <a:xfrm>
            <a:off x="7458186" y="0"/>
            <a:ext cx="1389252" cy="731673"/>
          </a:xfrm>
          <a:prstGeom prst="rect">
            <a:avLst/>
          </a:prstGeom>
        </p:spPr>
      </p:pic>
      <p:sp>
        <p:nvSpPr>
          <p:cNvPr id="2" name="Slide Number Placeholder 1">
            <a:extLst>
              <a:ext uri="{FF2B5EF4-FFF2-40B4-BE49-F238E27FC236}">
                <a16:creationId xmlns:a16="http://schemas.microsoft.com/office/drawing/2014/main" id="{2C1AACC1-5C54-04D2-0F28-6189C521009B}"/>
              </a:ext>
            </a:extLst>
          </p:cNvPr>
          <p:cNvSpPr>
            <a:spLocks noGrp="1"/>
          </p:cNvSpPr>
          <p:nvPr>
            <p:ph type="sldNum" sz="quarter" idx="4"/>
          </p:nvPr>
        </p:nvSpPr>
        <p:spPr/>
        <p:txBody>
          <a:bodyPr/>
          <a:lstStyle/>
          <a:p>
            <a:fld id="{96A97DD0-5BE7-4856-A2A9-C42C6688E607}" type="slidenum">
              <a:rPr lang="en-US" smtClean="0"/>
              <a:pPr/>
              <a:t>76</a:t>
            </a:fld>
            <a:endParaRPr lang="en-US" dirty="0"/>
          </a:p>
        </p:txBody>
      </p:sp>
    </p:spTree>
    <p:extLst>
      <p:ext uri="{BB962C8B-B14F-4D97-AF65-F5344CB8AC3E}">
        <p14:creationId xmlns:p14="http://schemas.microsoft.com/office/powerpoint/2010/main" val="242035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42"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1000"/>
                                        <p:tgtEl>
                                          <p:spTgt spid="10">
                                            <p:txEl>
                                              <p:pRg st="0" end="0"/>
                                            </p:txEl>
                                          </p:spTgt>
                                        </p:tgtEl>
                                      </p:cBhvr>
                                    </p:animEffect>
                                    <p:anim calcmode="lin" valueType="num">
                                      <p:cBhvr>
                                        <p:cTn id="11"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par>
                                <p:cTn id="25" presetID="42"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anim calcmode="lin" valueType="num">
                                      <p:cBhvr>
                                        <p:cTn id="2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Supervisor Desktop Tips</a:t>
            </a:r>
          </a:p>
        </p:txBody>
      </p:sp>
      <p:sp>
        <p:nvSpPr>
          <p:cNvPr id="4" name="Footer Placeholder 2">
            <a:extLst>
              <a:ext uri="{FF2B5EF4-FFF2-40B4-BE49-F238E27FC236}">
                <a16:creationId xmlns:a16="http://schemas.microsoft.com/office/drawing/2014/main" id="{26FD7FA5-CBA5-760B-F5F3-7DB42932C19F}"/>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10" name="Picture 9" descr="A red rectangular sign with white text&#10;&#10;Description automatically generated">
            <a:extLst>
              <a:ext uri="{FF2B5EF4-FFF2-40B4-BE49-F238E27FC236}">
                <a16:creationId xmlns:a16="http://schemas.microsoft.com/office/drawing/2014/main" id="{784DF926-6B35-69D4-42A4-50069F7717E3}"/>
              </a:ext>
            </a:extLst>
          </p:cNvPr>
          <p:cNvPicPr>
            <a:picLocks noChangeAspect="1"/>
          </p:cNvPicPr>
          <p:nvPr/>
        </p:nvPicPr>
        <p:blipFill>
          <a:blip r:embed="rId3"/>
          <a:stretch>
            <a:fillRect/>
          </a:stretch>
        </p:blipFill>
        <p:spPr>
          <a:xfrm>
            <a:off x="7769696" y="2496"/>
            <a:ext cx="1084899" cy="1084899"/>
          </a:xfrm>
          <a:prstGeom prst="rect">
            <a:avLst/>
          </a:prstGeom>
        </p:spPr>
      </p:pic>
      <p:sp>
        <p:nvSpPr>
          <p:cNvPr id="2" name="Text Placeholder 3">
            <a:extLst>
              <a:ext uri="{FF2B5EF4-FFF2-40B4-BE49-F238E27FC236}">
                <a16:creationId xmlns:a16="http://schemas.microsoft.com/office/drawing/2014/main" id="{57E328F5-41AA-DA07-9086-E64F19EE51C5}"/>
              </a:ext>
            </a:extLst>
          </p:cNvPr>
          <p:cNvSpPr txBox="1">
            <a:spLocks/>
          </p:cNvSpPr>
          <p:nvPr/>
        </p:nvSpPr>
        <p:spPr>
          <a:xfrm>
            <a:off x="444561" y="969639"/>
            <a:ext cx="3954483"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mj-lt"/>
              <a:buAutoNum type="arabicPeriod"/>
            </a:pPr>
            <a:r>
              <a:rPr lang="en-GB" sz="1600" dirty="0"/>
              <a:t>Desktop allows to filter on either Queue or Team. Out of the Desktop’s 9 Widgets:</a:t>
            </a:r>
          </a:p>
          <a:p>
            <a:pPr marL="531812" lvl="1" indent="-342900"/>
            <a:r>
              <a:rPr lang="en-GB" sz="1500" dirty="0"/>
              <a:t>Contacts in Progress, Average Handle Time and Agent State Report metrics depend on </a:t>
            </a:r>
            <a:r>
              <a:rPr lang="en-GB" sz="1500" u="sng" dirty="0"/>
              <a:t>Teams</a:t>
            </a:r>
            <a:r>
              <a:rPr lang="en-GB" sz="1500" dirty="0"/>
              <a:t>.</a:t>
            </a:r>
          </a:p>
          <a:p>
            <a:pPr marL="531812" lvl="1" indent="-342900"/>
            <a:r>
              <a:rPr lang="en-GB" sz="1500" dirty="0"/>
              <a:t>All the rest results are based on selected </a:t>
            </a:r>
            <a:r>
              <a:rPr lang="en-GB" sz="1500" u="sng" dirty="0"/>
              <a:t>Queues</a:t>
            </a:r>
            <a:r>
              <a:rPr lang="en-GB" sz="1500" dirty="0"/>
              <a:t> filter.</a:t>
            </a:r>
            <a:br>
              <a:rPr lang="en-GB" sz="1500" dirty="0"/>
            </a:br>
            <a:endParaRPr lang="en-GB" sz="1500" dirty="0"/>
          </a:p>
          <a:p>
            <a:pPr marL="342900" indent="-342900">
              <a:buFont typeface="+mj-lt"/>
              <a:buAutoNum type="arabicPeriod"/>
            </a:pPr>
            <a:r>
              <a:rPr lang="en-GB" sz="1600" dirty="0"/>
              <a:t>Customers sometimes have confusion when trying to compare the KPI cards of Desktop with Analyzer. Thus, Cisco create a dedicated </a:t>
            </a:r>
            <a:r>
              <a:rPr lang="en-GB" sz="1600" dirty="0">
                <a:hlinkClick r:id="rId4"/>
              </a:rPr>
              <a:t>article</a:t>
            </a:r>
            <a:r>
              <a:rPr lang="en-GB" sz="1600" dirty="0"/>
              <a:t> to explain all the necessary details when comparing.</a:t>
            </a:r>
          </a:p>
        </p:txBody>
      </p:sp>
      <p:pic>
        <p:nvPicPr>
          <p:cNvPr id="7" name="Picture 6" descr="A screenshot of a computer&#10;&#10;Description automatically generated">
            <a:extLst>
              <a:ext uri="{FF2B5EF4-FFF2-40B4-BE49-F238E27FC236}">
                <a16:creationId xmlns:a16="http://schemas.microsoft.com/office/drawing/2014/main" id="{47034F6A-6A0A-2614-C009-9EAB95AE2BFB}"/>
              </a:ext>
            </a:extLst>
          </p:cNvPr>
          <p:cNvPicPr>
            <a:picLocks noChangeAspect="1"/>
          </p:cNvPicPr>
          <p:nvPr/>
        </p:nvPicPr>
        <p:blipFill>
          <a:blip r:embed="rId5"/>
          <a:stretch>
            <a:fillRect/>
          </a:stretch>
        </p:blipFill>
        <p:spPr>
          <a:xfrm>
            <a:off x="4572000" y="921134"/>
            <a:ext cx="4282595" cy="2087224"/>
          </a:xfrm>
          <a:prstGeom prst="rect">
            <a:avLst/>
          </a:prstGeom>
          <a:ln>
            <a:solidFill>
              <a:schemeClr val="bg2">
                <a:lumMod val="65000"/>
              </a:schemeClr>
            </a:solidFill>
          </a:ln>
        </p:spPr>
      </p:pic>
      <p:sp>
        <p:nvSpPr>
          <p:cNvPr id="6" name="Slide Number Placeholder 5">
            <a:extLst>
              <a:ext uri="{FF2B5EF4-FFF2-40B4-BE49-F238E27FC236}">
                <a16:creationId xmlns:a16="http://schemas.microsoft.com/office/drawing/2014/main" id="{F348A976-8CDC-369E-66EE-A278D46E48E4}"/>
              </a:ext>
            </a:extLst>
          </p:cNvPr>
          <p:cNvSpPr>
            <a:spLocks noGrp="1"/>
          </p:cNvSpPr>
          <p:nvPr>
            <p:ph type="sldNum" sz="quarter" idx="4"/>
          </p:nvPr>
        </p:nvSpPr>
        <p:spPr/>
        <p:txBody>
          <a:bodyPr/>
          <a:lstStyle/>
          <a:p>
            <a:fld id="{96A97DD0-5BE7-4856-A2A9-C42C6688E607}" type="slidenum">
              <a:rPr lang="en-US" smtClean="0"/>
              <a:pPr/>
              <a:t>77</a:t>
            </a:fld>
            <a:endParaRPr lang="en-US" dirty="0"/>
          </a:p>
        </p:txBody>
      </p:sp>
    </p:spTree>
    <p:extLst>
      <p:ext uri="{BB962C8B-B14F-4D97-AF65-F5344CB8AC3E}">
        <p14:creationId xmlns:p14="http://schemas.microsoft.com/office/powerpoint/2010/main" val="410954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anim calcmode="lin" valueType="num">
                                      <p:cBhvr>
                                        <p:cTn id="2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2: Desktop</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GB" sz="1600" dirty="0">
                <a:solidFill>
                  <a:schemeClr val="bg2"/>
                </a:solidFill>
              </a:rPr>
              <a:t>Exercise 2.4: Supervisor Desktop Dashboard (Demo)</a:t>
            </a:r>
          </a:p>
          <a:p>
            <a:pPr marL="0" indent="0">
              <a:buFont typeface="Arial" charset="0"/>
              <a:buNone/>
            </a:pPr>
            <a:r>
              <a:rPr lang="en-GB" sz="1800" i="1" dirty="0">
                <a:solidFill>
                  <a:srgbClr val="00B0F0"/>
                </a:solidFill>
              </a:rPr>
              <a:t>What did we learn?</a:t>
            </a:r>
          </a:p>
          <a:p>
            <a:r>
              <a:rPr lang="en-GB" sz="1800" dirty="0">
                <a:solidFill>
                  <a:srgbClr val="00B0F0"/>
                </a:solidFill>
              </a:rPr>
              <a:t>Supervisor Desktop offers various reporting widgets and team monitoring capabilities for Supervisors.</a:t>
            </a:r>
          </a:p>
          <a:p>
            <a:r>
              <a:rPr lang="en-GB" sz="1800" dirty="0">
                <a:solidFill>
                  <a:srgbClr val="00B0F0"/>
                </a:solidFill>
              </a:rPr>
              <a:t>Our goal is to make Supervisor Desktop the only portal the Supervisor needs to access to perform all their daily tasks.</a:t>
            </a:r>
          </a:p>
          <a:p>
            <a:endParaRPr lang="en-GB" sz="1800" i="1" dirty="0">
              <a:solidFill>
                <a:srgbClr val="00B0F0"/>
              </a:solidFill>
            </a:endParaRP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064715"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3 min</a:t>
            </a:r>
          </a:p>
        </p:txBody>
      </p:sp>
      <p:sp>
        <p:nvSpPr>
          <p:cNvPr id="5" name="Slide Number Placeholder 4">
            <a:extLst>
              <a:ext uri="{FF2B5EF4-FFF2-40B4-BE49-F238E27FC236}">
                <a16:creationId xmlns:a16="http://schemas.microsoft.com/office/drawing/2014/main" id="{6CAC61C5-ADE2-F1DC-D83A-79429B25E621}"/>
              </a:ext>
            </a:extLst>
          </p:cNvPr>
          <p:cNvSpPr>
            <a:spLocks noGrp="1"/>
          </p:cNvSpPr>
          <p:nvPr>
            <p:ph type="sldNum" sz="quarter" idx="4"/>
          </p:nvPr>
        </p:nvSpPr>
        <p:spPr/>
        <p:txBody>
          <a:bodyPr/>
          <a:lstStyle/>
          <a:p>
            <a:fld id="{96A97DD0-5BE7-4856-A2A9-C42C6688E607}" type="slidenum">
              <a:rPr lang="en-US" smtClean="0"/>
              <a:pPr/>
              <a:t>78</a:t>
            </a:fld>
            <a:endParaRPr lang="en-US" dirty="0"/>
          </a:p>
        </p:txBody>
      </p:sp>
    </p:spTree>
    <p:extLst>
      <p:ext uri="{BB962C8B-B14F-4D97-AF65-F5344CB8AC3E}">
        <p14:creationId xmlns:p14="http://schemas.microsoft.com/office/powerpoint/2010/main" val="361240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APIs</a:t>
            </a:r>
          </a:p>
        </p:txBody>
      </p:sp>
    </p:spTree>
    <p:extLst>
      <p:ext uri="{BB962C8B-B14F-4D97-AF65-F5344CB8AC3E}">
        <p14:creationId xmlns:p14="http://schemas.microsoft.com/office/powerpoint/2010/main" val="39443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Webex CC &amp; Lab</a:t>
            </a:r>
            <a:br>
              <a:rPr lang="en-US"/>
            </a:br>
            <a:r>
              <a:rPr lang="en-US"/>
              <a:t>Introduction</a:t>
            </a:r>
          </a:p>
        </p:txBody>
      </p:sp>
    </p:spTree>
    <p:extLst>
      <p:ext uri="{BB962C8B-B14F-4D97-AF65-F5344CB8AC3E}">
        <p14:creationId xmlns:p14="http://schemas.microsoft.com/office/powerpoint/2010/main" val="34004558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APIs?</a:t>
            </a:r>
            <a:endParaRPr lang="en-US">
              <a:solidFill>
                <a:srgbClr val="FF0000"/>
              </a:solidFill>
            </a:endParaRP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5" name="Picture 4" descr="C:\Users\ecoffey\AppData\Local\Temp\Rar$DRa0.400\30009_Device_cloud_white_default_256.png">
            <a:extLst>
              <a:ext uri="{FF2B5EF4-FFF2-40B4-BE49-F238E27FC236}">
                <a16:creationId xmlns:a16="http://schemas.microsoft.com/office/drawing/2014/main" id="{203CE984-05B2-4886-D35B-CEFFCB2F2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76" y="1417238"/>
            <a:ext cx="2309024" cy="23090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2A77FF-B6E6-B18F-C09D-6EC3018843DB}"/>
              </a:ext>
            </a:extLst>
          </p:cNvPr>
          <p:cNvSpPr/>
          <p:nvPr/>
        </p:nvSpPr>
        <p:spPr>
          <a:xfrm>
            <a:off x="1177164" y="2854085"/>
            <a:ext cx="1802096" cy="276999"/>
          </a:xfrm>
          <a:prstGeom prst="rect">
            <a:avLst/>
          </a:prstGeom>
        </p:spPr>
        <p:txBody>
          <a:bodyPr wrap="none">
            <a:spAutoFit/>
          </a:bodyPr>
          <a:lstStyle/>
          <a:p>
            <a:r>
              <a:rPr lang="en-US" sz="1200">
                <a:latin typeface="+mj-lt"/>
              </a:rPr>
              <a:t>Webex Contact Center</a:t>
            </a:r>
            <a:endParaRPr lang="en-BE" sz="1200">
              <a:latin typeface="+mj-lt"/>
            </a:endParaRPr>
          </a:p>
        </p:txBody>
      </p:sp>
      <p:pic>
        <p:nvPicPr>
          <p:cNvPr id="7" name="Picture 6" descr="Logo, company name&#10;&#10;Description automatically generated">
            <a:extLst>
              <a:ext uri="{FF2B5EF4-FFF2-40B4-BE49-F238E27FC236}">
                <a16:creationId xmlns:a16="http://schemas.microsoft.com/office/drawing/2014/main" id="{B49711ED-29E1-CA63-E663-2CB2CCFBB1DF}"/>
              </a:ext>
            </a:extLst>
          </p:cNvPr>
          <p:cNvPicPr>
            <a:picLocks noChangeAspect="1"/>
          </p:cNvPicPr>
          <p:nvPr/>
        </p:nvPicPr>
        <p:blipFill>
          <a:blip r:embed="rId4"/>
          <a:stretch>
            <a:fillRect/>
          </a:stretch>
        </p:blipFill>
        <p:spPr>
          <a:xfrm>
            <a:off x="1907443" y="2431841"/>
            <a:ext cx="468689" cy="468689"/>
          </a:xfrm>
          <a:prstGeom prst="rect">
            <a:avLst/>
          </a:prstGeom>
        </p:spPr>
      </p:pic>
      <p:graphicFrame>
        <p:nvGraphicFramePr>
          <p:cNvPr id="8" name="Diagram 7">
            <a:extLst>
              <a:ext uri="{FF2B5EF4-FFF2-40B4-BE49-F238E27FC236}">
                <a16:creationId xmlns:a16="http://schemas.microsoft.com/office/drawing/2014/main" id="{7ED76F3C-C92C-3484-4F1C-B78CE877B539}"/>
              </a:ext>
            </a:extLst>
          </p:cNvPr>
          <p:cNvGraphicFramePr/>
          <p:nvPr/>
        </p:nvGraphicFramePr>
        <p:xfrm>
          <a:off x="-916725" y="923544"/>
          <a:ext cx="6117023" cy="34852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 Placeholder 2">
            <a:extLst>
              <a:ext uri="{FF2B5EF4-FFF2-40B4-BE49-F238E27FC236}">
                <a16:creationId xmlns:a16="http://schemas.microsoft.com/office/drawing/2014/main" id="{CC9CB8B3-2915-0D9D-A0FF-A0013C81363A}"/>
              </a:ext>
            </a:extLst>
          </p:cNvPr>
          <p:cNvSpPr txBox="1">
            <a:spLocks/>
          </p:cNvSpPr>
          <p:nvPr/>
        </p:nvSpPr>
        <p:spPr>
          <a:xfrm>
            <a:off x="4843616" y="1205898"/>
            <a:ext cx="3886200" cy="3485282"/>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b="1"/>
              <a:t>API </a:t>
            </a:r>
            <a:r>
              <a:rPr lang="en-GB"/>
              <a:t>is the mechanism that enables two software components to communicate with each other using a set of definitions and protocols.</a:t>
            </a:r>
            <a:br>
              <a:rPr lang="en-GB"/>
            </a:br>
            <a:endParaRPr lang="en-GB"/>
          </a:p>
          <a:p>
            <a:r>
              <a:rPr lang="en-GB"/>
              <a:t>As API is a broad subject with many different technologies and capabilities (even amongst the different Webex CC APIs), in this lab we will focus only on the </a:t>
            </a:r>
            <a:r>
              <a:rPr lang="en-GB">
                <a:hlinkClick r:id="rId10"/>
              </a:rPr>
              <a:t>Search API</a:t>
            </a:r>
            <a:r>
              <a:rPr lang="en-GB"/>
              <a:t>, i.e. Webex Contact </a:t>
            </a:r>
            <a:r>
              <a:rPr lang="en-GB" err="1"/>
              <a:t>Center</a:t>
            </a:r>
            <a:r>
              <a:rPr lang="en-GB"/>
              <a:t> Reporting API.</a:t>
            </a:r>
          </a:p>
        </p:txBody>
      </p:sp>
      <p:pic>
        <p:nvPicPr>
          <p:cNvPr id="11" name="Picture 10" descr="A magnifying glass with a wooden handle&#10;&#10;Description automatically generated">
            <a:extLst>
              <a:ext uri="{FF2B5EF4-FFF2-40B4-BE49-F238E27FC236}">
                <a16:creationId xmlns:a16="http://schemas.microsoft.com/office/drawing/2014/main" id="{925BB72D-FACD-C237-56AD-09943390CE3A}"/>
              </a:ext>
            </a:extLst>
          </p:cNvPr>
          <p:cNvPicPr>
            <a:picLocks noChangeAspect="1"/>
          </p:cNvPicPr>
          <p:nvPr/>
        </p:nvPicPr>
        <p:blipFill>
          <a:blip r:embed="rId11"/>
          <a:stretch>
            <a:fillRect/>
          </a:stretch>
        </p:blipFill>
        <p:spPr>
          <a:xfrm>
            <a:off x="2975262" y="1345788"/>
            <a:ext cx="1241205" cy="1401763"/>
          </a:xfrm>
          <a:prstGeom prst="rect">
            <a:avLst/>
          </a:prstGeom>
        </p:spPr>
      </p:pic>
      <p:sp>
        <p:nvSpPr>
          <p:cNvPr id="10" name="Slide Number Placeholder 9">
            <a:extLst>
              <a:ext uri="{FF2B5EF4-FFF2-40B4-BE49-F238E27FC236}">
                <a16:creationId xmlns:a16="http://schemas.microsoft.com/office/drawing/2014/main" id="{9946FCFD-AAAD-DCDD-FCEE-FDBA48897D89}"/>
              </a:ext>
            </a:extLst>
          </p:cNvPr>
          <p:cNvSpPr>
            <a:spLocks noGrp="1"/>
          </p:cNvSpPr>
          <p:nvPr>
            <p:ph type="sldNum" sz="quarter" idx="4"/>
          </p:nvPr>
        </p:nvSpPr>
        <p:spPr/>
        <p:txBody>
          <a:bodyPr/>
          <a:lstStyle/>
          <a:p>
            <a:fld id="{96A97DD0-5BE7-4856-A2A9-C42C6688E607}" type="slidenum">
              <a:rPr lang="en-US" smtClean="0"/>
              <a:pPr/>
              <a:t>80</a:t>
            </a:fld>
            <a:endParaRPr lang="en-US" dirty="0"/>
          </a:p>
        </p:txBody>
      </p:sp>
    </p:spTree>
    <p:extLst>
      <p:ext uri="{BB962C8B-B14F-4D97-AF65-F5344CB8AC3E}">
        <p14:creationId xmlns:p14="http://schemas.microsoft.com/office/powerpoint/2010/main" val="268052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0.00093 L 8.33333E-7 0.00123 C 0.0033 0.00864 0.00555 0.01265 0.00851 0.02253 C 0.0099 0.02716 0.01094 0.0321 0.01215 0.03673 C 0.01337 0.04599 0.01493 0.05494 0.0158 0.06451 C 0.01615 0.06883 0.01649 0.07346 0.01684 0.07839 C 0.01719 0.08241 0.01719 0.08642 0.01753 0.09074 C 0.01771 0.09352 0.01788 0.0963 0.01823 0.09938 C 0.01823 0.10216 0.0184 0.10617 0.01892 0.10957 C 0.0184 0.13395 0.0184 0.15833 0.01823 0.18302 C 0.01788 0.19815 0.01684 0.22994 0.01684 0.23025 C 0.01701 0.23179 0.01753 0.23302 0.01753 0.23488 C 0.01753 0.23704 0.01684 0.24012 0.01684 0.24136 " pathEditMode="relative" rAng="0" ptsTypes="AAAAAAAAAAAAA">
                                      <p:cBhvr>
                                        <p:cTn id="6" dur="2000" fill="hold"/>
                                        <p:tgtEl>
                                          <p:spTgt spid="11"/>
                                        </p:tgtEl>
                                        <p:attrNameLst>
                                          <p:attrName>ppt_x</p:attrName>
                                          <p:attrName>ppt_y</p:attrName>
                                        </p:attrNameLst>
                                      </p:cBhvr>
                                      <p:rCtr x="938" y="12006"/>
                                    </p:animMotion>
                                  </p:childTnLst>
                                </p:cTn>
                              </p:par>
                              <p:par>
                                <p:cTn id="7" presetID="42"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fade">
                                      <p:cBhvr>
                                        <p:cTn id="9" dur="1000"/>
                                        <p:tgtEl>
                                          <p:spTgt spid="9">
                                            <p:txEl>
                                              <p:pRg st="0" end="0"/>
                                            </p:txEl>
                                          </p:spTgt>
                                        </p:tgtEl>
                                      </p:cBhvr>
                                    </p:animEffect>
                                    <p:anim calcmode="lin" valueType="num">
                                      <p:cBhvr>
                                        <p:cTn id="1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1000"/>
                                        <p:tgtEl>
                                          <p:spTgt spid="9">
                                            <p:txEl>
                                              <p:pRg st="1" end="1"/>
                                            </p:txEl>
                                          </p:spTgt>
                                        </p:tgtEl>
                                      </p:cBhvr>
                                    </p:animEffect>
                                    <p:anim calcmode="lin" valueType="num">
                                      <p:cBhvr>
                                        <p:cTn id="1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57605-32EC-4722-8BE5-B8B5E2F2AA81}"/>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APIs for Beginners</a:t>
            </a:r>
            <a:endParaRPr lang="en-US" dirty="0">
              <a:solidFill>
                <a:srgbClr val="FF0000"/>
              </a:solidFill>
            </a:endParaRPr>
          </a:p>
        </p:txBody>
      </p:sp>
      <p:sp>
        <p:nvSpPr>
          <p:cNvPr id="4" name="Text Placeholder 3"/>
          <p:cNvSpPr>
            <a:spLocks noGrp="1"/>
          </p:cNvSpPr>
          <p:nvPr>
            <p:ph type="body" sz="quarter" idx="13"/>
          </p:nvPr>
        </p:nvSpPr>
        <p:spPr>
          <a:xfrm>
            <a:off x="443996" y="630655"/>
            <a:ext cx="5175845" cy="4193593"/>
          </a:xfrm>
        </p:spPr>
        <p:txBody>
          <a:bodyPr/>
          <a:lstStyle/>
          <a:p>
            <a:r>
              <a:rPr lang="en-US" sz="1600" dirty="0"/>
              <a:t>I ask you for something -&gt; </a:t>
            </a:r>
            <a:r>
              <a:rPr lang="en-US" sz="1600" b="1" dirty="0"/>
              <a:t>API Request</a:t>
            </a:r>
            <a:br>
              <a:rPr lang="en-US" sz="1600" b="1" dirty="0"/>
            </a:br>
            <a:r>
              <a:rPr lang="en-US" sz="1600" dirty="0"/>
              <a:t>You give it to me -&gt; </a:t>
            </a:r>
            <a:r>
              <a:rPr lang="en-US" sz="1600" b="1" dirty="0"/>
              <a:t>API Response</a:t>
            </a:r>
          </a:p>
          <a:p>
            <a:r>
              <a:rPr lang="en-US" sz="1600" dirty="0"/>
              <a:t>In what language do I ask? -&gt; </a:t>
            </a:r>
            <a:r>
              <a:rPr lang="en-US" sz="1600" b="1" dirty="0"/>
              <a:t>Concept/Protocol</a:t>
            </a:r>
            <a:br>
              <a:rPr lang="en-US" sz="1600" b="1" dirty="0"/>
            </a:br>
            <a:endParaRPr lang="en-US" sz="1600" b="1" dirty="0"/>
          </a:p>
          <a:p>
            <a:r>
              <a:rPr lang="en-US" sz="1600" dirty="0"/>
              <a:t>Where is it? -&gt; </a:t>
            </a:r>
            <a:r>
              <a:rPr lang="en-US" sz="1600" b="1" dirty="0"/>
              <a:t>Endpoint/URL</a:t>
            </a:r>
            <a:br>
              <a:rPr lang="en-US" sz="1600" b="1" dirty="0"/>
            </a:br>
            <a:endParaRPr lang="en-US" sz="1600" b="1" dirty="0"/>
          </a:p>
          <a:p>
            <a:r>
              <a:rPr lang="en-US" sz="1600" dirty="0"/>
              <a:t>How do I want it? -&gt; </a:t>
            </a:r>
            <a:r>
              <a:rPr lang="en-US" sz="1600" b="1" dirty="0"/>
              <a:t>Header</a:t>
            </a:r>
            <a:br>
              <a:rPr lang="en-US" sz="1600" b="1" dirty="0"/>
            </a:br>
            <a:endParaRPr lang="en-US" sz="1600" b="1" dirty="0"/>
          </a:p>
          <a:p>
            <a:r>
              <a:rPr lang="en-US" sz="1600" dirty="0"/>
              <a:t>What do I want? -&gt; </a:t>
            </a:r>
            <a:r>
              <a:rPr lang="en-US" sz="1600" b="1" dirty="0"/>
              <a:t>Parameters</a:t>
            </a:r>
            <a:br>
              <a:rPr lang="en-US" sz="1600" b="1" dirty="0"/>
            </a:br>
            <a:endParaRPr lang="en-US" sz="1600" b="1" dirty="0"/>
          </a:p>
          <a:p>
            <a:r>
              <a:rPr lang="en-US" sz="1600" dirty="0"/>
              <a:t>Optionally, do I need to give you more information to understand what I want?  -&gt; </a:t>
            </a:r>
            <a:r>
              <a:rPr lang="en-US" sz="1600" b="1" dirty="0"/>
              <a:t>Body</a:t>
            </a:r>
            <a:br>
              <a:rPr lang="en-US" sz="1600" b="1" dirty="0"/>
            </a:br>
            <a:endParaRPr lang="en-US" sz="1600" b="1" dirty="0"/>
          </a:p>
          <a:p>
            <a:r>
              <a:rPr lang="en-US" sz="1600" dirty="0"/>
              <a:t>Is it okay for you to give it to me? -&gt; </a:t>
            </a:r>
            <a:r>
              <a:rPr lang="en-US" sz="1600" b="1" dirty="0"/>
              <a:t>Authorization</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3074" name="Picture 2" descr="RESTful API - OOSE">
            <a:extLst>
              <a:ext uri="{FF2B5EF4-FFF2-40B4-BE49-F238E27FC236}">
                <a16:creationId xmlns:a16="http://schemas.microsoft.com/office/drawing/2014/main" id="{638ED15F-C4D8-71F3-EC7B-79389319B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795" y="539012"/>
            <a:ext cx="1606179" cy="6502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t API icon PNG and SVG Vector Free Download">
            <a:extLst>
              <a:ext uri="{FF2B5EF4-FFF2-40B4-BE49-F238E27FC236}">
                <a16:creationId xmlns:a16="http://schemas.microsoft.com/office/drawing/2014/main" id="{5FFB699E-B0BC-17DC-8B0A-FE4FE48F9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795" y="1189291"/>
            <a:ext cx="744264" cy="6100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raphQL logo, brand guidelines and assets">
            <a:extLst>
              <a:ext uri="{FF2B5EF4-FFF2-40B4-BE49-F238E27FC236}">
                <a16:creationId xmlns:a16="http://schemas.microsoft.com/office/drawing/2014/main" id="{DD7A6756-D038-669A-C24F-EA5440AD9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881" y="1176946"/>
            <a:ext cx="1332186" cy="5717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Description automatically generated">
            <a:extLst>
              <a:ext uri="{FF2B5EF4-FFF2-40B4-BE49-F238E27FC236}">
                <a16:creationId xmlns:a16="http://schemas.microsoft.com/office/drawing/2014/main" id="{F888671D-4466-3641-66CC-34E783F7DA42}"/>
              </a:ext>
            </a:extLst>
          </p:cNvPr>
          <p:cNvPicPr>
            <a:picLocks noChangeAspect="1"/>
          </p:cNvPicPr>
          <p:nvPr/>
        </p:nvPicPr>
        <p:blipFill>
          <a:blip r:embed="rId6"/>
          <a:stretch>
            <a:fillRect/>
          </a:stretch>
        </p:blipFill>
        <p:spPr>
          <a:xfrm>
            <a:off x="5756727" y="2126593"/>
            <a:ext cx="2613423" cy="1429643"/>
          </a:xfrm>
          <a:prstGeom prst="rect">
            <a:avLst/>
          </a:prstGeom>
        </p:spPr>
      </p:pic>
      <p:pic>
        <p:nvPicPr>
          <p:cNvPr id="3080" name="Picture 8" descr="Understanding OAuth 2.0. This is a beginner's guide for ...">
            <a:extLst>
              <a:ext uri="{FF2B5EF4-FFF2-40B4-BE49-F238E27FC236}">
                <a16:creationId xmlns:a16="http://schemas.microsoft.com/office/drawing/2014/main" id="{07DD0B65-EB7E-B827-A682-42AA7885B6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3501" y="4227166"/>
            <a:ext cx="799115" cy="53274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ccess, api, key, password, publick key icon - Free download">
            <a:extLst>
              <a:ext uri="{FF2B5EF4-FFF2-40B4-BE49-F238E27FC236}">
                <a16:creationId xmlns:a16="http://schemas.microsoft.com/office/drawing/2014/main" id="{71894623-030E-0CB0-79CE-BFD93B1BEC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974" y="4093979"/>
            <a:ext cx="799115" cy="7991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1106D9C-F87B-6038-F35C-877B615E9C6D}"/>
              </a:ext>
            </a:extLst>
          </p:cNvPr>
          <p:cNvSpPr>
            <a:spLocks noGrp="1"/>
          </p:cNvSpPr>
          <p:nvPr>
            <p:ph type="sldNum" sz="quarter" idx="4"/>
          </p:nvPr>
        </p:nvSpPr>
        <p:spPr/>
        <p:txBody>
          <a:bodyPr/>
          <a:lstStyle/>
          <a:p>
            <a:fld id="{96A97DD0-5BE7-4856-A2A9-C42C6688E607}" type="slidenum">
              <a:rPr lang="en-US" smtClean="0"/>
              <a:pPr/>
              <a:t>81</a:t>
            </a:fld>
            <a:endParaRPr lang="en-US" dirty="0"/>
          </a:p>
        </p:txBody>
      </p:sp>
    </p:spTree>
    <p:extLst>
      <p:ext uri="{BB962C8B-B14F-4D97-AF65-F5344CB8AC3E}">
        <p14:creationId xmlns:p14="http://schemas.microsoft.com/office/powerpoint/2010/main" val="131125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10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1000"/>
                                        <p:tgtEl>
                                          <p:spTgt spid="4">
                                            <p:txEl>
                                              <p:pRg st="1" end="1"/>
                                            </p:txEl>
                                          </p:spTgt>
                                        </p:tgtEl>
                                      </p:cBhvr>
                                    </p:animEffect>
                                    <p:anim calcmode="lin" valueType="num">
                                      <p:cBhvr>
                                        <p:cTn id="1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childTnLst>
                                </p:cTn>
                              </p:par>
                              <p:par>
                                <p:cTn id="23" presetID="10"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animEffect transition="in" filter="fade">
                                      <p:cBhvr>
                                        <p:cTn id="25" dur="1000"/>
                                        <p:tgtEl>
                                          <p:spTgt spid="307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1000"/>
                                        <p:tgtEl>
                                          <p:spTgt spid="4">
                                            <p:txEl>
                                              <p:pRg st="2" end="2"/>
                                            </p:txEl>
                                          </p:spTgt>
                                        </p:tgtEl>
                                      </p:cBhvr>
                                    </p:animEffect>
                                    <p:anim calcmode="lin" valueType="num">
                                      <p:cBhvr>
                                        <p:cTn id="31"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fade">
                                      <p:cBhvr>
                                        <p:cTn id="40" dur="1000"/>
                                        <p:tgtEl>
                                          <p:spTgt spid="4">
                                            <p:txEl>
                                              <p:pRg st="3" end="3"/>
                                            </p:txEl>
                                          </p:spTgt>
                                        </p:tgtEl>
                                      </p:cBhvr>
                                    </p:animEffect>
                                    <p:anim calcmode="lin" valueType="num">
                                      <p:cBhvr>
                                        <p:cTn id="41"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1000"/>
                                        <p:tgtEl>
                                          <p:spTgt spid="4">
                                            <p:txEl>
                                              <p:pRg st="4" end="4"/>
                                            </p:txEl>
                                          </p:spTgt>
                                        </p:tgtEl>
                                      </p:cBhvr>
                                    </p:animEffect>
                                    <p:anim calcmode="lin" valueType="num">
                                      <p:cBhvr>
                                        <p:cTn id="4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Effect transition="in" filter="fade">
                                      <p:cBhvr>
                                        <p:cTn id="54" dur="1000"/>
                                        <p:tgtEl>
                                          <p:spTgt spid="4">
                                            <p:txEl>
                                              <p:pRg st="5" end="5"/>
                                            </p:txEl>
                                          </p:spTgt>
                                        </p:tgtEl>
                                      </p:cBhvr>
                                    </p:animEffect>
                                    <p:anim calcmode="lin" valueType="num">
                                      <p:cBhvr>
                                        <p:cTn id="5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animEffect transition="in" filter="fade">
                                      <p:cBhvr>
                                        <p:cTn id="61" dur="1000"/>
                                        <p:tgtEl>
                                          <p:spTgt spid="4">
                                            <p:txEl>
                                              <p:pRg st="6" end="6"/>
                                            </p:txEl>
                                          </p:spTgt>
                                        </p:tgtEl>
                                      </p:cBhvr>
                                    </p:animEffect>
                                    <p:anim calcmode="lin" valueType="num">
                                      <p:cBhvr>
                                        <p:cTn id="6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64" presetID="10" presetClass="entr" presetSubtype="0" fill="hold" nodeType="withEffect">
                                  <p:stCondLst>
                                    <p:cond delay="0"/>
                                  </p:stCondLst>
                                  <p:childTnLst>
                                    <p:set>
                                      <p:cBhvr>
                                        <p:cTn id="65" dur="1" fill="hold">
                                          <p:stCondLst>
                                            <p:cond delay="0"/>
                                          </p:stCondLst>
                                        </p:cTn>
                                        <p:tgtEl>
                                          <p:spTgt spid="3080"/>
                                        </p:tgtEl>
                                        <p:attrNameLst>
                                          <p:attrName>style.visibility</p:attrName>
                                        </p:attrNameLst>
                                      </p:cBhvr>
                                      <p:to>
                                        <p:strVal val="visible"/>
                                      </p:to>
                                    </p:set>
                                    <p:animEffect transition="in" filter="fade">
                                      <p:cBhvr>
                                        <p:cTn id="66" dur="1000"/>
                                        <p:tgtEl>
                                          <p:spTgt spid="3080"/>
                                        </p:tgtEl>
                                      </p:cBhvr>
                                    </p:animEffect>
                                  </p:childTnLst>
                                </p:cTn>
                              </p:par>
                              <p:par>
                                <p:cTn id="67" presetID="10" presetClass="entr" presetSubtype="0" fill="hold" nodeType="withEffect">
                                  <p:stCondLst>
                                    <p:cond delay="0"/>
                                  </p:stCondLst>
                                  <p:childTnLst>
                                    <p:set>
                                      <p:cBhvr>
                                        <p:cTn id="68" dur="1" fill="hold">
                                          <p:stCondLst>
                                            <p:cond delay="0"/>
                                          </p:stCondLst>
                                        </p:cTn>
                                        <p:tgtEl>
                                          <p:spTgt spid="3082"/>
                                        </p:tgtEl>
                                        <p:attrNameLst>
                                          <p:attrName>style.visibility</p:attrName>
                                        </p:attrNameLst>
                                      </p:cBhvr>
                                      <p:to>
                                        <p:strVal val="visible"/>
                                      </p:to>
                                    </p:set>
                                    <p:animEffect transition="in" filter="fade">
                                      <p:cBhvr>
                                        <p:cTn id="69" dur="10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Search API </a:t>
            </a:r>
            <a:r>
              <a:rPr lang="en-US" err="1"/>
              <a:t>GraphQL</a:t>
            </a:r>
            <a:r>
              <a:rPr lang="en-US"/>
              <a:t> GitHub Documentation</a:t>
            </a:r>
            <a:endParaRPr lang="en-US">
              <a:solidFill>
                <a:srgbClr val="FF0000"/>
              </a:solidFill>
            </a:endParaRPr>
          </a:p>
        </p:txBody>
      </p:sp>
      <p:sp>
        <p:nvSpPr>
          <p:cNvPr id="4" name="Text Placeholder 3"/>
          <p:cNvSpPr>
            <a:spLocks noGrp="1"/>
          </p:cNvSpPr>
          <p:nvPr>
            <p:ph type="body" sz="quarter" idx="13"/>
          </p:nvPr>
        </p:nvSpPr>
        <p:spPr>
          <a:xfrm>
            <a:off x="444561" y="969639"/>
            <a:ext cx="4702879" cy="3757613"/>
          </a:xfrm>
        </p:spPr>
        <p:txBody>
          <a:bodyPr/>
          <a:lstStyle/>
          <a:p>
            <a:r>
              <a:rPr lang="en-US" sz="1400" dirty="0"/>
              <a:t>Cisco created a comprehensive </a:t>
            </a:r>
            <a:r>
              <a:rPr lang="en-US" sz="1400" dirty="0">
                <a:hlinkClick r:id="rId3"/>
              </a:rPr>
              <a:t>Guide</a:t>
            </a:r>
            <a:r>
              <a:rPr lang="en-US" sz="1400" dirty="0"/>
              <a:t> &amp; </a:t>
            </a:r>
            <a:r>
              <a:rPr lang="en-US" sz="1400" dirty="0">
                <a:hlinkClick r:id="rId4"/>
              </a:rPr>
              <a:t>GitHub repo</a:t>
            </a:r>
            <a:r>
              <a:rPr lang="en-US" sz="1400" dirty="0"/>
              <a:t> with definitions, examples &amp; use cases.</a:t>
            </a:r>
            <a:br>
              <a:rPr lang="en-US" sz="1400" dirty="0"/>
            </a:br>
            <a:br>
              <a:rPr lang="en-US" sz="1400" dirty="0"/>
            </a:br>
            <a:br>
              <a:rPr lang="en-US" sz="1400" dirty="0"/>
            </a:br>
            <a:br>
              <a:rPr lang="en-US" sz="1400" dirty="0"/>
            </a:br>
            <a:br>
              <a:rPr lang="en-US" sz="1400" dirty="0"/>
            </a:br>
            <a:br>
              <a:rPr lang="en-US" sz="1400" dirty="0"/>
            </a:br>
            <a:endParaRPr lang="en-US" sz="1400" dirty="0"/>
          </a:p>
          <a:p>
            <a:r>
              <a:rPr lang="en-US" sz="1400" dirty="0"/>
              <a:t>Data Dictionary provided also for every single available variable in the API.</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3" name="Picture 2" descr="A red and white logo&#10;&#10;Description automatically generated">
            <a:extLst>
              <a:ext uri="{FF2B5EF4-FFF2-40B4-BE49-F238E27FC236}">
                <a16:creationId xmlns:a16="http://schemas.microsoft.com/office/drawing/2014/main" id="{6C338802-30AA-DD9F-9A46-E022730B3379}"/>
              </a:ext>
            </a:extLst>
          </p:cNvPr>
          <p:cNvPicPr>
            <a:picLocks noChangeAspect="1"/>
          </p:cNvPicPr>
          <p:nvPr/>
        </p:nvPicPr>
        <p:blipFill>
          <a:blip r:embed="rId5"/>
          <a:stretch>
            <a:fillRect/>
          </a:stretch>
        </p:blipFill>
        <p:spPr>
          <a:xfrm>
            <a:off x="8024648" y="1"/>
            <a:ext cx="1119352" cy="58952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D4A6462-A248-37AC-1AAE-CBCDF378C176}"/>
              </a:ext>
            </a:extLst>
          </p:cNvPr>
          <p:cNvPicPr>
            <a:picLocks noChangeAspect="1"/>
          </p:cNvPicPr>
          <p:nvPr/>
        </p:nvPicPr>
        <p:blipFill>
          <a:blip r:embed="rId6"/>
          <a:stretch>
            <a:fillRect/>
          </a:stretch>
        </p:blipFill>
        <p:spPr>
          <a:xfrm>
            <a:off x="5147440" y="752923"/>
            <a:ext cx="3402591" cy="206185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0" name="Picture 9" descr="A screenshot of a computer&#10;&#10;Description automatically generated">
            <a:extLst>
              <a:ext uri="{FF2B5EF4-FFF2-40B4-BE49-F238E27FC236}">
                <a16:creationId xmlns:a16="http://schemas.microsoft.com/office/drawing/2014/main" id="{DA39AE86-49EB-36F2-C566-41485000A2E2}"/>
              </a:ext>
            </a:extLst>
          </p:cNvPr>
          <p:cNvPicPr>
            <a:picLocks noChangeAspect="1"/>
          </p:cNvPicPr>
          <p:nvPr/>
        </p:nvPicPr>
        <p:blipFill>
          <a:blip r:embed="rId7"/>
          <a:stretch>
            <a:fillRect/>
          </a:stretch>
        </p:blipFill>
        <p:spPr>
          <a:xfrm>
            <a:off x="4572000" y="2724351"/>
            <a:ext cx="2727569" cy="2002901"/>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7" name="Slide Number Placeholder 6">
            <a:extLst>
              <a:ext uri="{FF2B5EF4-FFF2-40B4-BE49-F238E27FC236}">
                <a16:creationId xmlns:a16="http://schemas.microsoft.com/office/drawing/2014/main" id="{3FDF972B-D05E-6D38-8168-F6141C551886}"/>
              </a:ext>
            </a:extLst>
          </p:cNvPr>
          <p:cNvSpPr>
            <a:spLocks noGrp="1"/>
          </p:cNvSpPr>
          <p:nvPr>
            <p:ph type="sldNum" sz="quarter" idx="4"/>
          </p:nvPr>
        </p:nvSpPr>
        <p:spPr/>
        <p:txBody>
          <a:bodyPr/>
          <a:lstStyle/>
          <a:p>
            <a:fld id="{96A97DD0-5BE7-4856-A2A9-C42C6688E607}" type="slidenum">
              <a:rPr lang="en-US" smtClean="0"/>
              <a:pPr/>
              <a:t>82</a:t>
            </a:fld>
            <a:endParaRPr lang="en-US" dirty="0"/>
          </a:p>
        </p:txBody>
      </p:sp>
    </p:spTree>
    <p:extLst>
      <p:ext uri="{BB962C8B-B14F-4D97-AF65-F5344CB8AC3E}">
        <p14:creationId xmlns:p14="http://schemas.microsoft.com/office/powerpoint/2010/main" val="104206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Developer Portal</a:t>
            </a:r>
            <a:endParaRPr lang="en-US">
              <a:solidFill>
                <a:srgbClr val="FF0000"/>
              </a:solidFill>
            </a:endParaRPr>
          </a:p>
        </p:txBody>
      </p:sp>
      <p:sp>
        <p:nvSpPr>
          <p:cNvPr id="4" name="Text Placeholder 3"/>
          <p:cNvSpPr>
            <a:spLocks noGrp="1"/>
          </p:cNvSpPr>
          <p:nvPr>
            <p:ph type="body" sz="quarter" idx="13"/>
          </p:nvPr>
        </p:nvSpPr>
        <p:spPr>
          <a:xfrm>
            <a:off x="444562" y="969639"/>
            <a:ext cx="3410108" cy="3757613"/>
          </a:xfrm>
        </p:spPr>
        <p:txBody>
          <a:bodyPr/>
          <a:lstStyle/>
          <a:p>
            <a:r>
              <a:rPr lang="en-US" sz="1400" b="1" i="1" dirty="0"/>
              <a:t>Every API is only as good as its documentation.</a:t>
            </a:r>
          </a:p>
          <a:p>
            <a:r>
              <a:rPr lang="en-US" sz="1400" dirty="0">
                <a:hlinkClick r:id="rId3"/>
              </a:rPr>
              <a:t>Developer Portal</a:t>
            </a:r>
            <a:r>
              <a:rPr lang="en-US" sz="1400" dirty="0"/>
              <a:t> contains the information, examples and testing for all Webex Contact Center APIs, including Search API.</a:t>
            </a:r>
            <a:br>
              <a:rPr lang="en-US" sz="1400" dirty="0"/>
            </a:br>
            <a:endParaRPr lang="en-US" sz="1400" dirty="0"/>
          </a:p>
          <a:p>
            <a:r>
              <a:rPr lang="en-US" sz="1400" dirty="0"/>
              <a:t>Developer Portal provides information on all the required parameters to construct the API query, as well as the expected response format.</a:t>
            </a:r>
          </a:p>
          <a:p>
            <a:pPr lvl="1"/>
            <a:r>
              <a:rPr lang="en-US" sz="1400" dirty="0"/>
              <a:t>Also, it allows to </a:t>
            </a:r>
            <a:r>
              <a:rPr lang="en-US" sz="1400" u="sng" dirty="0"/>
              <a:t>directly test APIs from the portal</a:t>
            </a:r>
            <a:r>
              <a:rPr lang="en-US" sz="1400" dirty="0"/>
              <a:t>, without the need to write code or use an external tool.</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screenshot of a computer&#10;&#10;Description automatically generated">
            <a:extLst>
              <a:ext uri="{FF2B5EF4-FFF2-40B4-BE49-F238E27FC236}">
                <a16:creationId xmlns:a16="http://schemas.microsoft.com/office/drawing/2014/main" id="{1DE42355-3C1D-47A3-1F71-E2C3FAC42E04}"/>
              </a:ext>
            </a:extLst>
          </p:cNvPr>
          <p:cNvPicPr>
            <a:picLocks noChangeAspect="1"/>
          </p:cNvPicPr>
          <p:nvPr/>
        </p:nvPicPr>
        <p:blipFill>
          <a:blip r:embed="rId4"/>
          <a:stretch>
            <a:fillRect/>
          </a:stretch>
        </p:blipFill>
        <p:spPr>
          <a:xfrm>
            <a:off x="4188390" y="969639"/>
            <a:ext cx="4597563" cy="295603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3CF60E2D-670E-F84A-D9D3-A1CE4E911D9E}"/>
              </a:ext>
            </a:extLst>
          </p:cNvPr>
          <p:cNvSpPr>
            <a:spLocks noGrp="1"/>
          </p:cNvSpPr>
          <p:nvPr>
            <p:ph type="sldNum" sz="quarter" idx="4"/>
          </p:nvPr>
        </p:nvSpPr>
        <p:spPr/>
        <p:txBody>
          <a:bodyPr/>
          <a:lstStyle/>
          <a:p>
            <a:fld id="{96A97DD0-5BE7-4856-A2A9-C42C6688E607}" type="slidenum">
              <a:rPr lang="en-US" smtClean="0"/>
              <a:pPr/>
              <a:t>83</a:t>
            </a:fld>
            <a:endParaRPr lang="en-US" dirty="0"/>
          </a:p>
        </p:txBody>
      </p:sp>
    </p:spTree>
    <p:extLst>
      <p:ext uri="{BB962C8B-B14F-4D97-AF65-F5344CB8AC3E}">
        <p14:creationId xmlns:p14="http://schemas.microsoft.com/office/powerpoint/2010/main" val="104202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API Authentication</a:t>
            </a:r>
            <a:endParaRPr lang="en-US">
              <a:solidFill>
                <a:srgbClr val="FF0000"/>
              </a:solidFill>
            </a:endParaRPr>
          </a:p>
        </p:txBody>
      </p:sp>
      <p:sp>
        <p:nvSpPr>
          <p:cNvPr id="4" name="Text Placeholder 3"/>
          <p:cNvSpPr>
            <a:spLocks noGrp="1"/>
          </p:cNvSpPr>
          <p:nvPr>
            <p:ph type="body" sz="quarter" idx="13"/>
          </p:nvPr>
        </p:nvSpPr>
        <p:spPr>
          <a:xfrm>
            <a:off x="444561" y="969639"/>
            <a:ext cx="4702879" cy="3757613"/>
          </a:xfrm>
        </p:spPr>
        <p:txBody>
          <a:bodyPr/>
          <a:lstStyle/>
          <a:p>
            <a:r>
              <a:rPr lang="en-US" sz="1600" dirty="0"/>
              <a:t>All Webex CC APIs use OAuth2 for </a:t>
            </a:r>
            <a:r>
              <a:rPr lang="en-US" sz="1600" b="1" dirty="0"/>
              <a:t>authentication</a:t>
            </a:r>
            <a:r>
              <a:rPr lang="en-US" sz="1600" dirty="0"/>
              <a:t>.</a:t>
            </a:r>
          </a:p>
          <a:p>
            <a:pPr lvl="1"/>
            <a:r>
              <a:rPr lang="en-US" sz="1400" dirty="0"/>
              <a:t>OAuth2 requires user to use a token instead of a password to get access to API resources.</a:t>
            </a:r>
          </a:p>
          <a:p>
            <a:r>
              <a:rPr lang="en-US" sz="1600" dirty="0"/>
              <a:t>An </a:t>
            </a:r>
            <a:r>
              <a:rPr lang="en-US" sz="1600" b="1" dirty="0"/>
              <a:t>Organization full Admin </a:t>
            </a:r>
            <a:r>
              <a:rPr lang="en-US" sz="1600" dirty="0"/>
              <a:t>role is needed for the user to be able to get access and use the APIs.</a:t>
            </a:r>
          </a:p>
          <a:p>
            <a:r>
              <a:rPr lang="en-US" sz="1600" dirty="0"/>
              <a:t>Quick Solution -&gt; </a:t>
            </a:r>
            <a:r>
              <a:rPr lang="en-US" sz="1600" b="1" dirty="0"/>
              <a:t>Try Out </a:t>
            </a:r>
            <a:r>
              <a:rPr lang="en-US" sz="1600" dirty="0"/>
              <a:t>from Developer Portal</a:t>
            </a:r>
          </a:p>
          <a:p>
            <a:pPr lvl="1"/>
            <a:r>
              <a:rPr lang="en-US" sz="1400" dirty="0"/>
              <a:t>An Access Token (lasting ~12 hours) is automatically generated and can be instantly used.</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7" name="Picture 6" descr="A screenshot of a computer&#10;&#10;Description automatically generated">
            <a:extLst>
              <a:ext uri="{FF2B5EF4-FFF2-40B4-BE49-F238E27FC236}">
                <a16:creationId xmlns:a16="http://schemas.microsoft.com/office/drawing/2014/main" id="{8E3EF01F-C566-0299-FB1A-702AAE9C682E}"/>
              </a:ext>
            </a:extLst>
          </p:cNvPr>
          <p:cNvPicPr>
            <a:picLocks noChangeAspect="1"/>
          </p:cNvPicPr>
          <p:nvPr/>
        </p:nvPicPr>
        <p:blipFill>
          <a:blip r:embed="rId3"/>
          <a:stretch>
            <a:fillRect/>
          </a:stretch>
        </p:blipFill>
        <p:spPr>
          <a:xfrm>
            <a:off x="5583216" y="969639"/>
            <a:ext cx="3057060" cy="2664313"/>
          </a:xfrm>
          <a:prstGeom prst="rect">
            <a:avLst/>
          </a:prstGeom>
          <a:ln>
            <a:solidFill>
              <a:schemeClr val="tx1">
                <a:lumMod val="50000"/>
                <a:lumOff val="50000"/>
              </a:schemeClr>
            </a:solidFill>
          </a:ln>
        </p:spPr>
      </p:pic>
      <p:sp>
        <p:nvSpPr>
          <p:cNvPr id="3" name="Slide Number Placeholder 2">
            <a:extLst>
              <a:ext uri="{FF2B5EF4-FFF2-40B4-BE49-F238E27FC236}">
                <a16:creationId xmlns:a16="http://schemas.microsoft.com/office/drawing/2014/main" id="{22924865-756B-95F8-95D1-B5F5A0A478B5}"/>
              </a:ext>
            </a:extLst>
          </p:cNvPr>
          <p:cNvSpPr>
            <a:spLocks noGrp="1"/>
          </p:cNvSpPr>
          <p:nvPr>
            <p:ph type="sldNum" sz="quarter" idx="4"/>
          </p:nvPr>
        </p:nvSpPr>
        <p:spPr/>
        <p:txBody>
          <a:bodyPr/>
          <a:lstStyle/>
          <a:p>
            <a:fld id="{96A97DD0-5BE7-4856-A2A9-C42C6688E607}" type="slidenum">
              <a:rPr lang="en-US" smtClean="0"/>
              <a:pPr/>
              <a:t>84</a:t>
            </a:fld>
            <a:endParaRPr lang="en-US" dirty="0"/>
          </a:p>
        </p:txBody>
      </p:sp>
    </p:spTree>
    <p:extLst>
      <p:ext uri="{BB962C8B-B14F-4D97-AF65-F5344CB8AC3E}">
        <p14:creationId xmlns:p14="http://schemas.microsoft.com/office/powerpoint/2010/main" val="112270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75C5AD-CF6C-CED4-3991-A3DAA050816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92D3C2F-2117-4809-B5A4-3F753F32F8DB}"/>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5ACE77-9FCC-61D1-9FB8-ECC83EE05C2A}"/>
              </a:ext>
            </a:extLst>
          </p:cNvPr>
          <p:cNvSpPr>
            <a:spLocks noGrp="1"/>
          </p:cNvSpPr>
          <p:nvPr>
            <p:ph type="title"/>
          </p:nvPr>
        </p:nvSpPr>
        <p:spPr>
          <a:xfrm>
            <a:off x="443996" y="195681"/>
            <a:ext cx="8550232" cy="434974"/>
          </a:xfrm>
        </p:spPr>
        <p:txBody>
          <a:bodyPr/>
          <a:lstStyle/>
          <a:p>
            <a:r>
              <a:rPr lang="en-US" dirty="0"/>
              <a:t>API Authentication – Continuous Access</a:t>
            </a:r>
            <a:endParaRPr lang="en-US" dirty="0">
              <a:solidFill>
                <a:srgbClr val="FF0000"/>
              </a:solidFill>
            </a:endParaRPr>
          </a:p>
        </p:txBody>
      </p:sp>
      <p:sp>
        <p:nvSpPr>
          <p:cNvPr id="4" name="Text Placeholder 3">
            <a:extLst>
              <a:ext uri="{FF2B5EF4-FFF2-40B4-BE49-F238E27FC236}">
                <a16:creationId xmlns:a16="http://schemas.microsoft.com/office/drawing/2014/main" id="{23CE7FD3-8244-92BB-097A-9AAD7EC97F1A}"/>
              </a:ext>
            </a:extLst>
          </p:cNvPr>
          <p:cNvSpPr>
            <a:spLocks noGrp="1"/>
          </p:cNvSpPr>
          <p:nvPr>
            <p:ph type="body" sz="quarter" idx="13"/>
          </p:nvPr>
        </p:nvSpPr>
        <p:spPr>
          <a:xfrm>
            <a:off x="443996" y="758623"/>
            <a:ext cx="4400977" cy="3757613"/>
          </a:xfrm>
        </p:spPr>
        <p:txBody>
          <a:bodyPr/>
          <a:lstStyle/>
          <a:p>
            <a:r>
              <a:rPr lang="en-US" sz="1400" dirty="0">
                <a:hlinkClick r:id="rId3"/>
              </a:rPr>
              <a:t>Authentication</a:t>
            </a:r>
            <a:r>
              <a:rPr lang="en-US" sz="1400" dirty="0"/>
              <a:t> process for continuous access (e.g. application, bot) requires the following steps:</a:t>
            </a:r>
          </a:p>
          <a:p>
            <a:pPr marL="514350" lvl="1" indent="-342900">
              <a:buFont typeface="+mj-lt"/>
              <a:buAutoNum type="arabicPeriod"/>
            </a:pPr>
            <a:r>
              <a:rPr lang="en-US" sz="1200" dirty="0"/>
              <a:t>Create a Webex integration to obtain a ClientID and a client secret.</a:t>
            </a:r>
          </a:p>
          <a:p>
            <a:pPr marL="514350" lvl="1" indent="-342900">
              <a:buFont typeface="+mj-lt"/>
              <a:buAutoNum type="arabicPeriod"/>
            </a:pPr>
            <a:r>
              <a:rPr lang="en-US" sz="1200" dirty="0"/>
              <a:t>Use them to obtain an one-time short-live </a:t>
            </a:r>
            <a:r>
              <a:rPr lang="en-US" sz="1200" b="1" dirty="0"/>
              <a:t>Authorization Code</a:t>
            </a:r>
            <a:r>
              <a:rPr lang="en-US" sz="1200" dirty="0"/>
              <a:t>.</a:t>
            </a:r>
          </a:p>
          <a:p>
            <a:pPr marL="514350" lvl="1" indent="-342900">
              <a:buFont typeface="+mj-lt"/>
              <a:buAutoNum type="arabicPeriod"/>
            </a:pPr>
            <a:r>
              <a:rPr lang="en-US" sz="1200" dirty="0"/>
              <a:t>Exchange the Authorization Code for an </a:t>
            </a:r>
            <a:r>
              <a:rPr lang="en-US" sz="1200" b="1" dirty="0"/>
              <a:t>Access Token.</a:t>
            </a:r>
            <a:br>
              <a:rPr lang="en-US" sz="1200" b="1" dirty="0"/>
            </a:br>
            <a:endParaRPr lang="en-US" sz="1200" b="1" dirty="0"/>
          </a:p>
          <a:p>
            <a:pPr marL="341312" lvl="2" indent="0">
              <a:buNone/>
            </a:pPr>
            <a:r>
              <a:rPr lang="en-US" sz="1400" dirty="0"/>
              <a:t>You can now use this access token (similar to the portal one) to access the APIs. However, this token will expire in ~12 hours, so you need to do steps 1-3 again. To avoid that:</a:t>
            </a:r>
            <a:br>
              <a:rPr lang="en-US" sz="1200" dirty="0"/>
            </a:br>
            <a:endParaRPr lang="en-US" sz="1200" b="1" dirty="0"/>
          </a:p>
          <a:p>
            <a:pPr marL="514350" lvl="1" indent="-342900">
              <a:buFont typeface="+mj-lt"/>
              <a:buAutoNum type="arabicPeriod"/>
            </a:pPr>
            <a:r>
              <a:rPr lang="en-US" sz="1200" dirty="0">
                <a:solidFill>
                  <a:srgbClr val="101820"/>
                </a:solidFill>
              </a:rPr>
              <a:t>In previous step, alongside the access token, you will receive a </a:t>
            </a:r>
            <a:r>
              <a:rPr lang="en-US" sz="1200" b="1" dirty="0">
                <a:solidFill>
                  <a:srgbClr val="101820"/>
                </a:solidFill>
              </a:rPr>
              <a:t>Refresh Token.</a:t>
            </a:r>
          </a:p>
          <a:p>
            <a:pPr marL="514350" lvl="1" indent="-342900">
              <a:buFont typeface="+mj-lt"/>
              <a:buAutoNum type="arabicPeriod"/>
            </a:pPr>
            <a:r>
              <a:rPr lang="en-US" sz="1200" dirty="0">
                <a:solidFill>
                  <a:srgbClr val="101820"/>
                </a:solidFill>
              </a:rPr>
              <a:t>Use the refresh token to renew your access token (get a new one).</a:t>
            </a:r>
          </a:p>
          <a:p>
            <a:pPr marL="171450" lvl="1" indent="0">
              <a:buClr>
                <a:srgbClr val="101820"/>
              </a:buClr>
              <a:buNone/>
            </a:pPr>
            <a:endParaRPr lang="en-US" sz="1200" dirty="0">
              <a:solidFill>
                <a:srgbClr val="101820"/>
              </a:solidFill>
            </a:endParaRPr>
          </a:p>
          <a:p>
            <a:pPr marL="171450" lvl="1" indent="0">
              <a:buNone/>
            </a:pPr>
            <a:endParaRPr lang="en-US" sz="1400" dirty="0"/>
          </a:p>
        </p:txBody>
      </p:sp>
      <p:sp>
        <p:nvSpPr>
          <p:cNvPr id="5" name="Footer Placeholder 2">
            <a:extLst>
              <a:ext uri="{FF2B5EF4-FFF2-40B4-BE49-F238E27FC236}">
                <a16:creationId xmlns:a16="http://schemas.microsoft.com/office/drawing/2014/main" id="{C319B13C-8D53-B50A-CC20-D931BE079CA4}"/>
              </a:ext>
            </a:extLst>
          </p:cNvPr>
          <p:cNvSpPr>
            <a:spLocks noGrp="1"/>
          </p:cNvSpPr>
          <p:nvPr>
            <p:ph type="ftr" sz="quarter" idx="3"/>
          </p:nvPr>
        </p:nvSpPr>
        <p:spPr>
          <a:xfrm>
            <a:off x="4937498" y="4946904"/>
            <a:ext cx="912427" cy="154518"/>
          </a:xfrm>
        </p:spPr>
        <p:txBody>
          <a:bodyPr/>
          <a:lstStyle/>
          <a:p>
            <a:pPr defTabSz="610744"/>
            <a:r>
              <a:rPr lang="en-US"/>
              <a:t>LTRCCT-2011</a:t>
            </a:r>
          </a:p>
        </p:txBody>
      </p:sp>
      <p:sp>
        <p:nvSpPr>
          <p:cNvPr id="3" name="Slide Number Placeholder 2">
            <a:extLst>
              <a:ext uri="{FF2B5EF4-FFF2-40B4-BE49-F238E27FC236}">
                <a16:creationId xmlns:a16="http://schemas.microsoft.com/office/drawing/2014/main" id="{95F2C272-673E-A249-3239-900BD93D8443}"/>
              </a:ext>
            </a:extLst>
          </p:cNvPr>
          <p:cNvSpPr>
            <a:spLocks noGrp="1"/>
          </p:cNvSpPr>
          <p:nvPr>
            <p:ph type="sldNum" sz="quarter" idx="4"/>
          </p:nvPr>
        </p:nvSpPr>
        <p:spPr/>
        <p:txBody>
          <a:bodyPr/>
          <a:lstStyle/>
          <a:p>
            <a:fld id="{96A97DD0-5BE7-4856-A2A9-C42C6688E607}" type="slidenum">
              <a:rPr lang="en-US" smtClean="0"/>
              <a:pPr/>
              <a:t>85</a:t>
            </a:fld>
            <a:endParaRPr lang="en-US" dirty="0"/>
          </a:p>
        </p:txBody>
      </p:sp>
    </p:spTree>
    <p:extLst>
      <p:ext uri="{BB962C8B-B14F-4D97-AF65-F5344CB8AC3E}">
        <p14:creationId xmlns:p14="http://schemas.microsoft.com/office/powerpoint/2010/main" val="149441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3996" y="195681"/>
            <a:ext cx="8550232" cy="434974"/>
          </a:xfrm>
        </p:spPr>
        <p:txBody>
          <a:bodyPr/>
          <a:lstStyle/>
          <a:p>
            <a:r>
              <a:rPr lang="en-US" dirty="0"/>
              <a:t>API Authentication – Continuous Access</a:t>
            </a:r>
            <a:endParaRPr lang="en-US" dirty="0">
              <a:solidFill>
                <a:srgbClr val="FF0000"/>
              </a:solidFill>
            </a:endParaRPr>
          </a:p>
        </p:txBody>
      </p:sp>
      <p:sp>
        <p:nvSpPr>
          <p:cNvPr id="4" name="Text Placeholder 3"/>
          <p:cNvSpPr>
            <a:spLocks noGrp="1"/>
          </p:cNvSpPr>
          <p:nvPr>
            <p:ph type="body" sz="quarter" idx="13"/>
          </p:nvPr>
        </p:nvSpPr>
        <p:spPr>
          <a:xfrm>
            <a:off x="443996" y="758623"/>
            <a:ext cx="4400977" cy="3757613"/>
          </a:xfrm>
        </p:spPr>
        <p:txBody>
          <a:bodyPr/>
          <a:lstStyle/>
          <a:p>
            <a:r>
              <a:rPr lang="en-US" sz="1400" dirty="0">
                <a:hlinkClick r:id="rId3"/>
              </a:rPr>
              <a:t>Authentication</a:t>
            </a:r>
            <a:r>
              <a:rPr lang="en-US" sz="1400" dirty="0"/>
              <a:t> process for continuous access (e.g. application, bot) requires the following steps:</a:t>
            </a:r>
          </a:p>
          <a:p>
            <a:pPr marL="514350" lvl="1" indent="-342900">
              <a:buFont typeface="+mj-lt"/>
              <a:buAutoNum type="arabicPeriod"/>
            </a:pPr>
            <a:r>
              <a:rPr lang="en-US" sz="1200" dirty="0"/>
              <a:t>Create a Webex integration to obtain a ClientID </a:t>
            </a:r>
            <a:br>
              <a:rPr lang="en-US" sz="1200" dirty="0"/>
            </a:br>
            <a:r>
              <a:rPr lang="en-US" sz="1200" dirty="0"/>
              <a:t>and a client secret.</a:t>
            </a:r>
            <a:endParaRPr lang="en-US" sz="1400" dirty="0"/>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7" name="Picture 6" descr="A screenshot of a message&#10;&#10;Description automatically generated">
            <a:extLst>
              <a:ext uri="{FF2B5EF4-FFF2-40B4-BE49-F238E27FC236}">
                <a16:creationId xmlns:a16="http://schemas.microsoft.com/office/drawing/2014/main" id="{C049C027-68ED-56F3-6AF1-18A75448790D}"/>
              </a:ext>
            </a:extLst>
          </p:cNvPr>
          <p:cNvPicPr>
            <a:picLocks noChangeAspect="1"/>
          </p:cNvPicPr>
          <p:nvPr/>
        </p:nvPicPr>
        <p:blipFill>
          <a:blip r:embed="rId4"/>
          <a:stretch>
            <a:fillRect/>
          </a:stretch>
        </p:blipFill>
        <p:spPr>
          <a:xfrm>
            <a:off x="4704862" y="1081653"/>
            <a:ext cx="4289366" cy="241707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3" name="Picture 2" descr="A red rectangular sign with white text&#10;&#10;Description automatically generated">
            <a:extLst>
              <a:ext uri="{FF2B5EF4-FFF2-40B4-BE49-F238E27FC236}">
                <a16:creationId xmlns:a16="http://schemas.microsoft.com/office/drawing/2014/main" id="{7A6EA385-E020-0149-C9F1-92D2C4F05484}"/>
              </a:ext>
            </a:extLst>
          </p:cNvPr>
          <p:cNvPicPr>
            <a:picLocks noChangeAspect="1"/>
          </p:cNvPicPr>
          <p:nvPr/>
        </p:nvPicPr>
        <p:blipFill>
          <a:blip r:embed="rId5"/>
          <a:stretch>
            <a:fillRect/>
          </a:stretch>
        </p:blipFill>
        <p:spPr>
          <a:xfrm>
            <a:off x="8195191" y="18342"/>
            <a:ext cx="935343" cy="935343"/>
          </a:xfrm>
          <a:prstGeom prst="rect">
            <a:avLst/>
          </a:prstGeom>
        </p:spPr>
      </p:pic>
      <p:sp>
        <p:nvSpPr>
          <p:cNvPr id="8" name="Slide Number Placeholder 7">
            <a:extLst>
              <a:ext uri="{FF2B5EF4-FFF2-40B4-BE49-F238E27FC236}">
                <a16:creationId xmlns:a16="http://schemas.microsoft.com/office/drawing/2014/main" id="{E31A2AA6-6FB4-2A6E-A1E6-B651D87259EB}"/>
              </a:ext>
            </a:extLst>
          </p:cNvPr>
          <p:cNvSpPr>
            <a:spLocks noGrp="1"/>
          </p:cNvSpPr>
          <p:nvPr>
            <p:ph type="sldNum" sz="quarter" idx="4"/>
          </p:nvPr>
        </p:nvSpPr>
        <p:spPr/>
        <p:txBody>
          <a:bodyPr/>
          <a:lstStyle/>
          <a:p>
            <a:fld id="{96A97DD0-5BE7-4856-A2A9-C42C6688E607}" type="slidenum">
              <a:rPr lang="en-US" smtClean="0"/>
              <a:pPr/>
              <a:t>86</a:t>
            </a:fld>
            <a:endParaRPr lang="en-US" dirty="0"/>
          </a:p>
        </p:txBody>
      </p:sp>
    </p:spTree>
    <p:extLst>
      <p:ext uri="{BB962C8B-B14F-4D97-AF65-F5344CB8AC3E}">
        <p14:creationId xmlns:p14="http://schemas.microsoft.com/office/powerpoint/2010/main" val="347193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7B2181-7476-2DF4-3FCA-AC05C8EFCB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28224D-4790-5BEA-E0FA-4C1365BDFDF5}"/>
              </a:ext>
            </a:extLst>
          </p:cNvPr>
          <p:cNvSpPr>
            <a:spLocks noGrp="1"/>
          </p:cNvSpPr>
          <p:nvPr>
            <p:ph type="title"/>
          </p:nvPr>
        </p:nvSpPr>
        <p:spPr>
          <a:xfrm>
            <a:off x="443996" y="195681"/>
            <a:ext cx="8550232" cy="434974"/>
          </a:xfrm>
        </p:spPr>
        <p:txBody>
          <a:bodyPr/>
          <a:lstStyle/>
          <a:p>
            <a:r>
              <a:rPr lang="en-US" dirty="0"/>
              <a:t>API Authentication – Continuous Access</a:t>
            </a:r>
            <a:endParaRPr lang="en-US" dirty="0">
              <a:solidFill>
                <a:srgbClr val="FF0000"/>
              </a:solidFill>
            </a:endParaRPr>
          </a:p>
        </p:txBody>
      </p:sp>
      <p:sp>
        <p:nvSpPr>
          <p:cNvPr id="4" name="Text Placeholder 3">
            <a:extLst>
              <a:ext uri="{FF2B5EF4-FFF2-40B4-BE49-F238E27FC236}">
                <a16:creationId xmlns:a16="http://schemas.microsoft.com/office/drawing/2014/main" id="{5FF44A3A-3DF4-68B9-D859-7A846C1C0464}"/>
              </a:ext>
            </a:extLst>
          </p:cNvPr>
          <p:cNvSpPr>
            <a:spLocks noGrp="1"/>
          </p:cNvSpPr>
          <p:nvPr>
            <p:ph type="body" sz="quarter" idx="13"/>
          </p:nvPr>
        </p:nvSpPr>
        <p:spPr>
          <a:xfrm>
            <a:off x="443996" y="758623"/>
            <a:ext cx="4400977" cy="3757613"/>
          </a:xfrm>
        </p:spPr>
        <p:txBody>
          <a:bodyPr/>
          <a:lstStyle/>
          <a:p>
            <a:r>
              <a:rPr lang="en-US" sz="1400" dirty="0">
                <a:hlinkClick r:id="rId3"/>
              </a:rPr>
              <a:t>Authentication</a:t>
            </a:r>
            <a:r>
              <a:rPr lang="en-US" sz="1400" dirty="0"/>
              <a:t> process for continuous access (e.g. application, bot) requires the following steps:</a:t>
            </a:r>
          </a:p>
          <a:p>
            <a:pPr marL="514350" lvl="1" indent="-342900">
              <a:buFont typeface="+mj-lt"/>
              <a:buAutoNum type="arabicPeriod"/>
            </a:pPr>
            <a:r>
              <a:rPr lang="en-US" sz="1200" dirty="0"/>
              <a:t>Create a Webex integration to obtain a ClientID and a client secret.</a:t>
            </a:r>
          </a:p>
          <a:p>
            <a:pPr marL="514350" lvl="1" indent="-342900">
              <a:buFont typeface="+mj-lt"/>
              <a:buAutoNum type="arabicPeriod"/>
            </a:pPr>
            <a:r>
              <a:rPr lang="en-US" sz="1200" dirty="0"/>
              <a:t>Use them to obtain an one-time short-live </a:t>
            </a:r>
            <a:r>
              <a:rPr lang="en-US" sz="1200" b="1" dirty="0"/>
              <a:t>Authorization Code</a:t>
            </a:r>
            <a:r>
              <a:rPr lang="en-US" sz="1200" dirty="0"/>
              <a:t>.</a:t>
            </a:r>
          </a:p>
          <a:p>
            <a:pPr marL="171450" lvl="1" indent="0">
              <a:buClr>
                <a:srgbClr val="101820"/>
              </a:buClr>
              <a:buNone/>
            </a:pPr>
            <a:endParaRPr lang="en-US" sz="1200" dirty="0">
              <a:solidFill>
                <a:srgbClr val="101820"/>
              </a:solidFill>
            </a:endParaRPr>
          </a:p>
          <a:p>
            <a:pPr marL="171450" lvl="1" indent="0">
              <a:buNone/>
            </a:pPr>
            <a:endParaRPr lang="en-US" sz="1400" dirty="0"/>
          </a:p>
        </p:txBody>
      </p:sp>
      <p:sp>
        <p:nvSpPr>
          <p:cNvPr id="5" name="Footer Placeholder 2">
            <a:extLst>
              <a:ext uri="{FF2B5EF4-FFF2-40B4-BE49-F238E27FC236}">
                <a16:creationId xmlns:a16="http://schemas.microsoft.com/office/drawing/2014/main" id="{EB2797B3-5321-285C-814B-00C2220CF945}"/>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screenshot of a black screen&#10;&#10;Description automatically generated">
            <a:extLst>
              <a:ext uri="{FF2B5EF4-FFF2-40B4-BE49-F238E27FC236}">
                <a16:creationId xmlns:a16="http://schemas.microsoft.com/office/drawing/2014/main" id="{FC29B50C-4369-7120-6350-7A72F47D63CA}"/>
              </a:ext>
            </a:extLst>
          </p:cNvPr>
          <p:cNvPicPr>
            <a:picLocks noChangeAspect="1"/>
          </p:cNvPicPr>
          <p:nvPr/>
        </p:nvPicPr>
        <p:blipFill>
          <a:blip r:embed="rId4"/>
          <a:stretch>
            <a:fillRect/>
          </a:stretch>
        </p:blipFill>
        <p:spPr>
          <a:xfrm>
            <a:off x="5622588" y="758623"/>
            <a:ext cx="1932082" cy="218049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C4F8F0E-DD1D-AFE5-CDA3-2D9E871AD081}"/>
              </a:ext>
            </a:extLst>
          </p:cNvPr>
          <p:cNvPicPr>
            <a:picLocks noChangeAspect="1"/>
          </p:cNvPicPr>
          <p:nvPr/>
        </p:nvPicPr>
        <p:blipFill>
          <a:blip r:embed="rId5"/>
          <a:stretch>
            <a:fillRect/>
          </a:stretch>
        </p:blipFill>
        <p:spPr>
          <a:xfrm>
            <a:off x="927604" y="3245350"/>
            <a:ext cx="7772400" cy="28978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3" name="Picture 2" descr="A red rectangular sign with white text&#10;&#10;Description automatically generated">
            <a:extLst>
              <a:ext uri="{FF2B5EF4-FFF2-40B4-BE49-F238E27FC236}">
                <a16:creationId xmlns:a16="http://schemas.microsoft.com/office/drawing/2014/main" id="{E6F4A3DB-6548-65CF-E093-51CF846E487E}"/>
              </a:ext>
            </a:extLst>
          </p:cNvPr>
          <p:cNvPicPr>
            <a:picLocks noChangeAspect="1"/>
          </p:cNvPicPr>
          <p:nvPr/>
        </p:nvPicPr>
        <p:blipFill>
          <a:blip r:embed="rId6"/>
          <a:stretch>
            <a:fillRect/>
          </a:stretch>
        </p:blipFill>
        <p:spPr>
          <a:xfrm>
            <a:off x="8195191" y="18342"/>
            <a:ext cx="935343" cy="935343"/>
          </a:xfrm>
          <a:prstGeom prst="rect">
            <a:avLst/>
          </a:prstGeom>
        </p:spPr>
      </p:pic>
      <p:sp>
        <p:nvSpPr>
          <p:cNvPr id="7" name="Slide Number Placeholder 6">
            <a:extLst>
              <a:ext uri="{FF2B5EF4-FFF2-40B4-BE49-F238E27FC236}">
                <a16:creationId xmlns:a16="http://schemas.microsoft.com/office/drawing/2014/main" id="{221A29F2-F90E-996F-A8C4-0F0BB64017AA}"/>
              </a:ext>
            </a:extLst>
          </p:cNvPr>
          <p:cNvSpPr>
            <a:spLocks noGrp="1"/>
          </p:cNvSpPr>
          <p:nvPr>
            <p:ph type="sldNum" sz="quarter" idx="4"/>
          </p:nvPr>
        </p:nvSpPr>
        <p:spPr/>
        <p:txBody>
          <a:bodyPr/>
          <a:lstStyle/>
          <a:p>
            <a:fld id="{96A97DD0-5BE7-4856-A2A9-C42C6688E607}" type="slidenum">
              <a:rPr lang="en-US" smtClean="0"/>
              <a:pPr/>
              <a:t>87</a:t>
            </a:fld>
            <a:endParaRPr lang="en-US" dirty="0"/>
          </a:p>
        </p:txBody>
      </p:sp>
    </p:spTree>
    <p:extLst>
      <p:ext uri="{BB962C8B-B14F-4D97-AF65-F5344CB8AC3E}">
        <p14:creationId xmlns:p14="http://schemas.microsoft.com/office/powerpoint/2010/main" val="68800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401F69-E8CC-BF17-D54A-B821AA3A5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3D2282-1A3D-9290-7CCE-74183F312A80}"/>
              </a:ext>
            </a:extLst>
          </p:cNvPr>
          <p:cNvSpPr>
            <a:spLocks noGrp="1"/>
          </p:cNvSpPr>
          <p:nvPr>
            <p:ph type="title"/>
          </p:nvPr>
        </p:nvSpPr>
        <p:spPr>
          <a:xfrm>
            <a:off x="443996" y="195681"/>
            <a:ext cx="8550232" cy="434974"/>
          </a:xfrm>
        </p:spPr>
        <p:txBody>
          <a:bodyPr/>
          <a:lstStyle/>
          <a:p>
            <a:r>
              <a:rPr lang="en-US" dirty="0"/>
              <a:t>API Authentication – Continuous Access</a:t>
            </a:r>
            <a:endParaRPr lang="en-US" dirty="0">
              <a:solidFill>
                <a:srgbClr val="FF0000"/>
              </a:solidFill>
            </a:endParaRPr>
          </a:p>
        </p:txBody>
      </p:sp>
      <p:sp>
        <p:nvSpPr>
          <p:cNvPr id="4" name="Text Placeholder 3">
            <a:extLst>
              <a:ext uri="{FF2B5EF4-FFF2-40B4-BE49-F238E27FC236}">
                <a16:creationId xmlns:a16="http://schemas.microsoft.com/office/drawing/2014/main" id="{843470D0-0499-18D1-A4D2-0E9AF44893B5}"/>
              </a:ext>
            </a:extLst>
          </p:cNvPr>
          <p:cNvSpPr>
            <a:spLocks noGrp="1"/>
          </p:cNvSpPr>
          <p:nvPr>
            <p:ph type="body" sz="quarter" idx="13"/>
          </p:nvPr>
        </p:nvSpPr>
        <p:spPr>
          <a:xfrm>
            <a:off x="443996" y="758623"/>
            <a:ext cx="4400977" cy="3757613"/>
          </a:xfrm>
        </p:spPr>
        <p:txBody>
          <a:bodyPr/>
          <a:lstStyle/>
          <a:p>
            <a:r>
              <a:rPr lang="en-US" sz="1400" dirty="0">
                <a:hlinkClick r:id="rId3"/>
              </a:rPr>
              <a:t>Authentication</a:t>
            </a:r>
            <a:r>
              <a:rPr lang="en-US" sz="1400" dirty="0"/>
              <a:t> process for continuous access (e.g. application, bot) requires the following steps:</a:t>
            </a:r>
          </a:p>
          <a:p>
            <a:pPr marL="514350" lvl="1" indent="-342900">
              <a:buFont typeface="+mj-lt"/>
              <a:buAutoNum type="arabicPeriod"/>
            </a:pPr>
            <a:r>
              <a:rPr lang="en-US" sz="1200" dirty="0"/>
              <a:t>Create a Webex integration to obtain a ClientID and a client secret.</a:t>
            </a:r>
          </a:p>
          <a:p>
            <a:pPr marL="514350" lvl="1" indent="-342900">
              <a:buFont typeface="+mj-lt"/>
              <a:buAutoNum type="arabicPeriod"/>
            </a:pPr>
            <a:r>
              <a:rPr lang="en-US" sz="1200" dirty="0"/>
              <a:t>Use them to obtain an one-time short-live </a:t>
            </a:r>
            <a:r>
              <a:rPr lang="en-US" sz="1200" b="1" dirty="0"/>
              <a:t>Authorization Code</a:t>
            </a:r>
            <a:r>
              <a:rPr lang="en-US" sz="1200" dirty="0"/>
              <a:t>.</a:t>
            </a:r>
          </a:p>
          <a:p>
            <a:pPr marL="514350" lvl="1" indent="-342900">
              <a:buFont typeface="+mj-lt"/>
              <a:buAutoNum type="arabicPeriod"/>
            </a:pPr>
            <a:r>
              <a:rPr lang="en-US" sz="1200" dirty="0"/>
              <a:t>Exchange the Authorization Code for an </a:t>
            </a:r>
            <a:r>
              <a:rPr lang="en-US" sz="1200" b="1" dirty="0"/>
              <a:t>Access Token.</a:t>
            </a:r>
            <a:br>
              <a:rPr lang="en-US" sz="1200" b="1" dirty="0"/>
            </a:br>
            <a:endParaRPr lang="en-US" sz="1200" b="1" dirty="0"/>
          </a:p>
          <a:p>
            <a:pPr marL="341312" lvl="2" indent="0">
              <a:buNone/>
            </a:pPr>
            <a:r>
              <a:rPr lang="en-US" sz="1400" dirty="0"/>
              <a:t>You can now use this access token (similar to the portal one) to access the APIs. However, this token will expire in ~12 hours, so you would need to do 1-3 again. To avoid that:</a:t>
            </a:r>
            <a:br>
              <a:rPr lang="en-US" sz="1200" dirty="0"/>
            </a:br>
            <a:endParaRPr lang="en-US" sz="1200" b="1" dirty="0"/>
          </a:p>
          <a:p>
            <a:pPr marL="514350" lvl="1" indent="-342900">
              <a:buFont typeface="+mj-lt"/>
              <a:buAutoNum type="arabicPeriod"/>
            </a:pPr>
            <a:r>
              <a:rPr lang="en-US" sz="1200" dirty="0">
                <a:solidFill>
                  <a:srgbClr val="101820"/>
                </a:solidFill>
              </a:rPr>
              <a:t>In previous step, alongside the access token, you will receive a </a:t>
            </a:r>
            <a:r>
              <a:rPr lang="en-US" sz="1200" b="1" dirty="0">
                <a:solidFill>
                  <a:srgbClr val="101820"/>
                </a:solidFill>
              </a:rPr>
              <a:t>Refresh Token.</a:t>
            </a:r>
          </a:p>
          <a:p>
            <a:pPr marL="171450" lvl="1" indent="0">
              <a:buClr>
                <a:srgbClr val="101820"/>
              </a:buClr>
              <a:buNone/>
            </a:pPr>
            <a:endParaRPr lang="en-US" sz="1200" dirty="0">
              <a:solidFill>
                <a:srgbClr val="101820"/>
              </a:solidFill>
            </a:endParaRPr>
          </a:p>
          <a:p>
            <a:pPr marL="171450" lvl="1" indent="0">
              <a:buNone/>
            </a:pPr>
            <a:endParaRPr lang="en-US" sz="1400" dirty="0"/>
          </a:p>
        </p:txBody>
      </p:sp>
      <p:sp>
        <p:nvSpPr>
          <p:cNvPr id="5" name="Footer Placeholder 2">
            <a:extLst>
              <a:ext uri="{FF2B5EF4-FFF2-40B4-BE49-F238E27FC236}">
                <a16:creationId xmlns:a16="http://schemas.microsoft.com/office/drawing/2014/main" id="{BB15A045-AF5C-D467-61C9-13296A72F11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7" name="Picture 6" descr="A screenshot of a computer&#10;&#10;Description automatically generated">
            <a:extLst>
              <a:ext uri="{FF2B5EF4-FFF2-40B4-BE49-F238E27FC236}">
                <a16:creationId xmlns:a16="http://schemas.microsoft.com/office/drawing/2014/main" id="{4DF3D2C0-A4C8-7330-EB5A-BD9AA2752D8C}"/>
              </a:ext>
            </a:extLst>
          </p:cNvPr>
          <p:cNvPicPr>
            <a:picLocks noChangeAspect="1"/>
          </p:cNvPicPr>
          <p:nvPr/>
        </p:nvPicPr>
        <p:blipFill>
          <a:blip r:embed="rId4"/>
          <a:stretch>
            <a:fillRect/>
          </a:stretch>
        </p:blipFill>
        <p:spPr>
          <a:xfrm>
            <a:off x="4719112" y="2351180"/>
            <a:ext cx="4357062" cy="2352625"/>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9" name="Picture 8" descr="A screenshot of a computer code&#10;&#10;Description automatically generated">
            <a:extLst>
              <a:ext uri="{FF2B5EF4-FFF2-40B4-BE49-F238E27FC236}">
                <a16:creationId xmlns:a16="http://schemas.microsoft.com/office/drawing/2014/main" id="{816BD87B-8805-9A59-AB92-9D3CC7461BC0}"/>
              </a:ext>
            </a:extLst>
          </p:cNvPr>
          <p:cNvPicPr>
            <a:picLocks noChangeAspect="1"/>
          </p:cNvPicPr>
          <p:nvPr/>
        </p:nvPicPr>
        <p:blipFill>
          <a:blip r:embed="rId5"/>
          <a:stretch>
            <a:fillRect/>
          </a:stretch>
        </p:blipFill>
        <p:spPr>
          <a:xfrm>
            <a:off x="4844973" y="675309"/>
            <a:ext cx="3282462" cy="146073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3" name="Picture 2" descr="A red rectangular sign with white text&#10;&#10;Description automatically generated">
            <a:extLst>
              <a:ext uri="{FF2B5EF4-FFF2-40B4-BE49-F238E27FC236}">
                <a16:creationId xmlns:a16="http://schemas.microsoft.com/office/drawing/2014/main" id="{DDF69309-4F05-56B9-3E73-37B3E200FF32}"/>
              </a:ext>
            </a:extLst>
          </p:cNvPr>
          <p:cNvPicPr>
            <a:picLocks noChangeAspect="1"/>
          </p:cNvPicPr>
          <p:nvPr/>
        </p:nvPicPr>
        <p:blipFill>
          <a:blip r:embed="rId6"/>
          <a:stretch>
            <a:fillRect/>
          </a:stretch>
        </p:blipFill>
        <p:spPr>
          <a:xfrm>
            <a:off x="8195191" y="18342"/>
            <a:ext cx="935343" cy="935343"/>
          </a:xfrm>
          <a:prstGeom prst="rect">
            <a:avLst/>
          </a:prstGeom>
        </p:spPr>
      </p:pic>
      <p:sp>
        <p:nvSpPr>
          <p:cNvPr id="8" name="Slide Number Placeholder 7">
            <a:extLst>
              <a:ext uri="{FF2B5EF4-FFF2-40B4-BE49-F238E27FC236}">
                <a16:creationId xmlns:a16="http://schemas.microsoft.com/office/drawing/2014/main" id="{608A15DD-0358-8D8A-393E-60ECCAD18CE9}"/>
              </a:ext>
            </a:extLst>
          </p:cNvPr>
          <p:cNvSpPr>
            <a:spLocks noGrp="1"/>
          </p:cNvSpPr>
          <p:nvPr>
            <p:ph type="sldNum" sz="quarter" idx="4"/>
          </p:nvPr>
        </p:nvSpPr>
        <p:spPr/>
        <p:txBody>
          <a:bodyPr/>
          <a:lstStyle/>
          <a:p>
            <a:fld id="{96A97DD0-5BE7-4856-A2A9-C42C6688E607}" type="slidenum">
              <a:rPr lang="en-US" smtClean="0"/>
              <a:pPr/>
              <a:t>88</a:t>
            </a:fld>
            <a:endParaRPr lang="en-US" dirty="0"/>
          </a:p>
        </p:txBody>
      </p:sp>
    </p:spTree>
    <p:extLst>
      <p:ext uri="{BB962C8B-B14F-4D97-AF65-F5344CB8AC3E}">
        <p14:creationId xmlns:p14="http://schemas.microsoft.com/office/powerpoint/2010/main" val="108707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1000"/>
                                        <p:tgtEl>
                                          <p:spTgt spid="4">
                                            <p:txEl>
                                              <p:pRg st="4" end="4"/>
                                            </p:txEl>
                                          </p:spTgt>
                                        </p:tgtEl>
                                      </p:cBhvr>
                                    </p:animEffect>
                                    <p:anim calcmode="lin" valueType="num">
                                      <p:cBhvr>
                                        <p:cTn id="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animEffect transition="in" filter="fade">
                                      <p:cBhvr>
                                        <p:cTn id="14" dur="1000"/>
                                        <p:tgtEl>
                                          <p:spTgt spid="4">
                                            <p:txEl>
                                              <p:pRg st="5" end="5"/>
                                            </p:txEl>
                                          </p:spTgt>
                                        </p:tgtEl>
                                      </p:cBhvr>
                                    </p:animEffect>
                                    <p:anim calcmode="lin" valueType="num">
                                      <p:cBhvr>
                                        <p:cTn id="1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9E1B47-1003-7AD5-652B-96E36290CC7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8BC60F9-33D2-4479-BFC0-82798C9CAD73}"/>
              </a:ext>
            </a:extLst>
          </p:cNvPr>
          <p:cNvSpPr/>
          <p:nvPr/>
        </p:nvSpPr>
        <p:spPr>
          <a:xfrm>
            <a:off x="393296" y="4567024"/>
            <a:ext cx="1405024"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18D032-93DF-8F19-2A39-C00F00087208}"/>
              </a:ext>
            </a:extLst>
          </p:cNvPr>
          <p:cNvSpPr>
            <a:spLocks noGrp="1"/>
          </p:cNvSpPr>
          <p:nvPr>
            <p:ph type="title"/>
          </p:nvPr>
        </p:nvSpPr>
        <p:spPr>
          <a:xfrm>
            <a:off x="443996" y="195681"/>
            <a:ext cx="8550232" cy="434974"/>
          </a:xfrm>
        </p:spPr>
        <p:txBody>
          <a:bodyPr/>
          <a:lstStyle/>
          <a:p>
            <a:r>
              <a:rPr lang="en-US" dirty="0"/>
              <a:t>API Authentication – Continuous Access</a:t>
            </a:r>
            <a:endParaRPr lang="en-US" dirty="0">
              <a:solidFill>
                <a:srgbClr val="FF0000"/>
              </a:solidFill>
            </a:endParaRPr>
          </a:p>
        </p:txBody>
      </p:sp>
      <p:sp>
        <p:nvSpPr>
          <p:cNvPr id="4" name="Text Placeholder 3">
            <a:extLst>
              <a:ext uri="{FF2B5EF4-FFF2-40B4-BE49-F238E27FC236}">
                <a16:creationId xmlns:a16="http://schemas.microsoft.com/office/drawing/2014/main" id="{FF27E00F-5681-AC18-55ED-C9CB36DA83D7}"/>
              </a:ext>
            </a:extLst>
          </p:cNvPr>
          <p:cNvSpPr>
            <a:spLocks noGrp="1"/>
          </p:cNvSpPr>
          <p:nvPr>
            <p:ph type="body" sz="quarter" idx="13"/>
          </p:nvPr>
        </p:nvSpPr>
        <p:spPr>
          <a:xfrm>
            <a:off x="443996" y="758623"/>
            <a:ext cx="4400977" cy="3757613"/>
          </a:xfrm>
        </p:spPr>
        <p:txBody>
          <a:bodyPr/>
          <a:lstStyle/>
          <a:p>
            <a:r>
              <a:rPr lang="en-US" sz="1400" dirty="0">
                <a:hlinkClick r:id="rId3"/>
              </a:rPr>
              <a:t>Authentication</a:t>
            </a:r>
            <a:r>
              <a:rPr lang="en-US" sz="1400" dirty="0"/>
              <a:t> process for continuous access (e.g. application, bot) requires the following steps:</a:t>
            </a:r>
          </a:p>
          <a:p>
            <a:pPr marL="514350" lvl="1" indent="-342900">
              <a:buFont typeface="+mj-lt"/>
              <a:buAutoNum type="arabicPeriod"/>
            </a:pPr>
            <a:r>
              <a:rPr lang="en-US" sz="1200" dirty="0"/>
              <a:t>Create a Webex integration to obtain a ClientID and a client secret.</a:t>
            </a:r>
          </a:p>
          <a:p>
            <a:pPr marL="514350" lvl="1" indent="-342900">
              <a:buFont typeface="+mj-lt"/>
              <a:buAutoNum type="arabicPeriod"/>
            </a:pPr>
            <a:r>
              <a:rPr lang="en-US" sz="1200" dirty="0"/>
              <a:t>Use them to obtain an one-time short-live </a:t>
            </a:r>
            <a:r>
              <a:rPr lang="en-US" sz="1200" b="1" dirty="0"/>
              <a:t>Authorization Code</a:t>
            </a:r>
            <a:r>
              <a:rPr lang="en-US" sz="1200" dirty="0"/>
              <a:t>.</a:t>
            </a:r>
          </a:p>
          <a:p>
            <a:pPr marL="514350" lvl="1" indent="-342900">
              <a:buFont typeface="+mj-lt"/>
              <a:buAutoNum type="arabicPeriod"/>
            </a:pPr>
            <a:r>
              <a:rPr lang="en-US" sz="1200" dirty="0"/>
              <a:t>Exchange the Authorization Code for an </a:t>
            </a:r>
            <a:r>
              <a:rPr lang="en-US" sz="1200" b="1" dirty="0"/>
              <a:t>Access Token.</a:t>
            </a:r>
            <a:br>
              <a:rPr lang="en-US" sz="1200" b="1" dirty="0"/>
            </a:br>
            <a:endParaRPr lang="en-US" sz="1200" b="1" dirty="0"/>
          </a:p>
          <a:p>
            <a:pPr marL="341312" lvl="2" indent="0">
              <a:buNone/>
            </a:pPr>
            <a:r>
              <a:rPr lang="en-US" sz="1400" dirty="0"/>
              <a:t>You can now use this access token (similar to the portal one) to access the APIs. However, this token will expire in ~12 hours, so you need to do steps 1-3 again. To avoid that:</a:t>
            </a:r>
            <a:br>
              <a:rPr lang="en-US" sz="1200" dirty="0"/>
            </a:br>
            <a:endParaRPr lang="en-US" sz="1200" b="1" dirty="0"/>
          </a:p>
          <a:p>
            <a:pPr marL="514350" lvl="1" indent="-342900">
              <a:buFont typeface="+mj-lt"/>
              <a:buAutoNum type="arabicPeriod"/>
            </a:pPr>
            <a:r>
              <a:rPr lang="en-US" sz="1200" dirty="0">
                <a:solidFill>
                  <a:srgbClr val="101820"/>
                </a:solidFill>
              </a:rPr>
              <a:t>In previous step, alongside the access token, you will receive a </a:t>
            </a:r>
            <a:r>
              <a:rPr lang="en-US" sz="1200" b="1" dirty="0">
                <a:solidFill>
                  <a:srgbClr val="101820"/>
                </a:solidFill>
              </a:rPr>
              <a:t>Refresh Token.</a:t>
            </a:r>
          </a:p>
          <a:p>
            <a:pPr marL="514350" lvl="1" indent="-342900">
              <a:buFont typeface="+mj-lt"/>
              <a:buAutoNum type="arabicPeriod"/>
            </a:pPr>
            <a:r>
              <a:rPr lang="en-US" sz="1200" dirty="0">
                <a:solidFill>
                  <a:srgbClr val="101820"/>
                </a:solidFill>
              </a:rPr>
              <a:t>Use the refresh token to renew your access token (get a new one).</a:t>
            </a:r>
          </a:p>
          <a:p>
            <a:pPr marL="171450" lvl="1" indent="0">
              <a:buClr>
                <a:srgbClr val="101820"/>
              </a:buClr>
              <a:buNone/>
            </a:pPr>
            <a:endParaRPr lang="en-US" sz="1200" dirty="0">
              <a:solidFill>
                <a:srgbClr val="101820"/>
              </a:solidFill>
            </a:endParaRPr>
          </a:p>
          <a:p>
            <a:pPr marL="171450" lvl="1" indent="0">
              <a:buNone/>
            </a:pPr>
            <a:endParaRPr lang="en-US" sz="1400" dirty="0"/>
          </a:p>
        </p:txBody>
      </p:sp>
      <p:sp>
        <p:nvSpPr>
          <p:cNvPr id="5" name="Footer Placeholder 2">
            <a:extLst>
              <a:ext uri="{FF2B5EF4-FFF2-40B4-BE49-F238E27FC236}">
                <a16:creationId xmlns:a16="http://schemas.microsoft.com/office/drawing/2014/main" id="{9961D100-ECFB-6A31-A192-C0E7A739AB78}"/>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screenshot of a computer&#10;&#10;Description automatically generated">
            <a:extLst>
              <a:ext uri="{FF2B5EF4-FFF2-40B4-BE49-F238E27FC236}">
                <a16:creationId xmlns:a16="http://schemas.microsoft.com/office/drawing/2014/main" id="{DE26D59F-3C5D-4A40-9FCF-BF44632A7E72}"/>
              </a:ext>
            </a:extLst>
          </p:cNvPr>
          <p:cNvPicPr>
            <a:picLocks noChangeAspect="1"/>
          </p:cNvPicPr>
          <p:nvPr/>
        </p:nvPicPr>
        <p:blipFill>
          <a:blip r:embed="rId4"/>
          <a:stretch>
            <a:fillRect/>
          </a:stretch>
        </p:blipFill>
        <p:spPr>
          <a:xfrm>
            <a:off x="4982717" y="987406"/>
            <a:ext cx="3478301" cy="171946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1" name="Picture 10" descr="A screenshot of a computer&#10;&#10;Description automatically generated">
            <a:extLst>
              <a:ext uri="{FF2B5EF4-FFF2-40B4-BE49-F238E27FC236}">
                <a16:creationId xmlns:a16="http://schemas.microsoft.com/office/drawing/2014/main" id="{F3930531-48E8-CE0B-4FA9-35652FA0C3DF}"/>
              </a:ext>
            </a:extLst>
          </p:cNvPr>
          <p:cNvPicPr>
            <a:picLocks noChangeAspect="1"/>
          </p:cNvPicPr>
          <p:nvPr/>
        </p:nvPicPr>
        <p:blipFill>
          <a:blip r:embed="rId5"/>
          <a:stretch>
            <a:fillRect/>
          </a:stretch>
        </p:blipFill>
        <p:spPr>
          <a:xfrm>
            <a:off x="5048173" y="2806601"/>
            <a:ext cx="3855031" cy="204057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3" name="Picture 2" descr="A red rectangular sign with white text&#10;&#10;Description automatically generated">
            <a:extLst>
              <a:ext uri="{FF2B5EF4-FFF2-40B4-BE49-F238E27FC236}">
                <a16:creationId xmlns:a16="http://schemas.microsoft.com/office/drawing/2014/main" id="{9B4D2EB2-E88C-BDA7-284E-09FD77FEF1AC}"/>
              </a:ext>
            </a:extLst>
          </p:cNvPr>
          <p:cNvPicPr>
            <a:picLocks noChangeAspect="1"/>
          </p:cNvPicPr>
          <p:nvPr/>
        </p:nvPicPr>
        <p:blipFill>
          <a:blip r:embed="rId6"/>
          <a:stretch>
            <a:fillRect/>
          </a:stretch>
        </p:blipFill>
        <p:spPr>
          <a:xfrm>
            <a:off x="8195191" y="18342"/>
            <a:ext cx="935343" cy="935343"/>
          </a:xfrm>
          <a:prstGeom prst="rect">
            <a:avLst/>
          </a:prstGeom>
        </p:spPr>
      </p:pic>
      <p:sp>
        <p:nvSpPr>
          <p:cNvPr id="7" name="Slide Number Placeholder 6">
            <a:extLst>
              <a:ext uri="{FF2B5EF4-FFF2-40B4-BE49-F238E27FC236}">
                <a16:creationId xmlns:a16="http://schemas.microsoft.com/office/drawing/2014/main" id="{A65AC3B7-CD2A-DE38-C3F6-0FBBDDC5369F}"/>
              </a:ext>
            </a:extLst>
          </p:cNvPr>
          <p:cNvSpPr>
            <a:spLocks noGrp="1"/>
          </p:cNvSpPr>
          <p:nvPr>
            <p:ph type="sldNum" sz="quarter" idx="4"/>
          </p:nvPr>
        </p:nvSpPr>
        <p:spPr/>
        <p:txBody>
          <a:bodyPr/>
          <a:lstStyle/>
          <a:p>
            <a:fld id="{96A97DD0-5BE7-4856-A2A9-C42C6688E607}" type="slidenum">
              <a:rPr lang="en-US" smtClean="0"/>
              <a:pPr/>
              <a:t>89</a:t>
            </a:fld>
            <a:endParaRPr lang="en-US" dirty="0"/>
          </a:p>
        </p:txBody>
      </p:sp>
    </p:spTree>
    <p:extLst>
      <p:ext uri="{BB962C8B-B14F-4D97-AF65-F5344CB8AC3E}">
        <p14:creationId xmlns:p14="http://schemas.microsoft.com/office/powerpoint/2010/main" val="10778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00" y="192024"/>
            <a:ext cx="8257032" cy="731520"/>
          </a:xfrm>
        </p:spPr>
        <p:txBody>
          <a:bodyPr/>
          <a:lstStyle/>
          <a:p>
            <a:r>
              <a:rPr lang="en-US"/>
              <a:t>Contact Center from 20,000 ft.</a:t>
            </a:r>
          </a:p>
        </p:txBody>
      </p:sp>
      <p:sp>
        <p:nvSpPr>
          <p:cNvPr id="3" name="Footer Placeholder 2">
            <a:extLst>
              <a:ext uri="{FF2B5EF4-FFF2-40B4-BE49-F238E27FC236}">
                <a16:creationId xmlns:a16="http://schemas.microsoft.com/office/drawing/2014/main" id="{A0E61395-BFB7-5B4C-5CB0-3684B81449EA}"/>
              </a:ext>
            </a:extLst>
          </p:cNvPr>
          <p:cNvSpPr>
            <a:spLocks noGrp="1"/>
          </p:cNvSpPr>
          <p:nvPr>
            <p:ph type="ftr" sz="quarter" idx="3"/>
          </p:nvPr>
        </p:nvSpPr>
        <p:spPr>
          <a:xfrm>
            <a:off x="4937498" y="4946904"/>
            <a:ext cx="912427" cy="154518"/>
          </a:xfrm>
        </p:spPr>
        <p:txBody>
          <a:bodyPr/>
          <a:lstStyle/>
          <a:p>
            <a:r>
              <a:rPr lang="en-US"/>
              <a:t>LTRCCT-2011</a:t>
            </a:r>
          </a:p>
        </p:txBody>
      </p:sp>
      <p:pic>
        <p:nvPicPr>
          <p:cNvPr id="11" name="Picture 10">
            <a:extLst>
              <a:ext uri="{FF2B5EF4-FFF2-40B4-BE49-F238E27FC236}">
                <a16:creationId xmlns:a16="http://schemas.microsoft.com/office/drawing/2014/main" id="{D6DF6834-1008-26AC-9CE9-D034898610A0}"/>
              </a:ext>
            </a:extLst>
          </p:cNvPr>
          <p:cNvPicPr>
            <a:picLocks noChangeAspect="1"/>
          </p:cNvPicPr>
          <p:nvPr/>
        </p:nvPicPr>
        <p:blipFill>
          <a:blip r:embed="rId3">
            <a:duotone>
              <a:schemeClr val="accent2">
                <a:shade val="45000"/>
                <a:satMod val="135000"/>
              </a:schemeClr>
              <a:prstClr val="white"/>
            </a:duotone>
          </a:blip>
          <a:stretch>
            <a:fillRect/>
          </a:stretch>
        </p:blipFill>
        <p:spPr>
          <a:xfrm>
            <a:off x="7575418" y="2494867"/>
            <a:ext cx="483294" cy="483294"/>
          </a:xfrm>
          <a:prstGeom prst="rect">
            <a:avLst/>
          </a:prstGeom>
        </p:spPr>
      </p:pic>
      <p:cxnSp>
        <p:nvCxnSpPr>
          <p:cNvPr id="13" name="Straight Arrow Connector 12">
            <a:extLst>
              <a:ext uri="{FF2B5EF4-FFF2-40B4-BE49-F238E27FC236}">
                <a16:creationId xmlns:a16="http://schemas.microsoft.com/office/drawing/2014/main" id="{7ED9207B-E0F5-DB33-0E1B-C0B026258653}"/>
              </a:ext>
            </a:extLst>
          </p:cNvPr>
          <p:cNvCxnSpPr>
            <a:cxnSpLocks/>
            <a:endCxn id="11" idx="1"/>
          </p:cNvCxnSpPr>
          <p:nvPr/>
        </p:nvCxnSpPr>
        <p:spPr>
          <a:xfrm>
            <a:off x="6298324" y="2736514"/>
            <a:ext cx="127709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E092BD94-6A42-97BB-E2FC-EDCB5F88FD76}"/>
              </a:ext>
            </a:extLst>
          </p:cNvPr>
          <p:cNvPicPr>
            <a:picLocks noChangeAspect="1"/>
          </p:cNvPicPr>
          <p:nvPr/>
        </p:nvPicPr>
        <p:blipFill>
          <a:blip r:embed="rId4"/>
          <a:stretch>
            <a:fillRect/>
          </a:stretch>
        </p:blipFill>
        <p:spPr>
          <a:xfrm>
            <a:off x="760743" y="2494867"/>
            <a:ext cx="466315" cy="466315"/>
          </a:xfrm>
          <a:prstGeom prst="rect">
            <a:avLst/>
          </a:prstGeom>
        </p:spPr>
      </p:pic>
      <p:pic>
        <p:nvPicPr>
          <p:cNvPr id="18" name="Picture 10" descr="C:\Users\ecoffey\AppData\Local\Temp\Rar$DRa0.762\30031_Device_generic_default_256.png">
            <a:extLst>
              <a:ext uri="{FF2B5EF4-FFF2-40B4-BE49-F238E27FC236}">
                <a16:creationId xmlns:a16="http://schemas.microsoft.com/office/drawing/2014/main" id="{CDBFDB97-A689-CC00-E2AF-A4B4C614CAD8}"/>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flipH="1">
            <a:off x="2637612" y="1191841"/>
            <a:ext cx="3868775" cy="295133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8EF03149-420E-8D76-FBD9-AB7D8FF390FB}"/>
              </a:ext>
            </a:extLst>
          </p:cNvPr>
          <p:cNvCxnSpPr>
            <a:cxnSpLocks/>
          </p:cNvCxnSpPr>
          <p:nvPr/>
        </p:nvCxnSpPr>
        <p:spPr>
          <a:xfrm>
            <a:off x="1363717" y="2736515"/>
            <a:ext cx="1497724"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diagram&#10;&#10;Description automatically generated">
            <a:extLst>
              <a:ext uri="{FF2B5EF4-FFF2-40B4-BE49-F238E27FC236}">
                <a16:creationId xmlns:a16="http://schemas.microsoft.com/office/drawing/2014/main" id="{BDA26BB6-4F02-5E6C-D3EA-3281803CFC7C}"/>
              </a:ext>
            </a:extLst>
          </p:cNvPr>
          <p:cNvPicPr>
            <a:picLocks noChangeAspect="1"/>
          </p:cNvPicPr>
          <p:nvPr/>
        </p:nvPicPr>
        <p:blipFill>
          <a:blip r:embed="rId6"/>
          <a:stretch>
            <a:fillRect/>
          </a:stretch>
        </p:blipFill>
        <p:spPr>
          <a:xfrm>
            <a:off x="3548898" y="2366970"/>
            <a:ext cx="725919" cy="725919"/>
          </a:xfrm>
          <a:prstGeom prst="rect">
            <a:avLst/>
          </a:prstGeom>
        </p:spPr>
      </p:pic>
      <p:pic>
        <p:nvPicPr>
          <p:cNvPr id="22" name="Picture 21" descr="Background pattern&#10;&#10;Description automatically generated">
            <a:extLst>
              <a:ext uri="{FF2B5EF4-FFF2-40B4-BE49-F238E27FC236}">
                <a16:creationId xmlns:a16="http://schemas.microsoft.com/office/drawing/2014/main" id="{4EA9746D-B879-CA46-DD56-B9D9C5276E16}"/>
              </a:ext>
            </a:extLst>
          </p:cNvPr>
          <p:cNvPicPr>
            <a:picLocks noChangeAspect="1"/>
          </p:cNvPicPr>
          <p:nvPr/>
        </p:nvPicPr>
        <p:blipFill>
          <a:blip r:embed="rId7"/>
          <a:stretch>
            <a:fillRect/>
          </a:stretch>
        </p:blipFill>
        <p:spPr>
          <a:xfrm flipH="1">
            <a:off x="4711868" y="2411908"/>
            <a:ext cx="914762" cy="636045"/>
          </a:xfrm>
          <a:prstGeom prst="rect">
            <a:avLst/>
          </a:prstGeom>
        </p:spPr>
      </p:pic>
      <p:sp>
        <p:nvSpPr>
          <p:cNvPr id="23" name="Rectangle 22">
            <a:extLst>
              <a:ext uri="{FF2B5EF4-FFF2-40B4-BE49-F238E27FC236}">
                <a16:creationId xmlns:a16="http://schemas.microsoft.com/office/drawing/2014/main" id="{B758BA48-000B-2765-4ED0-C7B384C90848}"/>
              </a:ext>
            </a:extLst>
          </p:cNvPr>
          <p:cNvSpPr/>
          <p:nvPr/>
        </p:nvSpPr>
        <p:spPr>
          <a:xfrm>
            <a:off x="3701175" y="1431360"/>
            <a:ext cx="2032223" cy="338554"/>
          </a:xfrm>
          <a:prstGeom prst="rect">
            <a:avLst/>
          </a:prstGeom>
        </p:spPr>
        <p:txBody>
          <a:bodyPr wrap="none">
            <a:spAutoFit/>
          </a:bodyPr>
          <a:lstStyle/>
          <a:p>
            <a:r>
              <a:rPr lang="en-US" sz="1600">
                <a:latin typeface="+mj-lt"/>
              </a:rPr>
              <a:t>Webex Contact Center</a:t>
            </a:r>
            <a:endParaRPr lang="en-BE" sz="1600">
              <a:latin typeface="+mj-lt"/>
            </a:endParaRPr>
          </a:p>
        </p:txBody>
      </p:sp>
      <p:pic>
        <p:nvPicPr>
          <p:cNvPr id="24" name="Picture 23" descr="Logo, company name&#10;&#10;Description automatically generated">
            <a:extLst>
              <a:ext uri="{FF2B5EF4-FFF2-40B4-BE49-F238E27FC236}">
                <a16:creationId xmlns:a16="http://schemas.microsoft.com/office/drawing/2014/main" id="{0E7CA04D-3B9D-757C-70B1-6E6F5B35D2A6}"/>
              </a:ext>
            </a:extLst>
          </p:cNvPr>
          <p:cNvPicPr>
            <a:picLocks noChangeAspect="1"/>
          </p:cNvPicPr>
          <p:nvPr/>
        </p:nvPicPr>
        <p:blipFill>
          <a:blip r:embed="rId8"/>
          <a:stretch>
            <a:fillRect/>
          </a:stretch>
        </p:blipFill>
        <p:spPr>
          <a:xfrm>
            <a:off x="3160398" y="1366293"/>
            <a:ext cx="468689" cy="468689"/>
          </a:xfrm>
          <a:prstGeom prst="rect">
            <a:avLst/>
          </a:prstGeom>
        </p:spPr>
      </p:pic>
      <p:sp>
        <p:nvSpPr>
          <p:cNvPr id="12" name="Slide Number Placeholder 11">
            <a:extLst>
              <a:ext uri="{FF2B5EF4-FFF2-40B4-BE49-F238E27FC236}">
                <a16:creationId xmlns:a16="http://schemas.microsoft.com/office/drawing/2014/main" id="{A423D18F-029A-E230-620E-260BF76D78DD}"/>
              </a:ext>
            </a:extLst>
          </p:cNvPr>
          <p:cNvSpPr>
            <a:spLocks noGrp="1"/>
          </p:cNvSpPr>
          <p:nvPr>
            <p:ph type="sldNum" sz="quarter" idx="4"/>
          </p:nvPr>
        </p:nvSpPr>
        <p:spPr/>
        <p:txBody>
          <a:bodyPr/>
          <a:lstStyle/>
          <a:p>
            <a:fld id="{96A97DD0-5BE7-4856-A2A9-C42C6688E607}" type="slidenum">
              <a:rPr lang="en-US" smtClean="0"/>
              <a:pPr/>
              <a:t>9</a:t>
            </a:fld>
            <a:endParaRPr lang="en-US" dirty="0"/>
          </a:p>
        </p:txBody>
      </p:sp>
    </p:spTree>
    <p:extLst>
      <p:ext uri="{BB962C8B-B14F-4D97-AF65-F5344CB8AC3E}">
        <p14:creationId xmlns:p14="http://schemas.microsoft.com/office/powerpoint/2010/main" val="396601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GraphQL</a:t>
            </a:r>
            <a:r>
              <a:rPr lang="en-US"/>
              <a:t> for Search API</a:t>
            </a:r>
            <a:endParaRPr lang="en-US">
              <a:solidFill>
                <a:srgbClr val="FF0000"/>
              </a:solidFill>
            </a:endParaRPr>
          </a:p>
        </p:txBody>
      </p:sp>
      <p:sp>
        <p:nvSpPr>
          <p:cNvPr id="4" name="Text Placeholder 3"/>
          <p:cNvSpPr>
            <a:spLocks noGrp="1"/>
          </p:cNvSpPr>
          <p:nvPr>
            <p:ph type="body" sz="quarter" idx="13"/>
          </p:nvPr>
        </p:nvSpPr>
        <p:spPr>
          <a:xfrm>
            <a:off x="444561" y="969639"/>
            <a:ext cx="4702879" cy="3757613"/>
          </a:xfrm>
        </p:spPr>
        <p:txBody>
          <a:bodyPr/>
          <a:lstStyle/>
          <a:p>
            <a:r>
              <a:rPr lang="en-US" sz="1500" b="1" dirty="0" err="1"/>
              <a:t>GraphQL</a:t>
            </a:r>
            <a:r>
              <a:rPr lang="en-US" sz="1500" dirty="0"/>
              <a:t> is a query language for declarative </a:t>
            </a:r>
            <a:br>
              <a:rPr lang="en-US" sz="1500" dirty="0"/>
            </a:br>
            <a:r>
              <a:rPr lang="en-US" sz="1500" dirty="0"/>
              <a:t>data fetching.</a:t>
            </a:r>
            <a:br>
              <a:rPr lang="en-US" sz="1400" dirty="0"/>
            </a:br>
            <a:endParaRPr lang="en-US" sz="1400" dirty="0"/>
          </a:p>
          <a:p>
            <a:r>
              <a:rPr lang="en-US" sz="1500" dirty="0"/>
              <a:t>Relationship between Analyzer repositories </a:t>
            </a:r>
            <a:br>
              <a:rPr lang="en-US" sz="1500" dirty="0"/>
            </a:br>
            <a:r>
              <a:rPr lang="en-US" sz="1500" dirty="0"/>
              <a:t>and </a:t>
            </a:r>
            <a:r>
              <a:rPr lang="en-US" sz="1500" dirty="0" err="1"/>
              <a:t>GraphQL</a:t>
            </a:r>
            <a:r>
              <a:rPr lang="en-US" sz="1500" dirty="0"/>
              <a:t> queries:</a:t>
            </a:r>
          </a:p>
          <a:p>
            <a:pPr lvl="1"/>
            <a:r>
              <a:rPr lang="en-US" sz="1200" dirty="0"/>
              <a:t>CSR / CAR -&gt; </a:t>
            </a:r>
            <a:r>
              <a:rPr lang="en-US" sz="1200" b="1" dirty="0" err="1"/>
              <a:t>taskDetails</a:t>
            </a:r>
            <a:r>
              <a:rPr lang="en-US" sz="1200" b="1" dirty="0"/>
              <a:t> </a:t>
            </a:r>
            <a:endParaRPr lang="en-US" sz="1200" dirty="0"/>
          </a:p>
          <a:p>
            <a:pPr lvl="1"/>
            <a:r>
              <a:rPr lang="en-US" sz="1200" dirty="0"/>
              <a:t>ASR / AAR -&gt;</a:t>
            </a:r>
            <a:r>
              <a:rPr lang="en-US" sz="1200" b="1" dirty="0"/>
              <a:t> </a:t>
            </a:r>
            <a:r>
              <a:rPr lang="en-US" sz="1200" b="1" dirty="0" err="1"/>
              <a:t>agentSession</a:t>
            </a:r>
            <a:endParaRPr lang="en-US" sz="1200" b="1" dirty="0"/>
          </a:p>
          <a:p>
            <a:pPr lvl="1"/>
            <a:r>
              <a:rPr lang="en-US" sz="1200" dirty="0"/>
              <a:t>CLR (Queue Records) -&gt; </a:t>
            </a:r>
            <a:r>
              <a:rPr lang="en-US" sz="1200" b="1" dirty="0" err="1"/>
              <a:t>taskLegDetails</a:t>
            </a:r>
            <a:endParaRPr lang="en-US" sz="1200" b="1" dirty="0"/>
          </a:p>
          <a:p>
            <a:pPr lvl="1"/>
            <a:endParaRPr lang="en-US" sz="1200" b="1" dirty="0"/>
          </a:p>
          <a:p>
            <a:r>
              <a:rPr lang="en-US" sz="1500" dirty="0"/>
              <a:t>Two types of queries:</a:t>
            </a:r>
          </a:p>
          <a:p>
            <a:pPr lvl="1"/>
            <a:r>
              <a:rPr lang="en-US" sz="1200" dirty="0"/>
              <a:t>Query to fetch </a:t>
            </a:r>
            <a:r>
              <a:rPr lang="en-US" sz="1200" b="1" dirty="0"/>
              <a:t>raw data</a:t>
            </a:r>
          </a:p>
          <a:p>
            <a:pPr lvl="1"/>
            <a:r>
              <a:rPr lang="en-US" sz="1200" dirty="0"/>
              <a:t>Query to </a:t>
            </a:r>
            <a:r>
              <a:rPr lang="en-US" sz="1200" b="1" dirty="0"/>
              <a:t>perform aggregations</a:t>
            </a: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8A44E59-E548-D3BD-C094-8DFA81FCABEA}"/>
              </a:ext>
            </a:extLst>
          </p:cNvPr>
          <p:cNvPicPr>
            <a:picLocks noChangeAspect="1"/>
          </p:cNvPicPr>
          <p:nvPr/>
        </p:nvPicPr>
        <p:blipFill>
          <a:blip r:embed="rId4"/>
          <a:stretch>
            <a:fillRect/>
          </a:stretch>
        </p:blipFill>
        <p:spPr>
          <a:xfrm>
            <a:off x="4737956" y="1216476"/>
            <a:ext cx="4090209" cy="271054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12C0BC0B-45E4-0C4D-436E-ABEB7197419A}"/>
              </a:ext>
            </a:extLst>
          </p:cNvPr>
          <p:cNvSpPr>
            <a:spLocks noGrp="1"/>
          </p:cNvSpPr>
          <p:nvPr>
            <p:ph type="sldNum" sz="quarter" idx="4"/>
          </p:nvPr>
        </p:nvSpPr>
        <p:spPr/>
        <p:txBody>
          <a:bodyPr/>
          <a:lstStyle/>
          <a:p>
            <a:fld id="{96A97DD0-5BE7-4856-A2A9-C42C6688E607}" type="slidenum">
              <a:rPr lang="en-US" smtClean="0"/>
              <a:pPr/>
              <a:t>90</a:t>
            </a:fld>
            <a:endParaRPr lang="en-US" dirty="0"/>
          </a:p>
        </p:txBody>
      </p:sp>
    </p:spTree>
    <p:extLst>
      <p:ext uri="{BB962C8B-B14F-4D97-AF65-F5344CB8AC3E}">
        <p14:creationId xmlns:p14="http://schemas.microsoft.com/office/powerpoint/2010/main" val="15971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1000"/>
                                        <p:tgtEl>
                                          <p:spTgt spid="4">
                                            <p:txEl>
                                              <p:pRg st="6" end="6"/>
                                            </p:txEl>
                                          </p:spTgt>
                                        </p:tgtEl>
                                      </p:cBhvr>
                                    </p:animEffect>
                                    <p:anim calcmode="lin" valueType="num">
                                      <p:cBhvr>
                                        <p:cTn id="37"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fade">
                                      <p:cBhvr>
                                        <p:cTn id="43" dur="1000"/>
                                        <p:tgtEl>
                                          <p:spTgt spid="4">
                                            <p:txEl>
                                              <p:pRg st="7" end="7"/>
                                            </p:txEl>
                                          </p:spTgt>
                                        </p:tgtEl>
                                      </p:cBhvr>
                                    </p:animEffect>
                                    <p:anim calcmode="lin" valueType="num">
                                      <p:cBhvr>
                                        <p:cTn id="44"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4">
                                            <p:txEl>
                                              <p:pRg st="8" end="8"/>
                                            </p:txEl>
                                          </p:spTgt>
                                        </p:tgtEl>
                                        <p:attrNameLst>
                                          <p:attrName>style.visibility</p:attrName>
                                        </p:attrNameLst>
                                      </p:cBhvr>
                                      <p:to>
                                        <p:strVal val="visible"/>
                                      </p:to>
                                    </p:set>
                                    <p:animEffect transition="in" filter="fade">
                                      <p:cBhvr>
                                        <p:cTn id="50" dur="1000"/>
                                        <p:tgtEl>
                                          <p:spTgt spid="4">
                                            <p:txEl>
                                              <p:pRg st="8" end="8"/>
                                            </p:txEl>
                                          </p:spTgt>
                                        </p:tgtEl>
                                      </p:cBhvr>
                                    </p:animEffect>
                                    <p:anim calcmode="lin" valueType="num">
                                      <p:cBhvr>
                                        <p:cTn id="5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a:t>
            </a:r>
            <a:r>
              <a:rPr lang="en-US" dirty="0" err="1"/>
              <a:t>GraphQL</a:t>
            </a:r>
            <a:r>
              <a:rPr lang="en-US" dirty="0"/>
              <a:t> Query (Raw Data)</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C3913FD-87AF-9B5E-7DE3-1C3F3CA8CAE0}"/>
              </a:ext>
            </a:extLst>
          </p:cNvPr>
          <p:cNvPicPr>
            <a:picLocks noChangeAspect="1"/>
          </p:cNvPicPr>
          <p:nvPr/>
        </p:nvPicPr>
        <p:blipFill>
          <a:blip r:embed="rId4"/>
          <a:stretch>
            <a:fillRect/>
          </a:stretch>
        </p:blipFill>
        <p:spPr>
          <a:xfrm>
            <a:off x="4672584" y="876967"/>
            <a:ext cx="4251960" cy="3757613"/>
          </a:xfrm>
          <a:prstGeom prst="rect">
            <a:avLst/>
          </a:prstGeom>
          <a:ln>
            <a:solidFill>
              <a:schemeClr val="tx1">
                <a:lumMod val="50000"/>
                <a:lumOff val="50000"/>
              </a:schemeClr>
            </a:solidFill>
          </a:ln>
        </p:spPr>
      </p:pic>
      <p:sp>
        <p:nvSpPr>
          <p:cNvPr id="12" name="Text Placeholder 11">
            <a:extLst>
              <a:ext uri="{FF2B5EF4-FFF2-40B4-BE49-F238E27FC236}">
                <a16:creationId xmlns:a16="http://schemas.microsoft.com/office/drawing/2014/main" id="{C2AF77DC-2D04-8C06-24FF-B261A5044CF5}"/>
              </a:ext>
            </a:extLst>
          </p:cNvPr>
          <p:cNvSpPr>
            <a:spLocks noGrp="1"/>
          </p:cNvSpPr>
          <p:nvPr>
            <p:ph type="body" sz="quarter" idx="13"/>
          </p:nvPr>
        </p:nvSpPr>
        <p:spPr>
          <a:xfrm>
            <a:off x="443996" y="826335"/>
            <a:ext cx="3606231" cy="3757613"/>
          </a:xfrm>
        </p:spPr>
        <p:txBody>
          <a:bodyPr/>
          <a:lstStyle/>
          <a:p>
            <a:pPr marL="457200" indent="-457200">
              <a:buFont typeface="+mj-lt"/>
              <a:buAutoNum type="arabicPeriod"/>
            </a:pPr>
            <a:r>
              <a:rPr lang="en-BE" sz="1800" dirty="0"/>
              <a:t>Specify the data repository</a:t>
            </a:r>
          </a:p>
          <a:p>
            <a:pPr marL="457200" indent="-457200">
              <a:buFont typeface="+mj-lt"/>
              <a:buAutoNum type="arabicPeriod"/>
            </a:pPr>
            <a:r>
              <a:rPr lang="en-BE" sz="1800" dirty="0"/>
              <a:t>Query Range (in epoch)</a:t>
            </a:r>
          </a:p>
          <a:p>
            <a:pPr marL="457200" indent="-457200">
              <a:buFont typeface="+mj-lt"/>
              <a:buAutoNum type="arabicPeriod"/>
            </a:pPr>
            <a:r>
              <a:rPr lang="en-BE" sz="1800" dirty="0"/>
              <a:t>Set filters (optional)</a:t>
            </a:r>
          </a:p>
        </p:txBody>
      </p:sp>
      <p:sp>
        <p:nvSpPr>
          <p:cNvPr id="13" name="Oval 12">
            <a:extLst>
              <a:ext uri="{FF2B5EF4-FFF2-40B4-BE49-F238E27FC236}">
                <a16:creationId xmlns:a16="http://schemas.microsoft.com/office/drawing/2014/main" id="{EDC598A0-4DFA-FD80-4E13-41F5D92871F4}"/>
              </a:ext>
            </a:extLst>
          </p:cNvPr>
          <p:cNvSpPr/>
          <p:nvPr/>
        </p:nvSpPr>
        <p:spPr>
          <a:xfrm>
            <a:off x="5505955" y="942979"/>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15" name="Oval 14">
            <a:extLst>
              <a:ext uri="{FF2B5EF4-FFF2-40B4-BE49-F238E27FC236}">
                <a16:creationId xmlns:a16="http://schemas.microsoft.com/office/drawing/2014/main" id="{0631E550-A6B5-9929-16C5-5C229BB5F1EC}"/>
              </a:ext>
            </a:extLst>
          </p:cNvPr>
          <p:cNvSpPr/>
          <p:nvPr/>
        </p:nvSpPr>
        <p:spPr>
          <a:xfrm>
            <a:off x="5350581" y="1927483"/>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16" name="Oval 15">
            <a:extLst>
              <a:ext uri="{FF2B5EF4-FFF2-40B4-BE49-F238E27FC236}">
                <a16:creationId xmlns:a16="http://schemas.microsoft.com/office/drawing/2014/main" id="{BD4F059D-08A0-6F2D-D0B4-2C6DF219AB41}"/>
              </a:ext>
            </a:extLst>
          </p:cNvPr>
          <p:cNvSpPr/>
          <p:nvPr/>
        </p:nvSpPr>
        <p:spPr>
          <a:xfrm>
            <a:off x="6188707" y="1205107"/>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2</a:t>
            </a:r>
          </a:p>
        </p:txBody>
      </p:sp>
      <p:sp>
        <p:nvSpPr>
          <p:cNvPr id="17" name="Oval 16">
            <a:extLst>
              <a:ext uri="{FF2B5EF4-FFF2-40B4-BE49-F238E27FC236}">
                <a16:creationId xmlns:a16="http://schemas.microsoft.com/office/drawing/2014/main" id="{8AD4E318-4A9B-CDFF-BAE1-0916969B6DAA}"/>
              </a:ext>
            </a:extLst>
          </p:cNvPr>
          <p:cNvSpPr/>
          <p:nvPr/>
        </p:nvSpPr>
        <p:spPr>
          <a:xfrm>
            <a:off x="8506637" y="1406510"/>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3</a:t>
            </a:r>
          </a:p>
        </p:txBody>
      </p:sp>
      <p:sp>
        <p:nvSpPr>
          <p:cNvPr id="3" name="Slide Number Placeholder 2">
            <a:extLst>
              <a:ext uri="{FF2B5EF4-FFF2-40B4-BE49-F238E27FC236}">
                <a16:creationId xmlns:a16="http://schemas.microsoft.com/office/drawing/2014/main" id="{85D0A5A6-AE4E-A3FA-EC93-579ED2D6BBE4}"/>
              </a:ext>
            </a:extLst>
          </p:cNvPr>
          <p:cNvSpPr>
            <a:spLocks noGrp="1"/>
          </p:cNvSpPr>
          <p:nvPr>
            <p:ph type="sldNum" sz="quarter" idx="4"/>
          </p:nvPr>
        </p:nvSpPr>
        <p:spPr/>
        <p:txBody>
          <a:bodyPr/>
          <a:lstStyle/>
          <a:p>
            <a:fld id="{96A97DD0-5BE7-4856-A2A9-C42C6688E607}" type="slidenum">
              <a:rPr lang="en-US" smtClean="0"/>
              <a:pPr/>
              <a:t>91</a:t>
            </a:fld>
            <a:endParaRPr lang="en-US" dirty="0"/>
          </a:p>
        </p:txBody>
      </p:sp>
    </p:spTree>
    <p:extLst>
      <p:ext uri="{BB962C8B-B14F-4D97-AF65-F5344CB8AC3E}">
        <p14:creationId xmlns:p14="http://schemas.microsoft.com/office/powerpoint/2010/main" val="401625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1000"/>
                                        <p:tgtEl>
                                          <p:spTgt spid="12">
                                            <p:txEl>
                                              <p:pRg st="1" end="1"/>
                                            </p:txEl>
                                          </p:spTgt>
                                        </p:tgtEl>
                                      </p:cBhvr>
                                    </p:animEffect>
                                    <p:anim calcmode="lin" valueType="num">
                                      <p:cBhvr>
                                        <p:cTn id="21"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animEffect transition="in" filter="fade">
                                      <p:cBhvr>
                                        <p:cTn id="30" dur="1000"/>
                                        <p:tgtEl>
                                          <p:spTgt spid="12">
                                            <p:txEl>
                                              <p:pRg st="2" end="2"/>
                                            </p:txEl>
                                          </p:spTgt>
                                        </p:tgtEl>
                                      </p:cBhvr>
                                    </p:animEffect>
                                    <p:anim calcmode="lin" valueType="num">
                                      <p:cBhvr>
                                        <p:cTn id="31"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dirty="0"/>
              <a:t>LTRCCT-2011</a:t>
            </a:r>
          </a:p>
        </p:txBody>
      </p:sp>
      <p:sp>
        <p:nvSpPr>
          <p:cNvPr id="3" name="Slide Number Placeholder 2">
            <a:extLst>
              <a:ext uri="{FF2B5EF4-FFF2-40B4-BE49-F238E27FC236}">
                <a16:creationId xmlns:a16="http://schemas.microsoft.com/office/drawing/2014/main" id="{2AB19477-4653-38C5-EA16-74F444493191}"/>
              </a:ext>
            </a:extLst>
          </p:cNvPr>
          <p:cNvSpPr>
            <a:spLocks noGrp="1"/>
          </p:cNvSpPr>
          <p:nvPr>
            <p:ph type="sldNum" sz="quarter" idx="4"/>
          </p:nvPr>
        </p:nvSpPr>
        <p:spPr/>
        <p:txBody>
          <a:bodyPr/>
          <a:lstStyle/>
          <a:p>
            <a:fld id="{96A97DD0-5BE7-4856-A2A9-C42C6688E607}" type="slidenum">
              <a:rPr lang="en-US" smtClean="0"/>
              <a:pPr/>
              <a:t>92</a:t>
            </a:fld>
            <a:endParaRPr lang="en-US" dirty="0"/>
          </a:p>
        </p:txBody>
      </p:sp>
      <p:sp>
        <p:nvSpPr>
          <p:cNvPr id="9" name="Rectangle 8">
            <a:extLst>
              <a:ext uri="{FF2B5EF4-FFF2-40B4-BE49-F238E27FC236}">
                <a16:creationId xmlns:a16="http://schemas.microsoft.com/office/drawing/2014/main" id="{9D89619F-4715-40C6-88A6-2D638741D20F}"/>
              </a:ext>
            </a:extLst>
          </p:cNvPr>
          <p:cNvSpPr/>
          <p:nvPr/>
        </p:nvSpPr>
        <p:spPr>
          <a:xfrm>
            <a:off x="3988688" y="4567024"/>
            <a:ext cx="4741128" cy="5764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a:t>GraphQL</a:t>
            </a:r>
            <a:r>
              <a:rPr lang="en-US" dirty="0"/>
              <a:t> Query - Filters</a:t>
            </a:r>
            <a:endParaRPr lang="en-US" dirty="0">
              <a:solidFill>
                <a:srgbClr val="FF0000"/>
              </a:solidFill>
            </a:endParaRPr>
          </a:p>
        </p:txBody>
      </p:sp>
      <p:sp>
        <p:nvSpPr>
          <p:cNvPr id="4" name="Text Placeholder 3"/>
          <p:cNvSpPr>
            <a:spLocks noGrp="1"/>
          </p:cNvSpPr>
          <p:nvPr>
            <p:ph type="body" sz="quarter" idx="13"/>
          </p:nvPr>
        </p:nvSpPr>
        <p:spPr>
          <a:xfrm>
            <a:off x="444561" y="969639"/>
            <a:ext cx="7501575" cy="3757613"/>
          </a:xfrm>
        </p:spPr>
        <p:txBody>
          <a:bodyPr/>
          <a:lstStyle/>
          <a:p>
            <a:r>
              <a:rPr lang="en-US" sz="1500" b="1" dirty="0"/>
              <a:t>Filters </a:t>
            </a:r>
            <a:r>
              <a:rPr lang="en-US" sz="1500" dirty="0"/>
              <a:t>allow users to specify the results they want to fetch besides the query time period.</a:t>
            </a:r>
          </a:p>
          <a:p>
            <a:r>
              <a:rPr lang="en-US" sz="1500" dirty="0">
                <a:hlinkClick r:id="rId3"/>
              </a:rPr>
              <a:t>Syntax</a:t>
            </a:r>
            <a:r>
              <a:rPr lang="en-US" sz="1500" dirty="0"/>
              <a:t>:</a:t>
            </a:r>
          </a:p>
          <a:p>
            <a:endParaRPr lang="en-US" sz="1500" dirty="0"/>
          </a:p>
          <a:p>
            <a:r>
              <a:rPr lang="en-US" sz="1500" dirty="0"/>
              <a:t>Operator on scalar (textual) fields can be any of the following: </a:t>
            </a:r>
            <a:r>
              <a:rPr lang="en-US" sz="1500" b="1" dirty="0"/>
              <a:t>equals</a:t>
            </a:r>
            <a:r>
              <a:rPr lang="en-US" sz="1500" dirty="0"/>
              <a:t>, </a:t>
            </a:r>
            <a:r>
              <a:rPr lang="en-US" sz="1500" b="1" dirty="0" err="1"/>
              <a:t>notequals</a:t>
            </a:r>
            <a:r>
              <a:rPr lang="en-US" sz="1500" dirty="0"/>
              <a:t>, </a:t>
            </a:r>
            <a:r>
              <a:rPr lang="en-US" sz="1500" b="1" dirty="0"/>
              <a:t>match</a:t>
            </a:r>
            <a:r>
              <a:rPr lang="en-US" sz="1500" dirty="0"/>
              <a:t>, </a:t>
            </a:r>
            <a:r>
              <a:rPr lang="en-US" sz="1500" b="1" dirty="0"/>
              <a:t>contains</a:t>
            </a:r>
            <a:r>
              <a:rPr lang="en-US" sz="1500" dirty="0"/>
              <a:t>.</a:t>
            </a:r>
          </a:p>
          <a:p>
            <a:pPr lvl="1"/>
            <a:r>
              <a:rPr lang="en-US" sz="1300" dirty="0"/>
              <a:t>This means that filters allow both for </a:t>
            </a:r>
            <a:r>
              <a:rPr lang="en-US" sz="1300" u="sng" dirty="0"/>
              <a:t>exact matching or partial matching </a:t>
            </a:r>
            <a:r>
              <a:rPr lang="en-US" sz="1300" dirty="0"/>
              <a:t>with the use of </a:t>
            </a:r>
            <a:r>
              <a:rPr lang="en-US" sz="1300" dirty="0" err="1"/>
              <a:t>RegEx</a:t>
            </a:r>
            <a:r>
              <a:rPr lang="en-US" sz="1300" dirty="0"/>
              <a:t>.</a:t>
            </a:r>
          </a:p>
          <a:p>
            <a:r>
              <a:rPr lang="en-US" sz="1500" dirty="0"/>
              <a:t>For numerical fields, we can use </a:t>
            </a:r>
            <a:r>
              <a:rPr lang="en-US" sz="1500" b="1" dirty="0"/>
              <a:t>equals, </a:t>
            </a:r>
            <a:r>
              <a:rPr lang="en-US" sz="1500" b="1" dirty="0" err="1"/>
              <a:t>notequals</a:t>
            </a:r>
            <a:r>
              <a:rPr lang="en-US" sz="1500" b="1" dirty="0"/>
              <a:t>, </a:t>
            </a:r>
            <a:r>
              <a:rPr lang="en-US" sz="1500" b="1" dirty="0" err="1"/>
              <a:t>gt</a:t>
            </a:r>
            <a:r>
              <a:rPr lang="en-US" sz="1500" b="1" dirty="0"/>
              <a:t>, </a:t>
            </a:r>
            <a:r>
              <a:rPr lang="en-US" sz="1500" b="1" dirty="0" err="1"/>
              <a:t>gte</a:t>
            </a:r>
            <a:r>
              <a:rPr lang="en-US" sz="1500" b="1" dirty="0"/>
              <a:t>, </a:t>
            </a:r>
            <a:r>
              <a:rPr lang="en-US" sz="1500" b="1" dirty="0" err="1"/>
              <a:t>lt</a:t>
            </a:r>
            <a:r>
              <a:rPr lang="en-US" sz="1500" b="1" dirty="0"/>
              <a:t>, </a:t>
            </a:r>
            <a:r>
              <a:rPr lang="en-US" sz="1500" b="1" dirty="0" err="1"/>
              <a:t>lte</a:t>
            </a:r>
            <a:r>
              <a:rPr lang="en-US" sz="1500" dirty="0"/>
              <a:t>.</a:t>
            </a:r>
          </a:p>
          <a:p>
            <a:r>
              <a:rPr lang="en-US" sz="1500" dirty="0"/>
              <a:t>We can also use </a:t>
            </a:r>
            <a:r>
              <a:rPr lang="en-US" sz="1500" b="1" dirty="0"/>
              <a:t>and</a:t>
            </a:r>
            <a:r>
              <a:rPr lang="en-US" sz="1500" dirty="0"/>
              <a:t> &amp; </a:t>
            </a:r>
            <a:r>
              <a:rPr lang="en-US" sz="1500" b="1" dirty="0"/>
              <a:t>or </a:t>
            </a:r>
            <a:r>
              <a:rPr lang="en-US" sz="1500" dirty="0"/>
              <a:t>operators to create multiple filter criteria:</a:t>
            </a:r>
          </a:p>
          <a:p>
            <a:endParaRPr lang="en-US" sz="1200" dirty="0"/>
          </a:p>
          <a:p>
            <a:endParaRPr lang="en-US" sz="1500" dirty="0"/>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4"/>
          <a:stretch>
            <a:fillRect/>
          </a:stretch>
        </p:blipFill>
        <p:spPr>
          <a:xfrm>
            <a:off x="8024648" y="1"/>
            <a:ext cx="1119352" cy="589526"/>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6724749B-763F-6EB7-AA18-00F89C3779F8}"/>
              </a:ext>
            </a:extLst>
          </p:cNvPr>
          <p:cNvPicPr>
            <a:picLocks noChangeAspect="1"/>
          </p:cNvPicPr>
          <p:nvPr/>
        </p:nvPicPr>
        <p:blipFill>
          <a:blip r:embed="rId5"/>
          <a:stretch>
            <a:fillRect/>
          </a:stretch>
        </p:blipFill>
        <p:spPr>
          <a:xfrm>
            <a:off x="1516888" y="1477264"/>
            <a:ext cx="2032000" cy="4699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1" name="Picture 10" descr="A computer code with text&#10;&#10;Description automatically generated with medium confidence">
            <a:extLst>
              <a:ext uri="{FF2B5EF4-FFF2-40B4-BE49-F238E27FC236}">
                <a16:creationId xmlns:a16="http://schemas.microsoft.com/office/drawing/2014/main" id="{8DF4D033-891C-131F-354D-0157CC23E433}"/>
              </a:ext>
            </a:extLst>
          </p:cNvPr>
          <p:cNvPicPr>
            <a:picLocks noChangeAspect="1"/>
          </p:cNvPicPr>
          <p:nvPr/>
        </p:nvPicPr>
        <p:blipFill>
          <a:blip r:embed="rId6"/>
          <a:stretch>
            <a:fillRect/>
          </a:stretch>
        </p:blipFill>
        <p:spPr>
          <a:xfrm>
            <a:off x="3193280" y="3977894"/>
            <a:ext cx="1744218" cy="96901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396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1000"/>
                                        <p:tgtEl>
                                          <p:spTgt spid="4">
                                            <p:txEl>
                                              <p:pRg st="5" end="5"/>
                                            </p:txEl>
                                          </p:spTgt>
                                        </p:tgtEl>
                                      </p:cBhvr>
                                    </p:animEffect>
                                    <p:anim calcmode="lin" valueType="num">
                                      <p:cBhvr>
                                        <p:cTn id="3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1000"/>
                                        <p:tgtEl>
                                          <p:spTgt spid="4">
                                            <p:txEl>
                                              <p:pRg st="6" end="6"/>
                                            </p:txEl>
                                          </p:spTgt>
                                        </p:tgtEl>
                                      </p:cBhvr>
                                    </p:animEffect>
                                    <p:anim calcmode="lin" valueType="num">
                                      <p:cBhvr>
                                        <p:cTn id="4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6" end="6"/>
                                            </p:txEl>
                                          </p:spTgt>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a:t>
            </a:r>
            <a:r>
              <a:rPr lang="en-US" dirty="0" err="1"/>
              <a:t>GraphQL</a:t>
            </a:r>
            <a:r>
              <a:rPr lang="en-US" dirty="0"/>
              <a:t> Query (Raw Data)</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C3913FD-87AF-9B5E-7DE3-1C3F3CA8CAE0}"/>
              </a:ext>
            </a:extLst>
          </p:cNvPr>
          <p:cNvPicPr>
            <a:picLocks noChangeAspect="1"/>
          </p:cNvPicPr>
          <p:nvPr/>
        </p:nvPicPr>
        <p:blipFill>
          <a:blip r:embed="rId4"/>
          <a:stretch>
            <a:fillRect/>
          </a:stretch>
        </p:blipFill>
        <p:spPr>
          <a:xfrm>
            <a:off x="4672584" y="876967"/>
            <a:ext cx="4251960" cy="3757613"/>
          </a:xfrm>
          <a:prstGeom prst="rect">
            <a:avLst/>
          </a:prstGeom>
          <a:ln>
            <a:solidFill>
              <a:schemeClr val="tx1">
                <a:lumMod val="50000"/>
                <a:lumOff val="50000"/>
              </a:schemeClr>
            </a:solidFill>
          </a:ln>
        </p:spPr>
      </p:pic>
      <p:sp>
        <p:nvSpPr>
          <p:cNvPr id="12" name="Text Placeholder 11">
            <a:extLst>
              <a:ext uri="{FF2B5EF4-FFF2-40B4-BE49-F238E27FC236}">
                <a16:creationId xmlns:a16="http://schemas.microsoft.com/office/drawing/2014/main" id="{C2AF77DC-2D04-8C06-24FF-B261A5044CF5}"/>
              </a:ext>
            </a:extLst>
          </p:cNvPr>
          <p:cNvSpPr>
            <a:spLocks noGrp="1"/>
          </p:cNvSpPr>
          <p:nvPr>
            <p:ph type="body" sz="quarter" idx="13"/>
          </p:nvPr>
        </p:nvSpPr>
        <p:spPr>
          <a:xfrm>
            <a:off x="443996" y="826335"/>
            <a:ext cx="3606231" cy="3757613"/>
          </a:xfrm>
        </p:spPr>
        <p:txBody>
          <a:bodyPr/>
          <a:lstStyle/>
          <a:p>
            <a:pPr marL="457200" indent="-457200">
              <a:buFont typeface="+mj-lt"/>
              <a:buAutoNum type="arabicPeriod"/>
            </a:pPr>
            <a:r>
              <a:rPr lang="en-BE" sz="1800" dirty="0"/>
              <a:t>Specify the data repository</a:t>
            </a:r>
          </a:p>
          <a:p>
            <a:pPr marL="457200" indent="-457200">
              <a:buFont typeface="+mj-lt"/>
              <a:buAutoNum type="arabicPeriod"/>
            </a:pPr>
            <a:r>
              <a:rPr lang="en-BE" sz="1800" dirty="0"/>
              <a:t>Query Range (in epoch)</a:t>
            </a:r>
          </a:p>
          <a:p>
            <a:pPr marL="457200" indent="-457200">
              <a:buFont typeface="+mj-lt"/>
              <a:buAutoNum type="arabicPeriod"/>
            </a:pPr>
            <a:r>
              <a:rPr lang="en-BE" sz="1800" dirty="0"/>
              <a:t>Set filters (optional)</a:t>
            </a:r>
          </a:p>
          <a:p>
            <a:pPr marL="457200" indent="-457200">
              <a:buFont typeface="+mj-lt"/>
              <a:buAutoNum type="arabicPeriod"/>
            </a:pPr>
            <a:r>
              <a:rPr lang="en-BE" sz="1800" dirty="0"/>
              <a:t>Specify the fields you want to fetch</a:t>
            </a:r>
          </a:p>
        </p:txBody>
      </p:sp>
      <p:sp>
        <p:nvSpPr>
          <p:cNvPr id="13" name="Oval 12">
            <a:extLst>
              <a:ext uri="{FF2B5EF4-FFF2-40B4-BE49-F238E27FC236}">
                <a16:creationId xmlns:a16="http://schemas.microsoft.com/office/drawing/2014/main" id="{EDC598A0-4DFA-FD80-4E13-41F5D92871F4}"/>
              </a:ext>
            </a:extLst>
          </p:cNvPr>
          <p:cNvSpPr/>
          <p:nvPr/>
        </p:nvSpPr>
        <p:spPr>
          <a:xfrm>
            <a:off x="5505955" y="942979"/>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15" name="Oval 14">
            <a:extLst>
              <a:ext uri="{FF2B5EF4-FFF2-40B4-BE49-F238E27FC236}">
                <a16:creationId xmlns:a16="http://schemas.microsoft.com/office/drawing/2014/main" id="{0631E550-A6B5-9929-16C5-5C229BB5F1EC}"/>
              </a:ext>
            </a:extLst>
          </p:cNvPr>
          <p:cNvSpPr/>
          <p:nvPr/>
        </p:nvSpPr>
        <p:spPr>
          <a:xfrm>
            <a:off x="5350581" y="1927483"/>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16" name="Oval 15">
            <a:extLst>
              <a:ext uri="{FF2B5EF4-FFF2-40B4-BE49-F238E27FC236}">
                <a16:creationId xmlns:a16="http://schemas.microsoft.com/office/drawing/2014/main" id="{BD4F059D-08A0-6F2D-D0B4-2C6DF219AB41}"/>
              </a:ext>
            </a:extLst>
          </p:cNvPr>
          <p:cNvSpPr/>
          <p:nvPr/>
        </p:nvSpPr>
        <p:spPr>
          <a:xfrm>
            <a:off x="6188707" y="1205107"/>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2</a:t>
            </a:r>
          </a:p>
        </p:txBody>
      </p:sp>
      <p:sp>
        <p:nvSpPr>
          <p:cNvPr id="17" name="Oval 16">
            <a:extLst>
              <a:ext uri="{FF2B5EF4-FFF2-40B4-BE49-F238E27FC236}">
                <a16:creationId xmlns:a16="http://schemas.microsoft.com/office/drawing/2014/main" id="{8AD4E318-4A9B-CDFF-BAE1-0916969B6DAA}"/>
              </a:ext>
            </a:extLst>
          </p:cNvPr>
          <p:cNvSpPr/>
          <p:nvPr/>
        </p:nvSpPr>
        <p:spPr>
          <a:xfrm>
            <a:off x="8506637" y="1406510"/>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3</a:t>
            </a:r>
          </a:p>
        </p:txBody>
      </p:sp>
      <p:sp>
        <p:nvSpPr>
          <p:cNvPr id="3" name="Oval 2">
            <a:extLst>
              <a:ext uri="{FF2B5EF4-FFF2-40B4-BE49-F238E27FC236}">
                <a16:creationId xmlns:a16="http://schemas.microsoft.com/office/drawing/2014/main" id="{66CE54A3-E0E6-F404-B84E-A7F101284FAD}"/>
              </a:ext>
            </a:extLst>
          </p:cNvPr>
          <p:cNvSpPr/>
          <p:nvPr/>
        </p:nvSpPr>
        <p:spPr>
          <a:xfrm>
            <a:off x="6643190" y="2794635"/>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4</a:t>
            </a:r>
          </a:p>
        </p:txBody>
      </p:sp>
      <p:sp>
        <p:nvSpPr>
          <p:cNvPr id="4" name="Slide Number Placeholder 3">
            <a:extLst>
              <a:ext uri="{FF2B5EF4-FFF2-40B4-BE49-F238E27FC236}">
                <a16:creationId xmlns:a16="http://schemas.microsoft.com/office/drawing/2014/main" id="{5AFB658E-FA10-BD9B-8A76-F2522C2F70A5}"/>
              </a:ext>
            </a:extLst>
          </p:cNvPr>
          <p:cNvSpPr>
            <a:spLocks noGrp="1"/>
          </p:cNvSpPr>
          <p:nvPr>
            <p:ph type="sldNum" sz="quarter" idx="4"/>
          </p:nvPr>
        </p:nvSpPr>
        <p:spPr/>
        <p:txBody>
          <a:bodyPr/>
          <a:lstStyle/>
          <a:p>
            <a:fld id="{96A97DD0-5BE7-4856-A2A9-C42C6688E607}" type="slidenum">
              <a:rPr lang="en-US" smtClean="0"/>
              <a:pPr/>
              <a:t>93</a:t>
            </a:fld>
            <a:endParaRPr lang="en-US" dirty="0"/>
          </a:p>
        </p:txBody>
      </p:sp>
    </p:spTree>
    <p:extLst>
      <p:ext uri="{BB962C8B-B14F-4D97-AF65-F5344CB8AC3E}">
        <p14:creationId xmlns:p14="http://schemas.microsoft.com/office/powerpoint/2010/main" val="60103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a:t>
            </a:r>
            <a:r>
              <a:rPr lang="en-US" dirty="0" err="1"/>
              <a:t>GraphQL</a:t>
            </a:r>
            <a:r>
              <a:rPr lang="en-US" dirty="0"/>
              <a:t> Query (Raw Data)</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C3913FD-87AF-9B5E-7DE3-1C3F3CA8CAE0}"/>
              </a:ext>
            </a:extLst>
          </p:cNvPr>
          <p:cNvPicPr>
            <a:picLocks noChangeAspect="1"/>
          </p:cNvPicPr>
          <p:nvPr/>
        </p:nvPicPr>
        <p:blipFill>
          <a:blip r:embed="rId4"/>
          <a:stretch>
            <a:fillRect/>
          </a:stretch>
        </p:blipFill>
        <p:spPr>
          <a:xfrm>
            <a:off x="4672584" y="876967"/>
            <a:ext cx="4251960" cy="3757613"/>
          </a:xfrm>
          <a:prstGeom prst="rect">
            <a:avLst/>
          </a:prstGeom>
          <a:ln>
            <a:solidFill>
              <a:schemeClr val="tx1">
                <a:lumMod val="50000"/>
                <a:lumOff val="50000"/>
              </a:schemeClr>
            </a:solidFill>
          </a:ln>
        </p:spPr>
      </p:pic>
      <p:sp>
        <p:nvSpPr>
          <p:cNvPr id="12" name="Text Placeholder 11">
            <a:extLst>
              <a:ext uri="{FF2B5EF4-FFF2-40B4-BE49-F238E27FC236}">
                <a16:creationId xmlns:a16="http://schemas.microsoft.com/office/drawing/2014/main" id="{C2AF77DC-2D04-8C06-24FF-B261A5044CF5}"/>
              </a:ext>
            </a:extLst>
          </p:cNvPr>
          <p:cNvSpPr>
            <a:spLocks noGrp="1"/>
          </p:cNvSpPr>
          <p:nvPr>
            <p:ph type="body" sz="quarter" idx="13"/>
          </p:nvPr>
        </p:nvSpPr>
        <p:spPr>
          <a:xfrm>
            <a:off x="443996" y="826335"/>
            <a:ext cx="3606231" cy="3757613"/>
          </a:xfrm>
        </p:spPr>
        <p:txBody>
          <a:bodyPr/>
          <a:lstStyle/>
          <a:p>
            <a:pPr marL="457200" indent="-457200">
              <a:buFont typeface="+mj-lt"/>
              <a:buAutoNum type="arabicPeriod"/>
            </a:pPr>
            <a:r>
              <a:rPr lang="en-BE" sz="1800" dirty="0"/>
              <a:t>Specify the data repository</a:t>
            </a:r>
          </a:p>
          <a:p>
            <a:pPr marL="457200" indent="-457200">
              <a:buFont typeface="+mj-lt"/>
              <a:buAutoNum type="arabicPeriod"/>
            </a:pPr>
            <a:r>
              <a:rPr lang="en-BE" sz="1800" dirty="0"/>
              <a:t>Query Range (in epoch)</a:t>
            </a:r>
          </a:p>
          <a:p>
            <a:pPr marL="457200" indent="-457200">
              <a:buFont typeface="+mj-lt"/>
              <a:buAutoNum type="arabicPeriod"/>
            </a:pPr>
            <a:r>
              <a:rPr lang="en-BE" sz="1800" dirty="0"/>
              <a:t>Set filters (optional)</a:t>
            </a:r>
          </a:p>
          <a:p>
            <a:pPr marL="457200" indent="-457200">
              <a:buFont typeface="+mj-lt"/>
              <a:buAutoNum type="arabicPeriod"/>
            </a:pPr>
            <a:r>
              <a:rPr lang="en-BE" sz="1800" dirty="0"/>
              <a:t>Specify the fields you want to fetch</a:t>
            </a:r>
          </a:p>
          <a:p>
            <a:pPr marL="457200" indent="-457200">
              <a:buFont typeface="+mj-lt"/>
              <a:buAutoNum type="arabicPeriod"/>
            </a:pPr>
            <a:r>
              <a:rPr lang="en-BE" sz="1800" dirty="0"/>
              <a:t>Add Pagination details</a:t>
            </a:r>
          </a:p>
        </p:txBody>
      </p:sp>
      <p:sp>
        <p:nvSpPr>
          <p:cNvPr id="13" name="Oval 12">
            <a:extLst>
              <a:ext uri="{FF2B5EF4-FFF2-40B4-BE49-F238E27FC236}">
                <a16:creationId xmlns:a16="http://schemas.microsoft.com/office/drawing/2014/main" id="{EDC598A0-4DFA-FD80-4E13-41F5D92871F4}"/>
              </a:ext>
            </a:extLst>
          </p:cNvPr>
          <p:cNvSpPr/>
          <p:nvPr/>
        </p:nvSpPr>
        <p:spPr>
          <a:xfrm>
            <a:off x="5505955" y="942979"/>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15" name="Oval 14">
            <a:extLst>
              <a:ext uri="{FF2B5EF4-FFF2-40B4-BE49-F238E27FC236}">
                <a16:creationId xmlns:a16="http://schemas.microsoft.com/office/drawing/2014/main" id="{0631E550-A6B5-9929-16C5-5C229BB5F1EC}"/>
              </a:ext>
            </a:extLst>
          </p:cNvPr>
          <p:cNvSpPr/>
          <p:nvPr/>
        </p:nvSpPr>
        <p:spPr>
          <a:xfrm>
            <a:off x="5350581" y="1927483"/>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16" name="Oval 15">
            <a:extLst>
              <a:ext uri="{FF2B5EF4-FFF2-40B4-BE49-F238E27FC236}">
                <a16:creationId xmlns:a16="http://schemas.microsoft.com/office/drawing/2014/main" id="{BD4F059D-08A0-6F2D-D0B4-2C6DF219AB41}"/>
              </a:ext>
            </a:extLst>
          </p:cNvPr>
          <p:cNvSpPr/>
          <p:nvPr/>
        </p:nvSpPr>
        <p:spPr>
          <a:xfrm>
            <a:off x="6188707" y="1205107"/>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2</a:t>
            </a:r>
          </a:p>
        </p:txBody>
      </p:sp>
      <p:sp>
        <p:nvSpPr>
          <p:cNvPr id="17" name="Oval 16">
            <a:extLst>
              <a:ext uri="{FF2B5EF4-FFF2-40B4-BE49-F238E27FC236}">
                <a16:creationId xmlns:a16="http://schemas.microsoft.com/office/drawing/2014/main" id="{8AD4E318-4A9B-CDFF-BAE1-0916969B6DAA}"/>
              </a:ext>
            </a:extLst>
          </p:cNvPr>
          <p:cNvSpPr/>
          <p:nvPr/>
        </p:nvSpPr>
        <p:spPr>
          <a:xfrm>
            <a:off x="8506637" y="1406510"/>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3</a:t>
            </a:r>
          </a:p>
        </p:txBody>
      </p:sp>
      <p:sp>
        <p:nvSpPr>
          <p:cNvPr id="3" name="Oval 2">
            <a:extLst>
              <a:ext uri="{FF2B5EF4-FFF2-40B4-BE49-F238E27FC236}">
                <a16:creationId xmlns:a16="http://schemas.microsoft.com/office/drawing/2014/main" id="{66CE54A3-E0E6-F404-B84E-A7F101284FAD}"/>
              </a:ext>
            </a:extLst>
          </p:cNvPr>
          <p:cNvSpPr/>
          <p:nvPr/>
        </p:nvSpPr>
        <p:spPr>
          <a:xfrm>
            <a:off x="6643190" y="2794635"/>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4</a:t>
            </a:r>
          </a:p>
        </p:txBody>
      </p:sp>
      <p:sp>
        <p:nvSpPr>
          <p:cNvPr id="4" name="Oval 3">
            <a:extLst>
              <a:ext uri="{FF2B5EF4-FFF2-40B4-BE49-F238E27FC236}">
                <a16:creationId xmlns:a16="http://schemas.microsoft.com/office/drawing/2014/main" id="{F4BEE5C5-68F6-3D7B-9367-FBDFD17C4F36}"/>
              </a:ext>
            </a:extLst>
          </p:cNvPr>
          <p:cNvSpPr/>
          <p:nvPr/>
        </p:nvSpPr>
        <p:spPr>
          <a:xfrm>
            <a:off x="5849925" y="4010957"/>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5</a:t>
            </a:r>
          </a:p>
        </p:txBody>
      </p:sp>
      <p:sp>
        <p:nvSpPr>
          <p:cNvPr id="7" name="Slide Number Placeholder 6">
            <a:extLst>
              <a:ext uri="{FF2B5EF4-FFF2-40B4-BE49-F238E27FC236}">
                <a16:creationId xmlns:a16="http://schemas.microsoft.com/office/drawing/2014/main" id="{69653E00-42ED-F14A-04E7-7D0051560904}"/>
              </a:ext>
            </a:extLst>
          </p:cNvPr>
          <p:cNvSpPr>
            <a:spLocks noGrp="1"/>
          </p:cNvSpPr>
          <p:nvPr>
            <p:ph type="sldNum" sz="quarter" idx="4"/>
          </p:nvPr>
        </p:nvSpPr>
        <p:spPr/>
        <p:txBody>
          <a:bodyPr/>
          <a:lstStyle/>
          <a:p>
            <a:fld id="{96A97DD0-5BE7-4856-A2A9-C42C6688E607}" type="slidenum">
              <a:rPr lang="en-US" smtClean="0"/>
              <a:pPr/>
              <a:t>94</a:t>
            </a:fld>
            <a:endParaRPr lang="en-US" dirty="0"/>
          </a:p>
        </p:txBody>
      </p:sp>
    </p:spTree>
    <p:extLst>
      <p:ext uri="{BB962C8B-B14F-4D97-AF65-F5344CB8AC3E}">
        <p14:creationId xmlns:p14="http://schemas.microsoft.com/office/powerpoint/2010/main" val="410752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GraphQL</a:t>
            </a:r>
            <a:r>
              <a:rPr lang="en-US" dirty="0"/>
              <a:t> Query - Pagination</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sp>
        <p:nvSpPr>
          <p:cNvPr id="13" name="Text Placeholder 3">
            <a:extLst>
              <a:ext uri="{FF2B5EF4-FFF2-40B4-BE49-F238E27FC236}">
                <a16:creationId xmlns:a16="http://schemas.microsoft.com/office/drawing/2014/main" id="{F70A4F88-AE6A-F80E-BA65-AEF41ED7F982}"/>
              </a:ext>
            </a:extLst>
          </p:cNvPr>
          <p:cNvSpPr txBox="1">
            <a:spLocks/>
          </p:cNvSpPr>
          <p:nvPr/>
        </p:nvSpPr>
        <p:spPr>
          <a:xfrm>
            <a:off x="444561" y="969639"/>
            <a:ext cx="7501575"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1"/>
              </a:buClr>
              <a:buSzPct val="80000"/>
              <a:buFont typeface="Arial" charset="0"/>
              <a:buChar char="•"/>
              <a:defRPr lang="en-US" sz="2000" kern="1200">
                <a:solidFill>
                  <a:schemeClr val="tx1"/>
                </a:solidFill>
                <a:latin typeface="+mn-lt"/>
                <a:ea typeface="ＭＳ Ｐゴシック" charset="0"/>
                <a:cs typeface="CiscoSans"/>
              </a:defRPr>
            </a:lvl1pPr>
            <a:lvl2pPr marL="341313" indent="-171450" algn="l" defTabSz="684213" rtl="0" eaLnBrk="1" fontAlgn="base" hangingPunct="1">
              <a:lnSpc>
                <a:spcPct val="95000"/>
              </a:lnSpc>
              <a:spcBef>
                <a:spcPts val="600"/>
              </a:spcBef>
              <a:spcAft>
                <a:spcPct val="0"/>
              </a:spcAft>
              <a:buClr>
                <a:schemeClr val="tx1"/>
              </a:buClr>
              <a:buSzPct val="80000"/>
              <a:buFont typeface="Arial" charset="0"/>
              <a:buChar char="•"/>
              <a:defRPr lang="en-US" sz="1800" kern="1200">
                <a:solidFill>
                  <a:schemeClr val="tx1"/>
                </a:solidFill>
                <a:latin typeface="+mn-lt"/>
                <a:ea typeface="ＭＳ Ｐゴシック" charset="0"/>
                <a:cs typeface="CiscoSans"/>
              </a:defRPr>
            </a:lvl2pPr>
            <a:lvl3pPr marL="511175" indent="-169863" algn="l" defTabSz="684213" rtl="0" eaLnBrk="1" fontAlgn="base" hangingPunct="1">
              <a:lnSpc>
                <a:spcPct val="95000"/>
              </a:lnSpc>
              <a:spcBef>
                <a:spcPts val="600"/>
              </a:spcBef>
              <a:spcAft>
                <a:spcPct val="0"/>
              </a:spcAft>
              <a:buClr>
                <a:schemeClr val="tx1"/>
              </a:buClr>
              <a:buSzPct val="80000"/>
              <a:buFont typeface="Arial" charset="0"/>
              <a:buChar char="•"/>
              <a:defRPr lang="en-US" sz="16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Clr>
                <a:schemeClr val="tx1"/>
              </a:buClr>
              <a:buFont typeface="Arial" charset="0"/>
              <a:buChar char="•"/>
              <a:defRPr lang="en-US" sz="1600" kern="1200">
                <a:solidFill>
                  <a:schemeClr val="tx1"/>
                </a:solidFill>
                <a:latin typeface="CiscoSansTT Light" panose="020B0503020201020303" pitchFamily="34" charset="0"/>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500" dirty="0"/>
              <a:t>Since it is possible that an API request may return a large dataset, </a:t>
            </a:r>
            <a:r>
              <a:rPr lang="en-GB" sz="1500" dirty="0">
                <a:hlinkClick r:id="rId4"/>
              </a:rPr>
              <a:t>pagination</a:t>
            </a:r>
            <a:r>
              <a:rPr lang="en-GB" sz="1500" dirty="0"/>
              <a:t> allows to divide the dataset into smaller chunks (pages).</a:t>
            </a:r>
          </a:p>
          <a:p>
            <a:r>
              <a:rPr lang="en-GB" sz="1500" dirty="0"/>
              <a:t>Search API uses following fields to be able to support fetching subsequent sets of records:</a:t>
            </a:r>
          </a:p>
          <a:p>
            <a:pPr lvl="1"/>
            <a:r>
              <a:rPr lang="en-GB" sz="1300" b="1" dirty="0" err="1"/>
              <a:t>hasNextPage</a:t>
            </a:r>
            <a:r>
              <a:rPr lang="en-GB" sz="1300" dirty="0"/>
              <a:t>: Boolean field that determines if more data exists in the given query</a:t>
            </a:r>
          </a:p>
          <a:p>
            <a:pPr lvl="1"/>
            <a:r>
              <a:rPr lang="en-GB" sz="1300" b="1" dirty="0" err="1"/>
              <a:t>endCursor</a:t>
            </a:r>
            <a:r>
              <a:rPr lang="en-GB" sz="1300" dirty="0"/>
              <a:t>: String field that acts as identifier for the next page</a:t>
            </a:r>
          </a:p>
          <a:p>
            <a:pPr lvl="1"/>
            <a:r>
              <a:rPr lang="en-GB" sz="1300" b="1" dirty="0"/>
              <a:t>Pagination</a:t>
            </a:r>
            <a:r>
              <a:rPr lang="en-GB" sz="1300" dirty="0"/>
              <a:t>: Accepts the cursor argument, which indicates which page to retrieve</a:t>
            </a:r>
            <a:endParaRPr lang="en-GB" sz="1200" dirty="0"/>
          </a:p>
          <a:p>
            <a:endParaRPr lang="en-GB" sz="1500" dirty="0"/>
          </a:p>
        </p:txBody>
      </p:sp>
      <p:pic>
        <p:nvPicPr>
          <p:cNvPr id="17" name="Picture 16" descr="A computer screen shot of a person&#10;&#10;Description automatically generated">
            <a:extLst>
              <a:ext uri="{FF2B5EF4-FFF2-40B4-BE49-F238E27FC236}">
                <a16:creationId xmlns:a16="http://schemas.microsoft.com/office/drawing/2014/main" id="{BC95A895-FB50-61E9-26B6-54254925E484}"/>
              </a:ext>
            </a:extLst>
          </p:cNvPr>
          <p:cNvPicPr>
            <a:picLocks noChangeAspect="1"/>
          </p:cNvPicPr>
          <p:nvPr/>
        </p:nvPicPr>
        <p:blipFill>
          <a:blip r:embed="rId5"/>
          <a:stretch>
            <a:fillRect/>
          </a:stretch>
        </p:blipFill>
        <p:spPr>
          <a:xfrm>
            <a:off x="2052625" y="2906678"/>
            <a:ext cx="3797300" cy="19304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8" name="Rectangle 17">
            <a:extLst>
              <a:ext uri="{FF2B5EF4-FFF2-40B4-BE49-F238E27FC236}">
                <a16:creationId xmlns:a16="http://schemas.microsoft.com/office/drawing/2014/main" id="{2E4B7D2B-4056-9688-7F4C-B979580CFFE1}"/>
              </a:ext>
            </a:extLst>
          </p:cNvPr>
          <p:cNvSpPr/>
          <p:nvPr/>
        </p:nvSpPr>
        <p:spPr>
          <a:xfrm>
            <a:off x="2276856" y="3419856"/>
            <a:ext cx="3447288" cy="173736"/>
          </a:xfrm>
          <a:prstGeom prst="rect">
            <a:avLst/>
          </a:prstGeom>
          <a:no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21" name="Rectangle 20">
            <a:extLst>
              <a:ext uri="{FF2B5EF4-FFF2-40B4-BE49-F238E27FC236}">
                <a16:creationId xmlns:a16="http://schemas.microsoft.com/office/drawing/2014/main" id="{51F9418F-3690-788E-4DA2-758DD10A73FB}"/>
              </a:ext>
            </a:extLst>
          </p:cNvPr>
          <p:cNvSpPr/>
          <p:nvPr/>
        </p:nvSpPr>
        <p:spPr>
          <a:xfrm>
            <a:off x="2227631" y="4055364"/>
            <a:ext cx="863041" cy="534924"/>
          </a:xfrm>
          <a:prstGeom prst="rect">
            <a:avLst/>
          </a:prstGeom>
          <a:noFill/>
          <a:ln>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dirty="0"/>
          </a:p>
        </p:txBody>
      </p:sp>
      <p:sp>
        <p:nvSpPr>
          <p:cNvPr id="3" name="Slide Number Placeholder 2">
            <a:extLst>
              <a:ext uri="{FF2B5EF4-FFF2-40B4-BE49-F238E27FC236}">
                <a16:creationId xmlns:a16="http://schemas.microsoft.com/office/drawing/2014/main" id="{B35682C0-94B6-EBAB-CC0D-EE50423FF510}"/>
              </a:ext>
            </a:extLst>
          </p:cNvPr>
          <p:cNvSpPr>
            <a:spLocks noGrp="1"/>
          </p:cNvSpPr>
          <p:nvPr>
            <p:ph type="sldNum" sz="quarter" idx="4"/>
          </p:nvPr>
        </p:nvSpPr>
        <p:spPr/>
        <p:txBody>
          <a:bodyPr/>
          <a:lstStyle/>
          <a:p>
            <a:fld id="{96A97DD0-5BE7-4856-A2A9-C42C6688E607}" type="slidenum">
              <a:rPr lang="en-US" smtClean="0"/>
              <a:pPr/>
              <a:t>95</a:t>
            </a:fld>
            <a:endParaRPr lang="en-US" dirty="0"/>
          </a:p>
        </p:txBody>
      </p:sp>
    </p:spTree>
    <p:extLst>
      <p:ext uri="{BB962C8B-B14F-4D97-AF65-F5344CB8AC3E}">
        <p14:creationId xmlns:p14="http://schemas.microsoft.com/office/powerpoint/2010/main" val="1495081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fade">
                                      <p:cBhvr>
                                        <p:cTn id="30" dur="1000"/>
                                        <p:tgtEl>
                                          <p:spTgt spid="13">
                                            <p:txEl>
                                              <p:pRg st="2" end="2"/>
                                            </p:txEl>
                                          </p:spTgt>
                                        </p:tgtEl>
                                      </p:cBhvr>
                                    </p:animEffect>
                                    <p:anim calcmode="lin" valueType="num">
                                      <p:cBhvr>
                                        <p:cTn id="31"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Effect transition="in" filter="fade">
                                      <p:cBhvr>
                                        <p:cTn id="37" dur="1000"/>
                                        <p:tgtEl>
                                          <p:spTgt spid="13">
                                            <p:txEl>
                                              <p:pRg st="3" end="3"/>
                                            </p:txEl>
                                          </p:spTgt>
                                        </p:tgtEl>
                                      </p:cBhvr>
                                    </p:animEffect>
                                    <p:anim calcmode="lin" valueType="num">
                                      <p:cBhvr>
                                        <p:cTn id="38"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animEffect transition="in" filter="fade">
                                      <p:cBhvr>
                                        <p:cTn id="44" dur="1000"/>
                                        <p:tgtEl>
                                          <p:spTgt spid="13">
                                            <p:txEl>
                                              <p:pRg st="4" end="4"/>
                                            </p:txEl>
                                          </p:spTgt>
                                        </p:tgtEl>
                                      </p:cBhvr>
                                    </p:animEffect>
                                    <p:anim calcmode="lin" valueType="num">
                                      <p:cBhvr>
                                        <p:cTn id="45"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a:t>
            </a:r>
            <a:r>
              <a:rPr lang="en-US" dirty="0" err="1"/>
              <a:t>GraphQL</a:t>
            </a:r>
            <a:r>
              <a:rPr lang="en-US" dirty="0"/>
              <a:t> Query (Aggregations)</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4E8A529-B1BF-E3D6-6AEF-91AF57B3C084}"/>
              </a:ext>
            </a:extLst>
          </p:cNvPr>
          <p:cNvPicPr>
            <a:picLocks noChangeAspect="1"/>
          </p:cNvPicPr>
          <p:nvPr/>
        </p:nvPicPr>
        <p:blipFill>
          <a:blip r:embed="rId4"/>
          <a:stretch>
            <a:fillRect/>
          </a:stretch>
        </p:blipFill>
        <p:spPr>
          <a:xfrm>
            <a:off x="4532783" y="921277"/>
            <a:ext cx="4261916" cy="3602981"/>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8" name="Text Placeholder 11">
            <a:extLst>
              <a:ext uri="{FF2B5EF4-FFF2-40B4-BE49-F238E27FC236}">
                <a16:creationId xmlns:a16="http://schemas.microsoft.com/office/drawing/2014/main" id="{B5FB6292-CD07-926B-2312-6914748888BB}"/>
              </a:ext>
            </a:extLst>
          </p:cNvPr>
          <p:cNvSpPr txBox="1">
            <a:spLocks/>
          </p:cNvSpPr>
          <p:nvPr/>
        </p:nvSpPr>
        <p:spPr>
          <a:xfrm>
            <a:off x="443996" y="826335"/>
            <a:ext cx="3606231"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1"/>
              </a:buClr>
              <a:buSzPct val="80000"/>
              <a:buFont typeface="Arial" charset="0"/>
              <a:buChar char="•"/>
              <a:defRPr lang="en-US" sz="2000" kern="1200">
                <a:solidFill>
                  <a:schemeClr val="tx1"/>
                </a:solidFill>
                <a:latin typeface="+mn-lt"/>
                <a:ea typeface="ＭＳ Ｐゴシック" charset="0"/>
                <a:cs typeface="CiscoSans"/>
              </a:defRPr>
            </a:lvl1pPr>
            <a:lvl2pPr marL="341313" indent="-171450" algn="l" defTabSz="684213" rtl="0" eaLnBrk="1" fontAlgn="base" hangingPunct="1">
              <a:lnSpc>
                <a:spcPct val="95000"/>
              </a:lnSpc>
              <a:spcBef>
                <a:spcPts val="600"/>
              </a:spcBef>
              <a:spcAft>
                <a:spcPct val="0"/>
              </a:spcAft>
              <a:buClr>
                <a:schemeClr val="tx1"/>
              </a:buClr>
              <a:buSzPct val="80000"/>
              <a:buFont typeface="Arial" charset="0"/>
              <a:buChar char="•"/>
              <a:defRPr lang="en-US" sz="1800" kern="1200">
                <a:solidFill>
                  <a:schemeClr val="tx1"/>
                </a:solidFill>
                <a:latin typeface="+mn-lt"/>
                <a:ea typeface="ＭＳ Ｐゴシック" charset="0"/>
                <a:cs typeface="CiscoSans"/>
              </a:defRPr>
            </a:lvl2pPr>
            <a:lvl3pPr marL="511175" indent="-169863" algn="l" defTabSz="684213" rtl="0" eaLnBrk="1" fontAlgn="base" hangingPunct="1">
              <a:lnSpc>
                <a:spcPct val="95000"/>
              </a:lnSpc>
              <a:spcBef>
                <a:spcPts val="600"/>
              </a:spcBef>
              <a:spcAft>
                <a:spcPct val="0"/>
              </a:spcAft>
              <a:buClr>
                <a:schemeClr val="tx1"/>
              </a:buClr>
              <a:buSzPct val="80000"/>
              <a:buFont typeface="Arial" charset="0"/>
              <a:buChar char="•"/>
              <a:defRPr lang="en-US" sz="16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Clr>
                <a:schemeClr val="tx1"/>
              </a:buClr>
              <a:buFont typeface="Arial" charset="0"/>
              <a:buChar char="•"/>
              <a:defRPr lang="en-US" sz="1600" kern="1200">
                <a:solidFill>
                  <a:schemeClr val="tx1"/>
                </a:solidFill>
                <a:latin typeface="CiscoSansTT Light" panose="020B0503020201020303" pitchFamily="34" charset="0"/>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BE" sz="1800" dirty="0"/>
              <a:t>Specify the data repository</a:t>
            </a:r>
          </a:p>
          <a:p>
            <a:pPr marL="457200" indent="-457200">
              <a:buFont typeface="+mj-lt"/>
              <a:buAutoNum type="arabicPeriod"/>
            </a:pPr>
            <a:r>
              <a:rPr lang="en-BE" sz="1800" dirty="0"/>
              <a:t>Query Range (in epoch)</a:t>
            </a:r>
          </a:p>
          <a:p>
            <a:pPr marL="457200" indent="-457200">
              <a:buFont typeface="+mj-lt"/>
              <a:buAutoNum type="arabicPeriod"/>
            </a:pPr>
            <a:r>
              <a:rPr lang="en-BE" sz="1800" dirty="0"/>
              <a:t>Set filters (optional)</a:t>
            </a:r>
          </a:p>
          <a:p>
            <a:pPr marL="457200" indent="-457200">
              <a:buFont typeface="+mj-lt"/>
              <a:buAutoNum type="arabicPeriod"/>
            </a:pPr>
            <a:r>
              <a:rPr lang="en-BE" sz="1800" dirty="0">
                <a:highlight>
                  <a:srgbClr val="FFFF00"/>
                </a:highlight>
              </a:rPr>
              <a:t>Specify the aggregations you want to perform</a:t>
            </a:r>
          </a:p>
          <a:p>
            <a:pPr marL="457200" indent="-457200">
              <a:buFont typeface="+mj-lt"/>
              <a:buAutoNum type="arabicPeriod"/>
            </a:pPr>
            <a:r>
              <a:rPr lang="en-BE" sz="1800" dirty="0">
                <a:highlight>
                  <a:srgbClr val="FFFF00"/>
                </a:highlight>
              </a:rPr>
              <a:t>Select the Group</a:t>
            </a:r>
          </a:p>
          <a:p>
            <a:pPr marL="457200" indent="-457200">
              <a:buFont typeface="+mj-lt"/>
              <a:buAutoNum type="arabicPeriod"/>
            </a:pPr>
            <a:r>
              <a:rPr lang="en-BE" sz="1800" dirty="0"/>
              <a:t>Add Pagination Details</a:t>
            </a:r>
          </a:p>
        </p:txBody>
      </p:sp>
      <p:sp>
        <p:nvSpPr>
          <p:cNvPr id="19" name="Oval 18">
            <a:extLst>
              <a:ext uri="{FF2B5EF4-FFF2-40B4-BE49-F238E27FC236}">
                <a16:creationId xmlns:a16="http://schemas.microsoft.com/office/drawing/2014/main" id="{F3892936-17A6-9343-BA10-AAC1848A37C4}"/>
              </a:ext>
            </a:extLst>
          </p:cNvPr>
          <p:cNvSpPr/>
          <p:nvPr/>
        </p:nvSpPr>
        <p:spPr>
          <a:xfrm>
            <a:off x="5316024" y="950994"/>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20" name="Oval 19">
            <a:extLst>
              <a:ext uri="{FF2B5EF4-FFF2-40B4-BE49-F238E27FC236}">
                <a16:creationId xmlns:a16="http://schemas.microsoft.com/office/drawing/2014/main" id="{FDF8308D-28BF-A4FB-808A-74116045E360}"/>
              </a:ext>
            </a:extLst>
          </p:cNvPr>
          <p:cNvSpPr/>
          <p:nvPr/>
        </p:nvSpPr>
        <p:spPr>
          <a:xfrm>
            <a:off x="5209656" y="2407614"/>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21" name="Oval 20">
            <a:extLst>
              <a:ext uri="{FF2B5EF4-FFF2-40B4-BE49-F238E27FC236}">
                <a16:creationId xmlns:a16="http://schemas.microsoft.com/office/drawing/2014/main" id="{6AFC6633-32A6-CD39-0B47-F3AF53FC1C73}"/>
              </a:ext>
            </a:extLst>
          </p:cNvPr>
          <p:cNvSpPr/>
          <p:nvPr/>
        </p:nvSpPr>
        <p:spPr>
          <a:xfrm>
            <a:off x="5798580" y="1115130"/>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2</a:t>
            </a:r>
          </a:p>
        </p:txBody>
      </p:sp>
      <p:sp>
        <p:nvSpPr>
          <p:cNvPr id="22" name="Oval 21">
            <a:extLst>
              <a:ext uri="{FF2B5EF4-FFF2-40B4-BE49-F238E27FC236}">
                <a16:creationId xmlns:a16="http://schemas.microsoft.com/office/drawing/2014/main" id="{E444131E-93E3-29AB-1AA1-34676F6EFA08}"/>
              </a:ext>
            </a:extLst>
          </p:cNvPr>
          <p:cNvSpPr/>
          <p:nvPr/>
        </p:nvSpPr>
        <p:spPr>
          <a:xfrm>
            <a:off x="6796672" y="1279266"/>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3</a:t>
            </a:r>
          </a:p>
        </p:txBody>
      </p:sp>
      <p:sp>
        <p:nvSpPr>
          <p:cNvPr id="23" name="Oval 22">
            <a:extLst>
              <a:ext uri="{FF2B5EF4-FFF2-40B4-BE49-F238E27FC236}">
                <a16:creationId xmlns:a16="http://schemas.microsoft.com/office/drawing/2014/main" id="{F1989518-388C-93FF-D411-1CE34A74D76E}"/>
              </a:ext>
            </a:extLst>
          </p:cNvPr>
          <p:cNvSpPr/>
          <p:nvPr/>
        </p:nvSpPr>
        <p:spPr>
          <a:xfrm>
            <a:off x="7109534" y="1816227"/>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4</a:t>
            </a:r>
          </a:p>
        </p:txBody>
      </p:sp>
      <p:sp>
        <p:nvSpPr>
          <p:cNvPr id="24" name="Oval 23">
            <a:extLst>
              <a:ext uri="{FF2B5EF4-FFF2-40B4-BE49-F238E27FC236}">
                <a16:creationId xmlns:a16="http://schemas.microsoft.com/office/drawing/2014/main" id="{6C5DBCC1-409F-6EA7-A66D-B54819FB4344}"/>
              </a:ext>
            </a:extLst>
          </p:cNvPr>
          <p:cNvSpPr/>
          <p:nvPr/>
        </p:nvSpPr>
        <p:spPr>
          <a:xfrm>
            <a:off x="6041949" y="2803949"/>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5</a:t>
            </a:r>
          </a:p>
        </p:txBody>
      </p:sp>
      <p:sp>
        <p:nvSpPr>
          <p:cNvPr id="25" name="Oval 24">
            <a:extLst>
              <a:ext uri="{FF2B5EF4-FFF2-40B4-BE49-F238E27FC236}">
                <a16:creationId xmlns:a16="http://schemas.microsoft.com/office/drawing/2014/main" id="{8861BA5F-A7D7-3AFA-4FA9-9740EF7A8ACD}"/>
              </a:ext>
            </a:extLst>
          </p:cNvPr>
          <p:cNvSpPr/>
          <p:nvPr/>
        </p:nvSpPr>
        <p:spPr>
          <a:xfrm>
            <a:off x="5471398" y="3946074"/>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6</a:t>
            </a:r>
          </a:p>
        </p:txBody>
      </p:sp>
      <p:sp>
        <p:nvSpPr>
          <p:cNvPr id="3" name="Slide Number Placeholder 2">
            <a:extLst>
              <a:ext uri="{FF2B5EF4-FFF2-40B4-BE49-F238E27FC236}">
                <a16:creationId xmlns:a16="http://schemas.microsoft.com/office/drawing/2014/main" id="{C4D5114F-2C44-026E-6F54-CD4095D2D7D3}"/>
              </a:ext>
            </a:extLst>
          </p:cNvPr>
          <p:cNvSpPr>
            <a:spLocks noGrp="1"/>
          </p:cNvSpPr>
          <p:nvPr>
            <p:ph type="sldNum" sz="quarter" idx="4"/>
          </p:nvPr>
        </p:nvSpPr>
        <p:spPr/>
        <p:txBody>
          <a:bodyPr/>
          <a:lstStyle/>
          <a:p>
            <a:fld id="{96A97DD0-5BE7-4856-A2A9-C42C6688E607}" type="slidenum">
              <a:rPr lang="en-US" smtClean="0"/>
              <a:pPr/>
              <a:t>96</a:t>
            </a:fld>
            <a:endParaRPr lang="en-US" dirty="0"/>
          </a:p>
        </p:txBody>
      </p:sp>
    </p:spTree>
    <p:extLst>
      <p:ext uri="{BB962C8B-B14F-4D97-AF65-F5344CB8AC3E}">
        <p14:creationId xmlns:p14="http://schemas.microsoft.com/office/powerpoint/2010/main" val="20054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GraphQL</a:t>
            </a:r>
            <a:r>
              <a:rPr lang="en-US" dirty="0"/>
              <a:t> Query – Aggregations &amp; Group By</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sp>
        <p:nvSpPr>
          <p:cNvPr id="13" name="Text Placeholder 3">
            <a:extLst>
              <a:ext uri="{FF2B5EF4-FFF2-40B4-BE49-F238E27FC236}">
                <a16:creationId xmlns:a16="http://schemas.microsoft.com/office/drawing/2014/main" id="{F70A4F88-AE6A-F80E-BA65-AEF41ED7F982}"/>
              </a:ext>
            </a:extLst>
          </p:cNvPr>
          <p:cNvSpPr txBox="1">
            <a:spLocks/>
          </p:cNvSpPr>
          <p:nvPr/>
        </p:nvSpPr>
        <p:spPr>
          <a:xfrm>
            <a:off x="444561" y="969639"/>
            <a:ext cx="7501575"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1"/>
              </a:buClr>
              <a:buSzPct val="80000"/>
              <a:buFont typeface="Arial" charset="0"/>
              <a:buChar char="•"/>
              <a:defRPr lang="en-US" sz="2000" kern="1200">
                <a:solidFill>
                  <a:schemeClr val="tx1"/>
                </a:solidFill>
                <a:latin typeface="+mn-lt"/>
                <a:ea typeface="ＭＳ Ｐゴシック" charset="0"/>
                <a:cs typeface="CiscoSans"/>
              </a:defRPr>
            </a:lvl1pPr>
            <a:lvl2pPr marL="341313" indent="-171450" algn="l" defTabSz="684213" rtl="0" eaLnBrk="1" fontAlgn="base" hangingPunct="1">
              <a:lnSpc>
                <a:spcPct val="95000"/>
              </a:lnSpc>
              <a:spcBef>
                <a:spcPts val="600"/>
              </a:spcBef>
              <a:spcAft>
                <a:spcPct val="0"/>
              </a:spcAft>
              <a:buClr>
                <a:schemeClr val="tx1"/>
              </a:buClr>
              <a:buSzPct val="80000"/>
              <a:buFont typeface="Arial" charset="0"/>
              <a:buChar char="•"/>
              <a:defRPr lang="en-US" sz="1800" kern="1200">
                <a:solidFill>
                  <a:schemeClr val="tx1"/>
                </a:solidFill>
                <a:latin typeface="+mn-lt"/>
                <a:ea typeface="ＭＳ Ｐゴシック" charset="0"/>
                <a:cs typeface="CiscoSans"/>
              </a:defRPr>
            </a:lvl2pPr>
            <a:lvl3pPr marL="511175" indent="-169863" algn="l" defTabSz="684213" rtl="0" eaLnBrk="1" fontAlgn="base" hangingPunct="1">
              <a:lnSpc>
                <a:spcPct val="95000"/>
              </a:lnSpc>
              <a:spcBef>
                <a:spcPts val="600"/>
              </a:spcBef>
              <a:spcAft>
                <a:spcPct val="0"/>
              </a:spcAft>
              <a:buClr>
                <a:schemeClr val="tx1"/>
              </a:buClr>
              <a:buSzPct val="80000"/>
              <a:buFont typeface="Arial" charset="0"/>
              <a:buChar char="•"/>
              <a:defRPr lang="en-US" sz="16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Clr>
                <a:schemeClr val="tx1"/>
              </a:buClr>
              <a:buFont typeface="Arial" charset="0"/>
              <a:buChar char="•"/>
              <a:defRPr lang="en-US" sz="1600" kern="1200">
                <a:solidFill>
                  <a:schemeClr val="tx1"/>
                </a:solidFill>
                <a:latin typeface="CiscoSansTT Light" panose="020B0503020201020303" pitchFamily="34" charset="0"/>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GB" sz="1500" b="1" dirty="0"/>
              <a:t>Aggregations </a:t>
            </a:r>
            <a:r>
              <a:rPr lang="en-GB" sz="1500" dirty="0"/>
              <a:t>allow users to perform and retrieve the results of arithmetic operations of the requested data.</a:t>
            </a:r>
          </a:p>
          <a:p>
            <a:r>
              <a:rPr lang="en-GB" sz="1500" b="1" dirty="0">
                <a:hlinkClick r:id="rId4"/>
              </a:rPr>
              <a:t>Syntax</a:t>
            </a:r>
            <a:r>
              <a:rPr lang="en-GB" sz="1500" dirty="0"/>
              <a:t>:</a:t>
            </a:r>
          </a:p>
          <a:p>
            <a:pPr lvl="1"/>
            <a:r>
              <a:rPr lang="en-GB" sz="1300" b="1" dirty="0"/>
              <a:t>Field</a:t>
            </a:r>
            <a:r>
              <a:rPr lang="en-GB" sz="1300" dirty="0"/>
              <a:t>: The requested variable we want to perform aggregation on</a:t>
            </a:r>
          </a:p>
          <a:p>
            <a:pPr lvl="1"/>
            <a:r>
              <a:rPr lang="en-GB" sz="1300" b="1" dirty="0"/>
              <a:t>Type</a:t>
            </a:r>
            <a:r>
              <a:rPr lang="en-GB" sz="1300" dirty="0"/>
              <a:t>: The kind of operation we want to perform. Possible values:</a:t>
            </a:r>
            <a:br>
              <a:rPr lang="en-GB" sz="1300" dirty="0"/>
            </a:br>
            <a:r>
              <a:rPr lang="en-GB" sz="1300" dirty="0"/>
              <a:t>count, min, max, sum, average, cardinality</a:t>
            </a:r>
          </a:p>
          <a:p>
            <a:pPr lvl="1"/>
            <a:r>
              <a:rPr lang="en-GB" sz="1300" b="1" dirty="0"/>
              <a:t>Name</a:t>
            </a:r>
            <a:r>
              <a:rPr lang="en-GB" sz="1300" dirty="0"/>
              <a:t>: A user friendly identifier string for the result </a:t>
            </a:r>
            <a:r>
              <a:rPr lang="en-GB" sz="1300" dirty="0" err="1"/>
              <a:t>fo</a:t>
            </a:r>
            <a:r>
              <a:rPr lang="en-GB" sz="1300" dirty="0"/>
              <a:t> the aggregation</a:t>
            </a:r>
            <a:br>
              <a:rPr lang="en-GB" sz="1300" dirty="0"/>
            </a:br>
            <a:r>
              <a:rPr lang="en-GB" sz="1300" dirty="0"/>
              <a:t>operation</a:t>
            </a:r>
          </a:p>
          <a:p>
            <a:r>
              <a:rPr lang="en-GB" sz="1500" dirty="0"/>
              <a:t>Optionally, we can define the grouping we want to perform </a:t>
            </a:r>
            <a:br>
              <a:rPr lang="en-GB" sz="1500" dirty="0"/>
            </a:br>
            <a:r>
              <a:rPr lang="en-GB" sz="1500" dirty="0"/>
              <a:t>on the results (similar to Row Segments).</a:t>
            </a:r>
          </a:p>
          <a:p>
            <a:r>
              <a:rPr lang="en-GB" sz="1500" dirty="0"/>
              <a:t>Every aggregation operation should conclude with</a:t>
            </a:r>
            <a:br>
              <a:rPr lang="en-GB" sz="1500" dirty="0"/>
            </a:br>
            <a:r>
              <a:rPr lang="en-GB" sz="1500" dirty="0"/>
              <a:t>the </a:t>
            </a:r>
            <a:r>
              <a:rPr lang="en-GB" sz="1500" b="1" dirty="0"/>
              <a:t>aggregation </a:t>
            </a:r>
            <a:r>
              <a:rPr lang="en-GB" sz="1500" dirty="0"/>
              <a:t>part, which is basically used to fetch </a:t>
            </a:r>
            <a:br>
              <a:rPr lang="en-GB" sz="1500" dirty="0"/>
            </a:br>
            <a:r>
              <a:rPr lang="en-GB" sz="1500" dirty="0"/>
              <a:t>the results.</a:t>
            </a:r>
          </a:p>
          <a:p>
            <a:endParaRPr lang="en-GB" sz="1500" dirty="0"/>
          </a:p>
          <a:p>
            <a:endParaRPr lang="en-GB" sz="1500" dirty="0"/>
          </a:p>
          <a:p>
            <a:endParaRPr lang="en-GB" sz="1500" dirty="0"/>
          </a:p>
        </p:txBody>
      </p:sp>
      <p:pic>
        <p:nvPicPr>
          <p:cNvPr id="4" name="Picture 3">
            <a:extLst>
              <a:ext uri="{FF2B5EF4-FFF2-40B4-BE49-F238E27FC236}">
                <a16:creationId xmlns:a16="http://schemas.microsoft.com/office/drawing/2014/main" id="{B4056915-CB16-8451-511E-AB93F4919CBC}"/>
              </a:ext>
            </a:extLst>
          </p:cNvPr>
          <p:cNvPicPr>
            <a:picLocks noChangeAspect="1"/>
          </p:cNvPicPr>
          <p:nvPr/>
        </p:nvPicPr>
        <p:blipFill>
          <a:blip r:embed="rId5"/>
          <a:stretch>
            <a:fillRect/>
          </a:stretch>
        </p:blipFill>
        <p:spPr>
          <a:xfrm>
            <a:off x="6142736" y="1657350"/>
            <a:ext cx="1803400" cy="9144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9" name="Picture 8" descr="A black background with white text&#10;&#10;Description automatically generated">
            <a:extLst>
              <a:ext uri="{FF2B5EF4-FFF2-40B4-BE49-F238E27FC236}">
                <a16:creationId xmlns:a16="http://schemas.microsoft.com/office/drawing/2014/main" id="{4AAAD163-5E21-1583-9C51-E294BC2F4AA1}"/>
              </a:ext>
            </a:extLst>
          </p:cNvPr>
          <p:cNvPicPr>
            <a:picLocks noChangeAspect="1"/>
          </p:cNvPicPr>
          <p:nvPr/>
        </p:nvPicPr>
        <p:blipFill>
          <a:blip r:embed="rId6"/>
          <a:stretch>
            <a:fillRect/>
          </a:stretch>
        </p:blipFill>
        <p:spPr>
          <a:xfrm>
            <a:off x="6053836" y="3128801"/>
            <a:ext cx="1892300" cy="5207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1" name="Picture 10" descr="A black screen with orange text&#10;&#10;Description automatically generated">
            <a:extLst>
              <a:ext uri="{FF2B5EF4-FFF2-40B4-BE49-F238E27FC236}">
                <a16:creationId xmlns:a16="http://schemas.microsoft.com/office/drawing/2014/main" id="{2366036A-5809-B64B-5BF8-9F2B7489050D}"/>
              </a:ext>
            </a:extLst>
          </p:cNvPr>
          <p:cNvPicPr>
            <a:picLocks noChangeAspect="1"/>
          </p:cNvPicPr>
          <p:nvPr/>
        </p:nvPicPr>
        <p:blipFill>
          <a:blip r:embed="rId7"/>
          <a:stretch>
            <a:fillRect/>
          </a:stretch>
        </p:blipFill>
        <p:spPr>
          <a:xfrm>
            <a:off x="6599936" y="3734485"/>
            <a:ext cx="800100" cy="508000"/>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13CC5215-D254-1F3E-F3A7-776A382145B7}"/>
              </a:ext>
            </a:extLst>
          </p:cNvPr>
          <p:cNvSpPr>
            <a:spLocks noGrp="1"/>
          </p:cNvSpPr>
          <p:nvPr>
            <p:ph type="sldNum" sz="quarter" idx="4"/>
          </p:nvPr>
        </p:nvSpPr>
        <p:spPr/>
        <p:txBody>
          <a:bodyPr/>
          <a:lstStyle/>
          <a:p>
            <a:fld id="{96A97DD0-5BE7-4856-A2A9-C42C6688E607}" type="slidenum">
              <a:rPr lang="en-US" smtClean="0"/>
              <a:pPr/>
              <a:t>97</a:t>
            </a:fld>
            <a:endParaRPr lang="en-US" dirty="0"/>
          </a:p>
        </p:txBody>
      </p:sp>
    </p:spTree>
    <p:extLst>
      <p:ext uri="{BB962C8B-B14F-4D97-AF65-F5344CB8AC3E}">
        <p14:creationId xmlns:p14="http://schemas.microsoft.com/office/powerpoint/2010/main" val="343208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fade">
                                      <p:cBhvr>
                                        <p:cTn id="24" dur="1000"/>
                                        <p:tgtEl>
                                          <p:spTgt spid="13">
                                            <p:txEl>
                                              <p:pRg st="2" end="2"/>
                                            </p:txEl>
                                          </p:spTgt>
                                        </p:tgtEl>
                                      </p:cBhvr>
                                    </p:animEffect>
                                    <p:anim calcmode="lin" valueType="num">
                                      <p:cBhvr>
                                        <p:cTn id="2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animEffect transition="in" filter="fade">
                                      <p:cBhvr>
                                        <p:cTn id="31" dur="1000"/>
                                        <p:tgtEl>
                                          <p:spTgt spid="13">
                                            <p:txEl>
                                              <p:pRg st="3" end="3"/>
                                            </p:txEl>
                                          </p:spTgt>
                                        </p:tgtEl>
                                      </p:cBhvr>
                                    </p:animEffect>
                                    <p:anim calcmode="lin" valueType="num">
                                      <p:cBhvr>
                                        <p:cTn id="32"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3">
                                            <p:txEl>
                                              <p:pRg st="4" end="4"/>
                                            </p:txEl>
                                          </p:spTgt>
                                        </p:tgtEl>
                                        <p:attrNameLst>
                                          <p:attrName>style.visibility</p:attrName>
                                        </p:attrNameLst>
                                      </p:cBhvr>
                                      <p:to>
                                        <p:strVal val="visible"/>
                                      </p:to>
                                    </p:set>
                                    <p:animEffect transition="in" filter="fade">
                                      <p:cBhvr>
                                        <p:cTn id="38" dur="1000"/>
                                        <p:tgtEl>
                                          <p:spTgt spid="13">
                                            <p:txEl>
                                              <p:pRg st="4" end="4"/>
                                            </p:txEl>
                                          </p:spTgt>
                                        </p:tgtEl>
                                      </p:cBhvr>
                                    </p:animEffect>
                                    <p:anim calcmode="lin" valueType="num">
                                      <p:cBhvr>
                                        <p:cTn id="39"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3">
                                            <p:txEl>
                                              <p:pRg st="5" end="5"/>
                                            </p:txEl>
                                          </p:spTgt>
                                        </p:tgtEl>
                                        <p:attrNameLst>
                                          <p:attrName>style.visibility</p:attrName>
                                        </p:attrNameLst>
                                      </p:cBhvr>
                                      <p:to>
                                        <p:strVal val="visible"/>
                                      </p:to>
                                    </p:set>
                                    <p:animEffect transition="in" filter="fade">
                                      <p:cBhvr>
                                        <p:cTn id="45" dur="1000"/>
                                        <p:tgtEl>
                                          <p:spTgt spid="13">
                                            <p:txEl>
                                              <p:pRg st="5" end="5"/>
                                            </p:txEl>
                                          </p:spTgt>
                                        </p:tgtEl>
                                      </p:cBhvr>
                                    </p:animEffect>
                                    <p:anim calcmode="lin" valueType="num">
                                      <p:cBhvr>
                                        <p:cTn id="46"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3">
                                            <p:txEl>
                                              <p:pRg st="5" end="5"/>
                                            </p:txEl>
                                          </p:spTgt>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3">
                                            <p:txEl>
                                              <p:pRg st="6" end="6"/>
                                            </p:txEl>
                                          </p:spTgt>
                                        </p:tgtEl>
                                        <p:attrNameLst>
                                          <p:attrName>style.visibility</p:attrName>
                                        </p:attrNameLst>
                                      </p:cBhvr>
                                      <p:to>
                                        <p:strVal val="visible"/>
                                      </p:to>
                                    </p:set>
                                    <p:animEffect transition="in" filter="fade">
                                      <p:cBhvr>
                                        <p:cTn id="55" dur="1000"/>
                                        <p:tgtEl>
                                          <p:spTgt spid="13">
                                            <p:txEl>
                                              <p:pRg st="6" end="6"/>
                                            </p:txEl>
                                          </p:spTgt>
                                        </p:tgtEl>
                                      </p:cBhvr>
                                    </p:animEffect>
                                    <p:anim calcmode="lin" valueType="num">
                                      <p:cBhvr>
                                        <p:cTn id="56"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13">
                                            <p:txEl>
                                              <p:pRg st="6" end="6"/>
                                            </p:txEl>
                                          </p:spTgt>
                                        </p:tgtEl>
                                        <p:attrNameLst>
                                          <p:attrName>ppt_y</p:attrName>
                                        </p:attrNameLst>
                                      </p:cBhvr>
                                      <p:tavLst>
                                        <p:tav tm="0">
                                          <p:val>
                                            <p:strVal val="#ppt_y+.1"/>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a:t>
            </a:r>
            <a:r>
              <a:rPr lang="en-US" dirty="0" err="1"/>
              <a:t>GraphQL</a:t>
            </a:r>
            <a:r>
              <a:rPr lang="en-US" dirty="0"/>
              <a:t> Query (Aggregations)</a:t>
            </a:r>
            <a:endParaRPr lang="en-US" dirty="0">
              <a:solidFill>
                <a:srgbClr val="FF0000"/>
              </a:solidFill>
            </a:endParaRPr>
          </a:p>
        </p:txBody>
      </p:sp>
      <p:sp>
        <p:nvSpPr>
          <p:cNvPr id="5" name="Footer Placeholder 2">
            <a:extLst>
              <a:ext uri="{FF2B5EF4-FFF2-40B4-BE49-F238E27FC236}">
                <a16:creationId xmlns:a16="http://schemas.microsoft.com/office/drawing/2014/main" id="{2FDEF8CA-F356-7DF4-47D1-917A7261FAF9}"/>
              </a:ext>
            </a:extLst>
          </p:cNvPr>
          <p:cNvSpPr>
            <a:spLocks noGrp="1"/>
          </p:cNvSpPr>
          <p:nvPr>
            <p:ph type="ftr" sz="quarter" idx="3"/>
          </p:nvPr>
        </p:nvSpPr>
        <p:spPr>
          <a:xfrm>
            <a:off x="4937498" y="4946904"/>
            <a:ext cx="912427" cy="154518"/>
          </a:xfrm>
        </p:spPr>
        <p:txBody>
          <a:bodyPr/>
          <a:lstStyle/>
          <a:p>
            <a:pPr defTabSz="610744"/>
            <a:r>
              <a:rPr lang="en-US"/>
              <a:t>LTRCCT-2011</a:t>
            </a:r>
          </a:p>
        </p:txBody>
      </p:sp>
      <p:pic>
        <p:nvPicPr>
          <p:cNvPr id="8" name="Picture 7" descr="A red and white logo&#10;&#10;Description automatically generated">
            <a:extLst>
              <a:ext uri="{FF2B5EF4-FFF2-40B4-BE49-F238E27FC236}">
                <a16:creationId xmlns:a16="http://schemas.microsoft.com/office/drawing/2014/main" id="{09562CE7-C672-E6E9-A987-AE5CBD8D0142}"/>
              </a:ext>
            </a:extLst>
          </p:cNvPr>
          <p:cNvPicPr>
            <a:picLocks noChangeAspect="1"/>
          </p:cNvPicPr>
          <p:nvPr/>
        </p:nvPicPr>
        <p:blipFill>
          <a:blip r:embed="rId3"/>
          <a:stretch>
            <a:fillRect/>
          </a:stretch>
        </p:blipFill>
        <p:spPr>
          <a:xfrm>
            <a:off x="8024648" y="1"/>
            <a:ext cx="1119352" cy="58952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4E8A529-B1BF-E3D6-6AEF-91AF57B3C084}"/>
              </a:ext>
            </a:extLst>
          </p:cNvPr>
          <p:cNvPicPr>
            <a:picLocks noChangeAspect="1"/>
          </p:cNvPicPr>
          <p:nvPr/>
        </p:nvPicPr>
        <p:blipFill>
          <a:blip r:embed="rId4"/>
          <a:stretch>
            <a:fillRect/>
          </a:stretch>
        </p:blipFill>
        <p:spPr>
          <a:xfrm>
            <a:off x="4532783" y="921277"/>
            <a:ext cx="4261916" cy="3602981"/>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8" name="Text Placeholder 11">
            <a:extLst>
              <a:ext uri="{FF2B5EF4-FFF2-40B4-BE49-F238E27FC236}">
                <a16:creationId xmlns:a16="http://schemas.microsoft.com/office/drawing/2014/main" id="{B5FB6292-CD07-926B-2312-6914748888BB}"/>
              </a:ext>
            </a:extLst>
          </p:cNvPr>
          <p:cNvSpPr txBox="1">
            <a:spLocks/>
          </p:cNvSpPr>
          <p:nvPr/>
        </p:nvSpPr>
        <p:spPr>
          <a:xfrm>
            <a:off x="443996" y="826335"/>
            <a:ext cx="3606231" cy="3757613"/>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1"/>
              </a:buClr>
              <a:buSzPct val="80000"/>
              <a:buFont typeface="Arial" charset="0"/>
              <a:buChar char="•"/>
              <a:defRPr lang="en-US" sz="2000" kern="1200">
                <a:solidFill>
                  <a:schemeClr val="tx1"/>
                </a:solidFill>
                <a:latin typeface="+mn-lt"/>
                <a:ea typeface="ＭＳ Ｐゴシック" charset="0"/>
                <a:cs typeface="CiscoSans"/>
              </a:defRPr>
            </a:lvl1pPr>
            <a:lvl2pPr marL="341313" indent="-171450" algn="l" defTabSz="684213" rtl="0" eaLnBrk="1" fontAlgn="base" hangingPunct="1">
              <a:lnSpc>
                <a:spcPct val="95000"/>
              </a:lnSpc>
              <a:spcBef>
                <a:spcPts val="600"/>
              </a:spcBef>
              <a:spcAft>
                <a:spcPct val="0"/>
              </a:spcAft>
              <a:buClr>
                <a:schemeClr val="tx1"/>
              </a:buClr>
              <a:buSzPct val="80000"/>
              <a:buFont typeface="Arial" charset="0"/>
              <a:buChar char="•"/>
              <a:defRPr lang="en-US" sz="1800" kern="1200">
                <a:solidFill>
                  <a:schemeClr val="tx1"/>
                </a:solidFill>
                <a:latin typeface="+mn-lt"/>
                <a:ea typeface="ＭＳ Ｐゴシック" charset="0"/>
                <a:cs typeface="CiscoSans"/>
              </a:defRPr>
            </a:lvl2pPr>
            <a:lvl3pPr marL="511175" indent="-169863" algn="l" defTabSz="684213" rtl="0" eaLnBrk="1" fontAlgn="base" hangingPunct="1">
              <a:lnSpc>
                <a:spcPct val="95000"/>
              </a:lnSpc>
              <a:spcBef>
                <a:spcPts val="600"/>
              </a:spcBef>
              <a:spcAft>
                <a:spcPct val="0"/>
              </a:spcAft>
              <a:buClr>
                <a:schemeClr val="tx1"/>
              </a:buClr>
              <a:buSzPct val="80000"/>
              <a:buFont typeface="Arial" charset="0"/>
              <a:buChar char="•"/>
              <a:defRPr lang="en-US" sz="1600" kern="120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Clr>
                <a:schemeClr val="tx1"/>
              </a:buClr>
              <a:buFont typeface="Arial" charset="0"/>
              <a:buChar char="•"/>
              <a:defRPr lang="en-US" sz="1600" kern="1200">
                <a:solidFill>
                  <a:schemeClr val="tx1"/>
                </a:solidFill>
                <a:latin typeface="CiscoSansTT Light" panose="020B0503020201020303" pitchFamily="34" charset="0"/>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BE" sz="1800" dirty="0"/>
              <a:t>Specify the data repository</a:t>
            </a:r>
          </a:p>
          <a:p>
            <a:pPr marL="457200" indent="-457200">
              <a:buFont typeface="+mj-lt"/>
              <a:buAutoNum type="arabicPeriod"/>
            </a:pPr>
            <a:r>
              <a:rPr lang="en-BE" sz="1800" dirty="0"/>
              <a:t>Query Range (in epoch)</a:t>
            </a:r>
          </a:p>
          <a:p>
            <a:pPr marL="457200" indent="-457200">
              <a:buFont typeface="+mj-lt"/>
              <a:buAutoNum type="arabicPeriod"/>
            </a:pPr>
            <a:r>
              <a:rPr lang="en-BE" sz="1800" dirty="0"/>
              <a:t>Set filters (optional)</a:t>
            </a:r>
          </a:p>
          <a:p>
            <a:pPr marL="457200" indent="-457200">
              <a:buFont typeface="+mj-lt"/>
              <a:buAutoNum type="arabicPeriod"/>
            </a:pPr>
            <a:r>
              <a:rPr lang="en-BE" sz="1800" dirty="0"/>
              <a:t>Specify the aggregations you want to perform</a:t>
            </a:r>
          </a:p>
          <a:p>
            <a:pPr marL="457200" indent="-457200">
              <a:buFont typeface="+mj-lt"/>
              <a:buAutoNum type="arabicPeriod"/>
            </a:pPr>
            <a:r>
              <a:rPr lang="en-BE" sz="1800" dirty="0"/>
              <a:t>Select the Group</a:t>
            </a:r>
          </a:p>
          <a:p>
            <a:pPr marL="457200" indent="-457200">
              <a:buFont typeface="+mj-lt"/>
              <a:buAutoNum type="arabicPeriod"/>
            </a:pPr>
            <a:r>
              <a:rPr lang="en-BE" sz="1800" dirty="0"/>
              <a:t>Add Pagination Details</a:t>
            </a:r>
          </a:p>
        </p:txBody>
      </p:sp>
      <p:sp>
        <p:nvSpPr>
          <p:cNvPr id="19" name="Oval 18">
            <a:extLst>
              <a:ext uri="{FF2B5EF4-FFF2-40B4-BE49-F238E27FC236}">
                <a16:creationId xmlns:a16="http://schemas.microsoft.com/office/drawing/2014/main" id="{F3892936-17A6-9343-BA10-AAC1848A37C4}"/>
              </a:ext>
            </a:extLst>
          </p:cNvPr>
          <p:cNvSpPr/>
          <p:nvPr/>
        </p:nvSpPr>
        <p:spPr>
          <a:xfrm>
            <a:off x="5316024" y="950994"/>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20" name="Oval 19">
            <a:extLst>
              <a:ext uri="{FF2B5EF4-FFF2-40B4-BE49-F238E27FC236}">
                <a16:creationId xmlns:a16="http://schemas.microsoft.com/office/drawing/2014/main" id="{FDF8308D-28BF-A4FB-808A-74116045E360}"/>
              </a:ext>
            </a:extLst>
          </p:cNvPr>
          <p:cNvSpPr/>
          <p:nvPr/>
        </p:nvSpPr>
        <p:spPr>
          <a:xfrm>
            <a:off x="5209656" y="2407614"/>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1</a:t>
            </a:r>
          </a:p>
        </p:txBody>
      </p:sp>
      <p:sp>
        <p:nvSpPr>
          <p:cNvPr id="21" name="Oval 20">
            <a:extLst>
              <a:ext uri="{FF2B5EF4-FFF2-40B4-BE49-F238E27FC236}">
                <a16:creationId xmlns:a16="http://schemas.microsoft.com/office/drawing/2014/main" id="{6AFC6633-32A6-CD39-0B47-F3AF53FC1C73}"/>
              </a:ext>
            </a:extLst>
          </p:cNvPr>
          <p:cNvSpPr/>
          <p:nvPr/>
        </p:nvSpPr>
        <p:spPr>
          <a:xfrm>
            <a:off x="5798580" y="1115130"/>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2</a:t>
            </a:r>
          </a:p>
        </p:txBody>
      </p:sp>
      <p:sp>
        <p:nvSpPr>
          <p:cNvPr id="22" name="Oval 21">
            <a:extLst>
              <a:ext uri="{FF2B5EF4-FFF2-40B4-BE49-F238E27FC236}">
                <a16:creationId xmlns:a16="http://schemas.microsoft.com/office/drawing/2014/main" id="{E444131E-93E3-29AB-1AA1-34676F6EFA08}"/>
              </a:ext>
            </a:extLst>
          </p:cNvPr>
          <p:cNvSpPr/>
          <p:nvPr/>
        </p:nvSpPr>
        <p:spPr>
          <a:xfrm>
            <a:off x="6796672" y="1279266"/>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3</a:t>
            </a:r>
          </a:p>
        </p:txBody>
      </p:sp>
      <p:sp>
        <p:nvSpPr>
          <p:cNvPr id="23" name="Oval 22">
            <a:extLst>
              <a:ext uri="{FF2B5EF4-FFF2-40B4-BE49-F238E27FC236}">
                <a16:creationId xmlns:a16="http://schemas.microsoft.com/office/drawing/2014/main" id="{F1989518-388C-93FF-D411-1CE34A74D76E}"/>
              </a:ext>
            </a:extLst>
          </p:cNvPr>
          <p:cNvSpPr/>
          <p:nvPr/>
        </p:nvSpPr>
        <p:spPr>
          <a:xfrm>
            <a:off x="7109534" y="1816227"/>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4</a:t>
            </a:r>
          </a:p>
        </p:txBody>
      </p:sp>
      <p:sp>
        <p:nvSpPr>
          <p:cNvPr id="24" name="Oval 23">
            <a:extLst>
              <a:ext uri="{FF2B5EF4-FFF2-40B4-BE49-F238E27FC236}">
                <a16:creationId xmlns:a16="http://schemas.microsoft.com/office/drawing/2014/main" id="{6C5DBCC1-409F-6EA7-A66D-B54819FB4344}"/>
              </a:ext>
            </a:extLst>
          </p:cNvPr>
          <p:cNvSpPr/>
          <p:nvPr/>
        </p:nvSpPr>
        <p:spPr>
          <a:xfrm>
            <a:off x="6041949" y="2803949"/>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5</a:t>
            </a:r>
          </a:p>
        </p:txBody>
      </p:sp>
      <p:sp>
        <p:nvSpPr>
          <p:cNvPr id="25" name="Oval 24">
            <a:extLst>
              <a:ext uri="{FF2B5EF4-FFF2-40B4-BE49-F238E27FC236}">
                <a16:creationId xmlns:a16="http://schemas.microsoft.com/office/drawing/2014/main" id="{8861BA5F-A7D7-3AFA-4FA9-9740EF7A8ACD}"/>
              </a:ext>
            </a:extLst>
          </p:cNvPr>
          <p:cNvSpPr/>
          <p:nvPr/>
        </p:nvSpPr>
        <p:spPr>
          <a:xfrm>
            <a:off x="5471398" y="3946074"/>
            <a:ext cx="155374" cy="16413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BE" sz="1200" dirty="0">
                <a:solidFill>
                  <a:schemeClr val="bg2"/>
                </a:solidFill>
              </a:rPr>
              <a:t>6</a:t>
            </a:r>
          </a:p>
        </p:txBody>
      </p:sp>
      <p:sp>
        <p:nvSpPr>
          <p:cNvPr id="3" name="Slide Number Placeholder 2">
            <a:extLst>
              <a:ext uri="{FF2B5EF4-FFF2-40B4-BE49-F238E27FC236}">
                <a16:creationId xmlns:a16="http://schemas.microsoft.com/office/drawing/2014/main" id="{1033F83F-A581-B073-68A6-927E721984F5}"/>
              </a:ext>
            </a:extLst>
          </p:cNvPr>
          <p:cNvSpPr>
            <a:spLocks noGrp="1"/>
          </p:cNvSpPr>
          <p:nvPr>
            <p:ph type="sldNum" sz="quarter" idx="4"/>
          </p:nvPr>
        </p:nvSpPr>
        <p:spPr/>
        <p:txBody>
          <a:bodyPr/>
          <a:lstStyle/>
          <a:p>
            <a:fld id="{96A97DD0-5BE7-4856-A2A9-C42C6688E607}" type="slidenum">
              <a:rPr lang="en-US" smtClean="0"/>
              <a:pPr/>
              <a:t>98</a:t>
            </a:fld>
            <a:endParaRPr lang="en-US" dirty="0"/>
          </a:p>
        </p:txBody>
      </p:sp>
    </p:spTree>
    <p:extLst>
      <p:ext uri="{BB962C8B-B14F-4D97-AF65-F5344CB8AC3E}">
        <p14:creationId xmlns:p14="http://schemas.microsoft.com/office/powerpoint/2010/main" val="101680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3: APIs</a:t>
            </a:r>
          </a:p>
        </p:txBody>
      </p:sp>
      <p:sp>
        <p:nvSpPr>
          <p:cNvPr id="3" name="Footer Placeholder 2">
            <a:extLst>
              <a:ext uri="{FF2B5EF4-FFF2-40B4-BE49-F238E27FC236}">
                <a16:creationId xmlns:a16="http://schemas.microsoft.com/office/drawing/2014/main" id="{D4FE76E4-7643-DE41-F836-B1610122C99C}"/>
              </a:ext>
            </a:extLst>
          </p:cNvPr>
          <p:cNvSpPr>
            <a:spLocks noGrp="1"/>
          </p:cNvSpPr>
          <p:nvPr>
            <p:ph type="ftr" sz="quarter" idx="3"/>
          </p:nvPr>
        </p:nvSpPr>
        <p:spPr>
          <a:xfrm>
            <a:off x="4937498" y="4946904"/>
            <a:ext cx="912427" cy="154518"/>
          </a:xfrm>
        </p:spPr>
        <p:txBody>
          <a:bodyPr/>
          <a:lstStyle/>
          <a:p>
            <a:pPr defTabSz="610744"/>
            <a:r>
              <a:rPr lang="en-US">
                <a:solidFill>
                  <a:schemeClr val="bg2"/>
                </a:solidFill>
              </a:rPr>
              <a:t>LTRCCT-2011</a:t>
            </a:r>
          </a:p>
        </p:txBody>
      </p:sp>
      <p:sp>
        <p:nvSpPr>
          <p:cNvPr id="6" name="Content Placeholder 2">
            <a:extLst>
              <a:ext uri="{FF2B5EF4-FFF2-40B4-BE49-F238E27FC236}">
                <a16:creationId xmlns:a16="http://schemas.microsoft.com/office/drawing/2014/main" id="{09BDEA6B-57C6-8569-9426-ECC49D67A2BE}"/>
              </a:ext>
            </a:extLst>
          </p:cNvPr>
          <p:cNvSpPr txBox="1">
            <a:spLocks/>
          </p:cNvSpPr>
          <p:nvPr/>
        </p:nvSpPr>
        <p:spPr>
          <a:xfrm>
            <a:off x="443997" y="1197864"/>
            <a:ext cx="8257032" cy="3392424"/>
          </a:xfrm>
          <a:prstGeom prst="rect">
            <a:avLst/>
          </a:prstGeom>
        </p:spPr>
        <p:txBody>
          <a:bodyPr/>
          <a:lst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GB" sz="1600" dirty="0">
                <a:solidFill>
                  <a:schemeClr val="bg2"/>
                </a:solidFill>
              </a:rPr>
              <a:t>Exercise 3.1: Build a Search API from scratch</a:t>
            </a:r>
          </a:p>
          <a:p>
            <a:pPr marL="0" indent="0">
              <a:buNone/>
            </a:pPr>
            <a:r>
              <a:rPr lang="en-GB" sz="1600" dirty="0">
                <a:solidFill>
                  <a:schemeClr val="bg2"/>
                </a:solidFill>
              </a:rPr>
              <a:t>Exercise 3.2: API Authorization (Bonus)</a:t>
            </a:r>
          </a:p>
          <a:p>
            <a:pPr marL="0" indent="0">
              <a:buNone/>
            </a:pPr>
            <a:r>
              <a:rPr lang="en-GB" sz="1600" dirty="0">
                <a:solidFill>
                  <a:schemeClr val="bg2"/>
                </a:solidFill>
              </a:rPr>
              <a:t>Exercise 3.3: Extract the </a:t>
            </a:r>
            <a:r>
              <a:rPr lang="en-GB" sz="1600" dirty="0" err="1">
                <a:solidFill>
                  <a:schemeClr val="bg2"/>
                </a:solidFill>
              </a:rPr>
              <a:t>GraphQL</a:t>
            </a:r>
            <a:r>
              <a:rPr lang="en-GB" sz="1600" dirty="0">
                <a:solidFill>
                  <a:schemeClr val="bg2"/>
                </a:solidFill>
              </a:rPr>
              <a:t> Query using the browser </a:t>
            </a:r>
          </a:p>
          <a:p>
            <a:pPr marL="0" indent="0">
              <a:buFont typeface="Arial" charset="0"/>
              <a:buNone/>
            </a:pPr>
            <a:r>
              <a:rPr lang="en-GB" sz="1800" i="1" dirty="0">
                <a:solidFill>
                  <a:srgbClr val="00B0F0"/>
                </a:solidFill>
              </a:rPr>
              <a:t>What did we learn?</a:t>
            </a:r>
          </a:p>
          <a:p>
            <a:r>
              <a:rPr lang="en-GB" sz="1800" dirty="0">
                <a:solidFill>
                  <a:srgbClr val="00B0F0"/>
                </a:solidFill>
              </a:rPr>
              <a:t>Authenticate using OAuth2, get an access &amp; refresh token</a:t>
            </a:r>
          </a:p>
          <a:p>
            <a:r>
              <a:rPr lang="en-GB" sz="1800" dirty="0">
                <a:solidFill>
                  <a:srgbClr val="00B0F0"/>
                </a:solidFill>
              </a:rPr>
              <a:t>The building blocks of a </a:t>
            </a:r>
            <a:r>
              <a:rPr lang="en-GB" sz="1800" dirty="0" err="1">
                <a:solidFill>
                  <a:srgbClr val="00B0F0"/>
                </a:solidFill>
              </a:rPr>
              <a:t>GraphQL</a:t>
            </a:r>
            <a:r>
              <a:rPr lang="en-GB" sz="1800" dirty="0">
                <a:solidFill>
                  <a:srgbClr val="00B0F0"/>
                </a:solidFill>
              </a:rPr>
              <a:t> query, how to build an API based on our needs</a:t>
            </a:r>
          </a:p>
          <a:p>
            <a:r>
              <a:rPr lang="en-GB" sz="1800" dirty="0">
                <a:solidFill>
                  <a:srgbClr val="00B0F0"/>
                </a:solidFill>
              </a:rPr>
              <a:t>How to take advantage of Analyzer UX Refresh &amp; browser tools to build an API query based on a report</a:t>
            </a:r>
          </a:p>
          <a:p>
            <a:endParaRPr lang="en-GB" sz="1800" i="1" dirty="0">
              <a:solidFill>
                <a:srgbClr val="00B0F0"/>
              </a:solidFill>
            </a:endParaRPr>
          </a:p>
          <a:p>
            <a:endParaRPr lang="en-GB" sz="2000" dirty="0">
              <a:solidFill>
                <a:srgbClr val="00B0F0"/>
              </a:solidFill>
            </a:endParaRPr>
          </a:p>
        </p:txBody>
      </p:sp>
      <p:sp>
        <p:nvSpPr>
          <p:cNvPr id="7" name="Rectangle 6">
            <a:extLst>
              <a:ext uri="{FF2B5EF4-FFF2-40B4-BE49-F238E27FC236}">
                <a16:creationId xmlns:a16="http://schemas.microsoft.com/office/drawing/2014/main" id="{1A3073D7-73FF-FE12-26A8-0E490E9966E2}"/>
              </a:ext>
            </a:extLst>
          </p:cNvPr>
          <p:cNvSpPr/>
          <p:nvPr/>
        </p:nvSpPr>
        <p:spPr>
          <a:xfrm>
            <a:off x="7526684" y="738878"/>
            <a:ext cx="1202573" cy="369332"/>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01820"/>
                </a:solidFill>
                <a:effectLst/>
                <a:uLnTx/>
                <a:uFillTx/>
                <a:latin typeface="Arial" charset="0"/>
                <a:ea typeface="ＭＳ Ｐゴシック" charset="0"/>
              </a:rPr>
              <a:t>⏰ </a:t>
            </a:r>
            <a:r>
              <a:rPr kumimoji="0" lang="en-US" sz="1800" b="0" i="0" u="none" strike="noStrike" kern="1200" cap="none" spc="0" normalizeH="0" baseline="0" noProof="0" dirty="0">
                <a:ln>
                  <a:noFill/>
                </a:ln>
                <a:solidFill>
                  <a:schemeClr val="bg2"/>
                </a:solidFill>
                <a:effectLst/>
                <a:uLnTx/>
                <a:uFillTx/>
                <a:latin typeface="+mn-lt"/>
                <a:ea typeface="ＭＳ Ｐゴシック" charset="0"/>
              </a:rPr>
              <a:t>15 min</a:t>
            </a:r>
          </a:p>
        </p:txBody>
      </p:sp>
      <p:sp>
        <p:nvSpPr>
          <p:cNvPr id="5" name="Slide Number Placeholder 4">
            <a:extLst>
              <a:ext uri="{FF2B5EF4-FFF2-40B4-BE49-F238E27FC236}">
                <a16:creationId xmlns:a16="http://schemas.microsoft.com/office/drawing/2014/main" id="{80FADF23-7454-3979-4D90-55B659B63BA7}"/>
              </a:ext>
            </a:extLst>
          </p:cNvPr>
          <p:cNvSpPr>
            <a:spLocks noGrp="1"/>
          </p:cNvSpPr>
          <p:nvPr>
            <p:ph type="sldNum" sz="quarter" idx="4"/>
          </p:nvPr>
        </p:nvSpPr>
        <p:spPr/>
        <p:txBody>
          <a:bodyPr/>
          <a:lstStyle/>
          <a:p>
            <a:fld id="{96A97DD0-5BE7-4856-A2A9-C42C6688E607}" type="slidenum">
              <a:rPr lang="en-US" smtClean="0"/>
              <a:pPr/>
              <a:t>99</a:t>
            </a:fld>
            <a:endParaRPr lang="en-US" dirty="0"/>
          </a:p>
        </p:txBody>
      </p:sp>
    </p:spTree>
    <p:extLst>
      <p:ext uri="{BB962C8B-B14F-4D97-AF65-F5344CB8AC3E}">
        <p14:creationId xmlns:p14="http://schemas.microsoft.com/office/powerpoint/2010/main" val="228531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1000"/>
                                        <p:tgtEl>
                                          <p:spTgt spid="6">
                                            <p:txEl>
                                              <p:pRg st="3" end="3"/>
                                            </p:txEl>
                                          </p:spTgt>
                                        </p:tgtEl>
                                      </p:cBhvr>
                                    </p:animEffect>
                                    <p:anim calcmode="lin" valueType="num">
                                      <p:cBhvr>
                                        <p:cTn id="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1000"/>
                                        <p:tgtEl>
                                          <p:spTgt spid="6">
                                            <p:txEl>
                                              <p:pRg st="4" end="4"/>
                                            </p:txEl>
                                          </p:spTgt>
                                        </p:tgtEl>
                                      </p:cBhvr>
                                    </p:animEffect>
                                    <p:anim calcmode="lin" valueType="num">
                                      <p:cBhvr>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1000"/>
                                        <p:tgtEl>
                                          <p:spTgt spid="6">
                                            <p:txEl>
                                              <p:pRg st="5" end="5"/>
                                            </p:txEl>
                                          </p:spTgt>
                                        </p:tgtEl>
                                      </p:cBhvr>
                                    </p:animEffect>
                                    <p:anim calcmode="lin" valueType="num">
                                      <p:cBhvr>
                                        <p:cTn id="2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TIMING" val="|15.8"/>
</p:tagLst>
</file>

<file path=ppt/tags/tag11.xml><?xml version="1.0" encoding="utf-8"?>
<p:tagLst xmlns:a="http://schemas.openxmlformats.org/drawingml/2006/main" xmlns:r="http://schemas.openxmlformats.org/officeDocument/2006/relationships" xmlns:p="http://schemas.openxmlformats.org/presentationml/2006/main">
  <p:tag name="TIMING" val="|15.8"/>
</p:tagLst>
</file>

<file path=ppt/tags/tag12.xml><?xml version="1.0" encoding="utf-8"?>
<p:tagLst xmlns:a="http://schemas.openxmlformats.org/drawingml/2006/main" xmlns:r="http://schemas.openxmlformats.org/officeDocument/2006/relationships" xmlns:p="http://schemas.openxmlformats.org/presentationml/2006/main">
  <p:tag name="TIMING" val="|15.8"/>
</p:tagLst>
</file>

<file path=ppt/tags/tag13.xml><?xml version="1.0" encoding="utf-8"?>
<p:tagLst xmlns:a="http://schemas.openxmlformats.org/drawingml/2006/main" xmlns:r="http://schemas.openxmlformats.org/officeDocument/2006/relationships" xmlns:p="http://schemas.openxmlformats.org/presentationml/2006/main">
  <p:tag name="TIMING" val="|15.8"/>
</p:tagLst>
</file>

<file path=ppt/tags/tag14.xml><?xml version="1.0" encoding="utf-8"?>
<p:tagLst xmlns:a="http://schemas.openxmlformats.org/drawingml/2006/main" xmlns:r="http://schemas.openxmlformats.org/officeDocument/2006/relationships" xmlns:p="http://schemas.openxmlformats.org/presentationml/2006/main">
  <p:tag name="TIMING" val="|15.8"/>
</p:tagLst>
</file>

<file path=ppt/tags/tag15.xml><?xml version="1.0" encoding="utf-8"?>
<p:tagLst xmlns:a="http://schemas.openxmlformats.org/drawingml/2006/main" xmlns:r="http://schemas.openxmlformats.org/officeDocument/2006/relationships" xmlns:p="http://schemas.openxmlformats.org/presentationml/2006/main">
  <p:tag name="TIMING" val="|15.8"/>
</p:tagLst>
</file>

<file path=ppt/tags/tag16.xml><?xml version="1.0" encoding="utf-8"?>
<p:tagLst xmlns:a="http://schemas.openxmlformats.org/drawingml/2006/main" xmlns:r="http://schemas.openxmlformats.org/officeDocument/2006/relationships" xmlns:p="http://schemas.openxmlformats.org/presentationml/2006/main">
  <p:tag name="TIMING" val="|15.8"/>
</p:tagLst>
</file>

<file path=ppt/tags/tag17.xml><?xml version="1.0" encoding="utf-8"?>
<p:tagLst xmlns:a="http://schemas.openxmlformats.org/drawingml/2006/main" xmlns:r="http://schemas.openxmlformats.org/officeDocument/2006/relationships" xmlns:p="http://schemas.openxmlformats.org/presentationml/2006/main">
  <p:tag name="TIMING" val="|15.8"/>
</p:tagLst>
</file>

<file path=ppt/tags/tag18.xml><?xml version="1.0" encoding="utf-8"?>
<p:tagLst xmlns:a="http://schemas.openxmlformats.org/drawingml/2006/main" xmlns:r="http://schemas.openxmlformats.org/officeDocument/2006/relationships" xmlns:p="http://schemas.openxmlformats.org/presentationml/2006/main">
  <p:tag name="TIMING" val="|1.2|0.7|17.3|13.9|21"/>
</p:tagLst>
</file>

<file path=ppt/tags/tag2.xml><?xml version="1.0" encoding="utf-8"?>
<p:tagLst xmlns:a="http://schemas.openxmlformats.org/drawingml/2006/main" xmlns:r="http://schemas.openxmlformats.org/officeDocument/2006/relationships" xmlns:p="http://schemas.openxmlformats.org/presentationml/2006/main">
  <p:tag name="TIMING" val="|23.2|1|22.2|12.6|4.5|2.1|24.1|49.1"/>
</p:tagLst>
</file>

<file path=ppt/tags/tag3.xml><?xml version="1.0" encoding="utf-8"?>
<p:tagLst xmlns:a="http://schemas.openxmlformats.org/drawingml/2006/main" xmlns:r="http://schemas.openxmlformats.org/officeDocument/2006/relationships" xmlns:p="http://schemas.openxmlformats.org/presentationml/2006/main">
  <p:tag name="TIMING" val="|2.6|26.2|22.4|12.9|16.9|14.3|13|36.8|32.6"/>
</p:tagLst>
</file>

<file path=ppt/tags/tag4.xml><?xml version="1.0" encoding="utf-8"?>
<p:tagLst xmlns:a="http://schemas.openxmlformats.org/drawingml/2006/main" xmlns:r="http://schemas.openxmlformats.org/officeDocument/2006/relationships" xmlns:p="http://schemas.openxmlformats.org/presentationml/2006/main">
  <p:tag name="TIMING" val="|15.8"/>
</p:tagLst>
</file>

<file path=ppt/tags/tag5.xml><?xml version="1.0" encoding="utf-8"?>
<p:tagLst xmlns:a="http://schemas.openxmlformats.org/drawingml/2006/main" xmlns:r="http://schemas.openxmlformats.org/officeDocument/2006/relationships" xmlns:p="http://schemas.openxmlformats.org/presentationml/2006/main">
  <p:tag name="TIMING" val="|15.8"/>
</p:tagLst>
</file>

<file path=ppt/tags/tag6.xml><?xml version="1.0" encoding="utf-8"?>
<p:tagLst xmlns:a="http://schemas.openxmlformats.org/drawingml/2006/main" xmlns:r="http://schemas.openxmlformats.org/officeDocument/2006/relationships" xmlns:p="http://schemas.openxmlformats.org/presentationml/2006/main">
  <p:tag name="TIMING" val="|15.8"/>
</p:tagLst>
</file>

<file path=ppt/tags/tag7.xml><?xml version="1.0" encoding="utf-8"?>
<p:tagLst xmlns:a="http://schemas.openxmlformats.org/drawingml/2006/main" xmlns:r="http://schemas.openxmlformats.org/officeDocument/2006/relationships" xmlns:p="http://schemas.openxmlformats.org/presentationml/2006/main">
  <p:tag name="TIMING" val="|15.8"/>
</p:tagLst>
</file>

<file path=ppt/tags/tag8.xml><?xml version="1.0" encoding="utf-8"?>
<p:tagLst xmlns:a="http://schemas.openxmlformats.org/drawingml/2006/main" xmlns:r="http://schemas.openxmlformats.org/officeDocument/2006/relationships" xmlns:p="http://schemas.openxmlformats.org/presentationml/2006/main">
  <p:tag name="TIMING" val="|15.8"/>
</p:tagLst>
</file>

<file path=ppt/tags/tag9.xml><?xml version="1.0" encoding="utf-8"?>
<p:tagLst xmlns:a="http://schemas.openxmlformats.org/drawingml/2006/main" xmlns:r="http://schemas.openxmlformats.org/officeDocument/2006/relationships" xmlns:p="http://schemas.openxmlformats.org/presentationml/2006/main">
  <p:tag name="TIMING" val="|15.8"/>
</p:tagLst>
</file>

<file path=ppt/theme/theme1.xml><?xml version="1.0" encoding="utf-8"?>
<a:theme xmlns:a="http://schemas.openxmlformats.org/drawingml/2006/main" name="2_Cisco Live 2024">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3CS6210-CL2024 PPT Template-FINAL-REVISED-051624" id="{FFD02E07-A007-A046-B86D-C97D9F12842E}" vid="{E83C86B2-DE0B-1E42-B2A8-758E321F1CB0}"/>
    </a:ext>
  </a:extLst>
</a:theme>
</file>

<file path=ppt/theme/theme2.xml><?xml version="1.0" encoding="utf-8"?>
<a:theme xmlns:a="http://schemas.openxmlformats.org/drawingml/2006/main" name="Cisco Live 2024">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3CS6210-CL2024 PPT Template-032524-FINAL" id="{27D19E0B-5062-DE47-846E-4B62D55C3847}" vid="{94A8AA98-313C-AC46-93C0-186BB02C2FA0}"/>
    </a:ext>
  </a:extLst>
</a:theme>
</file>

<file path=ppt/theme/theme3.xml><?xml version="1.0" encoding="utf-8"?>
<a:theme xmlns:a="http://schemas.openxmlformats.org/drawingml/2006/main" name="1_Cisco Live 2024">
  <a:themeElements>
    <a:clrScheme name="Custom 62">
      <a:dk1>
        <a:srgbClr val="101820"/>
      </a:dk1>
      <a:lt1>
        <a:srgbClr val="0D274D"/>
      </a:lt1>
      <a:dk2>
        <a:srgbClr val="0051AF"/>
      </a:dk2>
      <a:lt2>
        <a:srgbClr val="FFFFFF"/>
      </a:lt2>
      <a:accent1>
        <a:srgbClr val="00BCEB"/>
      </a:accent1>
      <a:accent2>
        <a:srgbClr val="74BF4B"/>
      </a:accent2>
      <a:accent3>
        <a:srgbClr val="0051AF"/>
      </a:accent3>
      <a:accent4>
        <a:srgbClr val="9E9EA2"/>
      </a:accent4>
      <a:accent5>
        <a:srgbClr val="FBAB18"/>
      </a:accent5>
      <a:accent6>
        <a:srgbClr val="E3241B"/>
      </a:accent6>
      <a:hlink>
        <a:srgbClr val="00BCEB"/>
      </a:hlink>
      <a:folHlink>
        <a:srgbClr val="0051AF"/>
      </a:folHlink>
    </a:clrScheme>
    <a:fontScheme name="Custom 3">
      <a:majorFont>
        <a:latin typeface="CiscoSansTT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3CS6210-CL2024 PPT Template-032524-FINAL" id="{27D19E0B-5062-DE47-846E-4B62D55C3847}" vid="{94A8AA98-313C-AC46-93C0-186BB02C2FA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iles xmlns="5ad2d37b-16ea-4274-9da9-da32d366390e" xsi:nil="true"/>
    <lcf76f155ced4ddcb4097134ff3c332f xmlns="5ad2d37b-16ea-4274-9da9-da32d366390e">
      <Terms xmlns="http://schemas.microsoft.com/office/infopath/2007/PartnerControls"/>
    </lcf76f155ced4ddcb4097134ff3c332f>
    <TaxCatchAll xmlns="fdc10f26-a213-4e6e-911f-1a4acfd3bda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57D9DFCFCD6B04180C81A4A640A75E0" ma:contentTypeVersion="18" ma:contentTypeDescription="Create a new document." ma:contentTypeScope="" ma:versionID="cd13243ed802cb7918872ffa6cdcaa2d">
  <xsd:schema xmlns:xsd="http://www.w3.org/2001/XMLSchema" xmlns:xs="http://www.w3.org/2001/XMLSchema" xmlns:p="http://schemas.microsoft.com/office/2006/metadata/properties" xmlns:ns2="5ad2d37b-16ea-4274-9da9-da32d366390e" xmlns:ns3="fdc10f26-a213-4e6e-911f-1a4acfd3bda4" targetNamespace="http://schemas.microsoft.com/office/2006/metadata/properties" ma:root="true" ma:fieldsID="ef15016482004f00ab669011339a3d86" ns2:_="" ns3:_="">
    <xsd:import namespace="5ad2d37b-16ea-4274-9da9-da32d366390e"/>
    <xsd:import namespace="fdc10f26-a213-4e6e-911f-1a4acfd3bda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File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2d37b-16ea-4274-9da9-da32d36639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Files" ma:index="20" nillable="true" ma:displayName="Files" ma:format="Dropdown" ma:internalName="Files" ma:percentage="FALSE">
      <xsd:simpleType>
        <xsd:restriction base="dms:Number"/>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c10f26-a213-4e6e-911f-1a4acfd3bda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9f7aa556-cb25-4254-98ae-dcf89ca4d29b}" ma:internalName="TaxCatchAll" ma:showField="CatchAllData" ma:web="fdc10f26-a213-4e6e-911f-1a4acfd3bda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DEEAE5-B69E-47A3-AF80-7D3A50F9409A}">
  <ds:schemaRefs>
    <ds:schemaRef ds:uri="http://schemas.microsoft.com/sharepoint/v3/contenttype/forms"/>
  </ds:schemaRefs>
</ds:datastoreItem>
</file>

<file path=customXml/itemProps2.xml><?xml version="1.0" encoding="utf-8"?>
<ds:datastoreItem xmlns:ds="http://schemas.openxmlformats.org/officeDocument/2006/customXml" ds:itemID="{308AE0A8-63F2-496F-B921-7075EEF62134}">
  <ds:schemaRefs>
    <ds:schemaRef ds:uri="5ad2d37b-16ea-4274-9da9-da32d366390e"/>
    <ds:schemaRef ds:uri="http://schemas.microsoft.com/office/2006/documentManagement/types"/>
    <ds:schemaRef ds:uri="http://purl.org/dc/dcmitype/"/>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fdc10f26-a213-4e6e-911f-1a4acfd3bda4"/>
    <ds:schemaRef ds:uri="http://www.w3.org/XML/1998/namespace"/>
  </ds:schemaRefs>
</ds:datastoreItem>
</file>

<file path=customXml/itemProps3.xml><?xml version="1.0" encoding="utf-8"?>
<ds:datastoreItem xmlns:ds="http://schemas.openxmlformats.org/officeDocument/2006/customXml" ds:itemID="{327619CE-D6D1-452A-A4DE-05BFA276FE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d2d37b-16ea-4274-9da9-da32d366390e"/>
    <ds:schemaRef ds:uri="fdc10f26-a213-4e6e-911f-1a4acfd3bd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12172</Words>
  <Application>Microsoft Office PowerPoint</Application>
  <PresentationFormat>On-screen Show (16:9)</PresentationFormat>
  <Paragraphs>1987</Paragraphs>
  <Slides>134</Slides>
  <Notes>124</Notes>
  <HiddenSlides>21</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134</vt:i4>
      </vt:variant>
    </vt:vector>
  </HeadingPairs>
  <TitlesOfParts>
    <vt:vector size="152" baseType="lpstr">
      <vt:lpstr>ＭＳ Ｐゴシック</vt:lpstr>
      <vt:lpstr>Arial</vt:lpstr>
      <vt:lpstr>Calibri</vt:lpstr>
      <vt:lpstr>CiscoSans</vt:lpstr>
      <vt:lpstr>CiscoSans ExtraLight</vt:lpstr>
      <vt:lpstr>CiscoSans Thin</vt:lpstr>
      <vt:lpstr>CiscoSansTT</vt:lpstr>
      <vt:lpstr>CiscoSansTT ExtraLight</vt:lpstr>
      <vt:lpstr>CiscoSansTT Light</vt:lpstr>
      <vt:lpstr>CiscoSansTT Medium</vt:lpstr>
      <vt:lpstr>CiscoSansTT Thin</vt:lpstr>
      <vt:lpstr>CiscoSansTTLight</vt:lpstr>
      <vt:lpstr>Helvetica Neue Light</vt:lpstr>
      <vt:lpstr>Tipo de letra del sistema Fina</vt:lpstr>
      <vt:lpstr>Wingdings</vt:lpstr>
      <vt:lpstr>2_Cisco Live 2024</vt:lpstr>
      <vt:lpstr>Cisco Live 2024</vt:lpstr>
      <vt:lpstr>1_Cisco Live 2024</vt:lpstr>
      <vt:lpstr>Webex Contact Center – Data and Analytics Lab</vt:lpstr>
      <vt:lpstr>Contact Center Operational Concerns</vt:lpstr>
      <vt:lpstr>This is you (before this Lab)</vt:lpstr>
      <vt:lpstr>PowerPoint Presentation</vt:lpstr>
      <vt:lpstr>And this is us!</vt:lpstr>
      <vt:lpstr>Cisco Webex App </vt:lpstr>
      <vt:lpstr>Topic Timeline </vt:lpstr>
      <vt:lpstr>Webex CC &amp; Lab Introduction</vt:lpstr>
      <vt:lpstr>Contact Center from 20,000 ft.</vt:lpstr>
      <vt:lpstr>Contact Center from 10,000 ft. : Customer</vt:lpstr>
      <vt:lpstr>Contact Center from 5,000 ft. : Contact Center</vt:lpstr>
      <vt:lpstr>Contact Center from 2,000 ft. : The Portals</vt:lpstr>
      <vt:lpstr>Portals</vt:lpstr>
      <vt:lpstr>Contact Center from 3.1415 ft. : The Live Call</vt:lpstr>
      <vt:lpstr>WebRTC</vt:lpstr>
      <vt:lpstr>Webex CC KPIs</vt:lpstr>
      <vt:lpstr>Webex CC Data Points</vt:lpstr>
      <vt:lpstr>Webex CC Data Points</vt:lpstr>
      <vt:lpstr>Webex CC KPIs Dictionary</vt:lpstr>
      <vt:lpstr>Webex CC Termination Types</vt:lpstr>
      <vt:lpstr>4 + 1 Data User Personas</vt:lpstr>
      <vt:lpstr>Analyzer</vt:lpstr>
      <vt:lpstr>What is Analyzer?</vt:lpstr>
      <vt:lpstr>Data Repositories</vt:lpstr>
      <vt:lpstr>PowerPoint Presentation</vt:lpstr>
      <vt:lpstr>PowerPoint Presentation</vt:lpstr>
      <vt:lpstr>Data Schema</vt:lpstr>
      <vt:lpstr>Lab 1: Analyzer</vt:lpstr>
      <vt:lpstr>Lab Configuration</vt:lpstr>
      <vt:lpstr>Access Controls</vt:lpstr>
      <vt:lpstr>Types of Reports</vt:lpstr>
      <vt:lpstr>Stock Reports</vt:lpstr>
      <vt:lpstr>Stock Reports (Simplified)</vt:lpstr>
      <vt:lpstr>Stock Reports “Cheat Sheet”</vt:lpstr>
      <vt:lpstr>We “lied” to you – The 5th Repository (Queue Record)</vt:lpstr>
      <vt:lpstr>Queue Based Reporting</vt:lpstr>
      <vt:lpstr>Major Metrics Introduced in QBR</vt:lpstr>
      <vt:lpstr>Data Schema (QBR)</vt:lpstr>
      <vt:lpstr>Skill-Based Reporting (SBR)</vt:lpstr>
      <vt:lpstr>Transition Reports</vt:lpstr>
      <vt:lpstr>Drill-Down</vt:lpstr>
      <vt:lpstr>Run-Mode Filtering</vt:lpstr>
      <vt:lpstr>Global Variables in Reporting</vt:lpstr>
      <vt:lpstr>Lab 1: Analyzer</vt:lpstr>
      <vt:lpstr>Anatomy of a Visualization</vt:lpstr>
      <vt:lpstr>Data Output Formats</vt:lpstr>
      <vt:lpstr>Anatomy of a Visualization</vt:lpstr>
      <vt:lpstr>Profile Variables: Visualization Building Blocks</vt:lpstr>
      <vt:lpstr>Profile Variables: Visualization Building Blocks</vt:lpstr>
      <vt:lpstr>Anatomy of a Visualization</vt:lpstr>
      <vt:lpstr>Row / Column Segments</vt:lpstr>
      <vt:lpstr>Count or Value?</vt:lpstr>
      <vt:lpstr>Count or Value?</vt:lpstr>
      <vt:lpstr>Anatomy of a Visualization</vt:lpstr>
      <vt:lpstr>Filters</vt:lpstr>
      <vt:lpstr>The Power of RegEx</vt:lpstr>
      <vt:lpstr>Anatomy of a Visualization</vt:lpstr>
      <vt:lpstr>Customize Report Summary</vt:lpstr>
      <vt:lpstr>Anatomy of a Visualization</vt:lpstr>
      <vt:lpstr>Compound Visualizations (Modules)</vt:lpstr>
      <vt:lpstr>Analyzer Variables Tab</vt:lpstr>
      <vt:lpstr>Lab 1: Analyzer</vt:lpstr>
      <vt:lpstr>Dashboards</vt:lpstr>
      <vt:lpstr>Stock Dashboards “Cheat Sheet”</vt:lpstr>
      <vt:lpstr>Analyzer Beta</vt:lpstr>
      <vt:lpstr>Lab 1: Analyzer</vt:lpstr>
      <vt:lpstr>Analyzer Beta – What’s Next?</vt:lpstr>
      <vt:lpstr>The Analytics Approach</vt:lpstr>
      <vt:lpstr>Desktop</vt:lpstr>
      <vt:lpstr>What is Desktop?</vt:lpstr>
      <vt:lpstr>Agent Popover &amp; Interaction Panes</vt:lpstr>
      <vt:lpstr>Agent Performance Statistics (APS)</vt:lpstr>
      <vt:lpstr>Browser Link Report Access</vt:lpstr>
      <vt:lpstr>Embedding the Report into the Agent Desktop</vt:lpstr>
      <vt:lpstr>Lab 2: Desktop</vt:lpstr>
      <vt:lpstr>Supervisor Desktop</vt:lpstr>
      <vt:lpstr>Supervisor Desktop Tips</vt:lpstr>
      <vt:lpstr>Lab 2: Desktop</vt:lpstr>
      <vt:lpstr>APIs</vt:lpstr>
      <vt:lpstr>What are APIs?</vt:lpstr>
      <vt:lpstr>APIs for Beginners</vt:lpstr>
      <vt:lpstr>Search API GraphQL GitHub Documentation</vt:lpstr>
      <vt:lpstr>Developer Portal</vt:lpstr>
      <vt:lpstr>API Authentication</vt:lpstr>
      <vt:lpstr>API Authentication – Continuous Access</vt:lpstr>
      <vt:lpstr>API Authentication – Continuous Access</vt:lpstr>
      <vt:lpstr>API Authentication – Continuous Access</vt:lpstr>
      <vt:lpstr>API Authentication – Continuous Access</vt:lpstr>
      <vt:lpstr>API Authentication – Continuous Access</vt:lpstr>
      <vt:lpstr>GraphQL for Search API</vt:lpstr>
      <vt:lpstr>Anatomy of a GraphQL Query (Raw Data)</vt:lpstr>
      <vt:lpstr>GraphQL Query - Filters</vt:lpstr>
      <vt:lpstr>Anatomy of a GraphQL Query (Raw Data)</vt:lpstr>
      <vt:lpstr>Anatomy of a GraphQL Query (Raw Data)</vt:lpstr>
      <vt:lpstr>GraphQL Query - Pagination</vt:lpstr>
      <vt:lpstr>Anatomy of a GraphQL Query (Aggregations)</vt:lpstr>
      <vt:lpstr>GraphQL Query – Aggregations &amp; Group By</vt:lpstr>
      <vt:lpstr>Anatomy of a GraphQL Query (Aggregations)</vt:lpstr>
      <vt:lpstr>Lab 3: APIs</vt:lpstr>
      <vt:lpstr>Analyzer &amp; APIs: Extract the Query from Portal</vt:lpstr>
      <vt:lpstr>How to transform the extracted Query   to an API</vt:lpstr>
      <vt:lpstr>Experience Management</vt:lpstr>
      <vt:lpstr>What is EM?</vt:lpstr>
      <vt:lpstr>Survey Builder</vt:lpstr>
      <vt:lpstr>Future of Experience Management</vt:lpstr>
      <vt:lpstr>Lab 4: Experience Management</vt:lpstr>
      <vt:lpstr>But I want IVR Surveys today!</vt:lpstr>
      <vt:lpstr>Lab 4: Experience Management</vt:lpstr>
      <vt:lpstr>Customer Journey Data Services (CJDS)</vt:lpstr>
      <vt:lpstr>What is CJDS?</vt:lpstr>
      <vt:lpstr>CJDS Developer Portal</vt:lpstr>
      <vt:lpstr>4 Stages of JDS - Listen</vt:lpstr>
      <vt:lpstr>4 Stages of JDS - Identify</vt:lpstr>
      <vt:lpstr>4 Stages of JDS - Analyze</vt:lpstr>
      <vt:lpstr>4 Stages of JDS - Act</vt:lpstr>
      <vt:lpstr>CJDS Widget</vt:lpstr>
      <vt:lpstr>CJDS Widget</vt:lpstr>
      <vt:lpstr>Lab 5: Customer Journey Data Services (CJDS)</vt:lpstr>
      <vt:lpstr>JDS API Collection </vt:lpstr>
      <vt:lpstr>Deep Dive into JDS</vt:lpstr>
      <vt:lpstr>Where does the Journey continue?</vt:lpstr>
      <vt:lpstr>Configuration &amp; Usage Data</vt:lpstr>
      <vt:lpstr>What are Configuration &amp; Usage Data?</vt:lpstr>
      <vt:lpstr>PowerPoint Presentation</vt:lpstr>
      <vt:lpstr>Configuration Data: Bulk Operations</vt:lpstr>
      <vt:lpstr>Configuration Data: Configuration APIs</vt:lpstr>
      <vt:lpstr>Lab 6: Configuration &amp; Usage Data</vt:lpstr>
      <vt:lpstr>Closing Thoughts</vt:lpstr>
      <vt:lpstr>So this is you (after this Lab)</vt:lpstr>
      <vt:lpstr>Let’s meet again!</vt:lpstr>
      <vt:lpstr>Complete Your Session Evaluations</vt:lpstr>
      <vt:lpstr>Continue  your education</vt:lpstr>
      <vt:lpstr>Scan the QR code to get started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
  <cp:keywords/>
  <dc:description/>
  <cp:lastModifiedBy/>
  <cp:revision>2</cp:revision>
  <dcterms:created xsi:type="dcterms:W3CDTF">2018-02-23T21:47:25Z</dcterms:created>
  <dcterms:modified xsi:type="dcterms:W3CDTF">2024-06-02T22:09:50Z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Jive_LatestUserAccountName">
    <vt:lpwstr>shhatch</vt:lpwstr>
  </property>
  <property fmtid="{D5CDD505-2E9C-101B-9397-08002B2CF9AE}" pid="4" name="Offisync_ProviderInitializationData">
    <vt:lpwstr>https://cisco.jiveon.com</vt:lpwstr>
  </property>
  <property fmtid="{D5CDD505-2E9C-101B-9397-08002B2CF9AE}" pid="5" name="Offisync_ServerID">
    <vt:lpwstr>07841bbc-cd3c-4a76-827f-75a2226890f4</vt:lpwstr>
  </property>
  <property fmtid="{D5CDD505-2E9C-101B-9397-08002B2CF9AE}" pid="6" name="Jive_VersionGuid">
    <vt:lpwstr>5e9c305a-1681-4648-b92d-e98ec9a6c11a</vt:lpwstr>
  </property>
  <property fmtid="{D5CDD505-2E9C-101B-9397-08002B2CF9AE}" pid="7" name="Offisync_UniqueId">
    <vt:lpwstr>1925511</vt:lpwstr>
  </property>
  <property fmtid="{D5CDD505-2E9C-101B-9397-08002B2CF9AE}" pid="8" name="ContentTypeId">
    <vt:lpwstr>0x010100C57D9DFCFCD6B04180C81A4A640A75E0</vt:lpwstr>
  </property>
</Properties>
</file>